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2.xml" ContentType="application/vnd.openxmlformats-officedocument.themeOverride+xml"/>
  <Override PartName="/ppt/notesSlides/notesSlide76.xml" ContentType="application/vnd.openxmlformats-officedocument.presentationml.notesSlide+xml"/>
  <Override PartName="/ppt/theme/themeOverride3.xml" ContentType="application/vnd.openxmlformats-officedocument.themeOverride+xml"/>
  <Override PartName="/ppt/notesSlides/notesSlide77.xml" ContentType="application/vnd.openxmlformats-officedocument.presentationml.notesSlide+xml"/>
  <Override PartName="/ppt/theme/themeOverride4.xml" ContentType="application/vnd.openxmlformats-officedocument.themeOverride+xml"/>
  <Override PartName="/ppt/notesSlides/notesSlide78.xml" ContentType="application/vnd.openxmlformats-officedocument.presentationml.notesSlide+xml"/>
  <Override PartName="/ppt/theme/themeOverride5.xml" ContentType="application/vnd.openxmlformats-officedocument.themeOverride+xml"/>
  <Override PartName="/ppt/notesSlides/notesSlide79.xml" ContentType="application/vnd.openxmlformats-officedocument.presentationml.notesSlide+xml"/>
  <Override PartName="/ppt/theme/themeOverride6.xml" ContentType="application/vnd.openxmlformats-officedocument.themeOverride+xml"/>
  <Override PartName="/ppt/notesSlides/notesSlide80.xml" ContentType="application/vnd.openxmlformats-officedocument.presentationml.notesSlide+xml"/>
  <Override PartName="/ppt/theme/themeOverride7.xml" ContentType="application/vnd.openxmlformats-officedocument.themeOverride+xml"/>
  <Override PartName="/ppt/notesSlides/notesSlide81.xml" ContentType="application/vnd.openxmlformats-officedocument.presentationml.notesSlide+xml"/>
  <Override PartName="/ppt/theme/themeOverride8.xml" ContentType="application/vnd.openxmlformats-officedocument.themeOverride+xml"/>
  <Override PartName="/ppt/notesSlides/notesSlide82.xml" ContentType="application/vnd.openxmlformats-officedocument.presentationml.notesSlide+xml"/>
  <Override PartName="/ppt/theme/themeOverride9.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10.xml" ContentType="application/vnd.openxmlformats-officedocument.themeOverride+xml"/>
  <Override PartName="/ppt/notesSlides/notesSlide86.xml" ContentType="application/vnd.openxmlformats-officedocument.presentationml.notesSlide+xml"/>
  <Override PartName="/ppt/theme/themeOverride11.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12.xml" ContentType="application/vnd.openxmlformats-officedocument.themeOverride+xml"/>
  <Override PartName="/ppt/notesSlides/notesSlide90.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94.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notesSlides/notesSlide95.xml" ContentType="application/vnd.openxmlformats-officedocument.presentationml.notesSl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notesSlides/notesSlide96.xml" ContentType="application/vnd.openxmlformats-officedocument.presentationml.notesSl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39.xml" ContentType="application/vnd.openxmlformats-officedocument.themeOverride+xml"/>
  <Override PartName="/ppt/notesSlides/notesSlide119.xml" ContentType="application/vnd.openxmlformats-officedocument.presentationml.notesSlide+xml"/>
  <Override PartName="/ppt/theme/themeOverride40.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notesSlides/notesSlide122.xml" ContentType="application/vnd.openxmlformats-officedocument.presentationml.notesSlide+xml"/>
  <Override PartName="/ppt/theme/themeOverride48.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theme/themeOverride63.xml" ContentType="application/vnd.openxmlformats-officedocument.themeOverride+xml"/>
  <Override PartName="/ppt/theme/themeOverride64.xml" ContentType="application/vnd.openxmlformats-officedocument.themeOverride+xml"/>
  <Override PartName="/ppt/notesSlides/notesSlide131.xml" ContentType="application/vnd.openxmlformats-officedocument.presentationml.notesSlide+xml"/>
  <Override PartName="/ppt/theme/themeOverride65.xml" ContentType="application/vnd.openxmlformats-officedocument.themeOverride+xml"/>
  <Override PartName="/ppt/theme/themeOverride66.xml" ContentType="application/vnd.openxmlformats-officedocument.themeOverride+xml"/>
  <Override PartName="/ppt/notesSlides/notesSlide132.xml" ContentType="application/vnd.openxmlformats-officedocument.presentationml.notesSlide+xml"/>
  <Override PartName="/ppt/theme/themeOverride67.xml" ContentType="application/vnd.openxmlformats-officedocument.themeOverride+xml"/>
  <Override PartName="/ppt/theme/themeOverride68.xml" ContentType="application/vnd.openxmlformats-officedocument.themeOverride+xml"/>
  <Override PartName="/ppt/theme/themeOverride69.xml" ContentType="application/vnd.openxmlformats-officedocument.themeOverride+xml"/>
  <Override PartName="/ppt/theme/themeOverride70.xml" ContentType="application/vnd.openxmlformats-officedocument.themeOverride+xml"/>
  <Override PartName="/ppt/theme/themeOverride71.xml" ContentType="application/vnd.openxmlformats-officedocument.themeOverride+xml"/>
  <Override PartName="/ppt/theme/themeOverride72.xml" ContentType="application/vnd.openxmlformats-officedocument.themeOverride+xml"/>
  <Override PartName="/ppt/theme/themeOverride73.xml" ContentType="application/vnd.openxmlformats-officedocument.themeOverride+xml"/>
  <Override PartName="/ppt/theme/themeOverride74.xml" ContentType="application/vnd.openxmlformats-officedocument.themeOverride+xml"/>
  <Override PartName="/ppt/theme/themeOverride75.xml" ContentType="application/vnd.openxmlformats-officedocument.themeOverride+xml"/>
  <Override PartName="/ppt/theme/themeOverride76.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77.xml" ContentType="application/vnd.openxmlformats-officedocument.themeOverride+xml"/>
  <Override PartName="/ppt/theme/themeOverride78.xml" ContentType="application/vnd.openxmlformats-officedocument.themeOverride+xml"/>
  <Override PartName="/ppt/theme/themeOverride79.xml" ContentType="application/vnd.openxmlformats-officedocument.themeOverride+xml"/>
  <Override PartName="/ppt/theme/themeOverride80.xml" ContentType="application/vnd.openxmlformats-officedocument.themeOverride+xml"/>
  <Override PartName="/ppt/theme/themeOverride81.xml" ContentType="application/vnd.openxmlformats-officedocument.themeOverride+xml"/>
  <Override PartName="/ppt/theme/themeOverride82.xml" ContentType="application/vnd.openxmlformats-officedocument.themeOverride+xml"/>
  <Override PartName="/ppt/theme/themeOverride83.xml" ContentType="application/vnd.openxmlformats-officedocument.themeOverride+xml"/>
  <Override PartName="/ppt/theme/themeOverride84.xml" ContentType="application/vnd.openxmlformats-officedocument.themeOverride+xml"/>
  <Override PartName="/ppt/notesSlides/notesSlide135.xml" ContentType="application/vnd.openxmlformats-officedocument.presentationml.notesSlide+xml"/>
  <Override PartName="/ppt/theme/themeOverride85.xml" ContentType="application/vnd.openxmlformats-officedocument.themeOverride+xml"/>
  <Override PartName="/ppt/theme/themeOverride86.xml" ContentType="application/vnd.openxmlformats-officedocument.themeOverride+xml"/>
  <Override PartName="/ppt/theme/themeOverride87.xml" ContentType="application/vnd.openxmlformats-officedocument.themeOverride+xml"/>
  <Override PartName="/ppt/theme/themeOverride88.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89.xml" ContentType="application/vnd.openxmlformats-officedocument.themeOverride+xml"/>
  <Override PartName="/ppt/theme/themeOverride90.xml" ContentType="application/vnd.openxmlformats-officedocument.themeOverride+xml"/>
  <Override PartName="/ppt/theme/themeOverride91.xml" ContentType="application/vnd.openxmlformats-officedocument.themeOverride+xml"/>
  <Override PartName="/ppt/theme/themeOverride92.xml" ContentType="application/vnd.openxmlformats-officedocument.themeOverride+xml"/>
  <Override PartName="/ppt/theme/themeOverride93.xml" ContentType="application/vnd.openxmlformats-officedocument.themeOverride+xml"/>
  <Override PartName="/ppt/theme/themeOverride94.xml" ContentType="application/vnd.openxmlformats-officedocument.themeOverride+xml"/>
  <Override PartName="/ppt/notesSlides/notesSlide138.xml" ContentType="application/vnd.openxmlformats-officedocument.presentationml.notesSlide+xml"/>
  <Override PartName="/ppt/theme/themeOverride95.xml" ContentType="application/vnd.openxmlformats-officedocument.themeOverride+xml"/>
  <Override PartName="/ppt/theme/themeOverride96.xml" ContentType="application/vnd.openxmlformats-officedocument.themeOverride+xml"/>
  <Override PartName="/ppt/theme/themeOverride97.xml" ContentType="application/vnd.openxmlformats-officedocument.themeOverride+xml"/>
  <Override PartName="/ppt/theme/themeOverride98.xml" ContentType="application/vnd.openxmlformats-officedocument.themeOverride+xml"/>
  <Override PartName="/ppt/theme/themeOverride99.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100.xml" ContentType="application/vnd.openxmlformats-officedocument.themeOverride+xml"/>
  <Override PartName="/ppt/notesSlides/notesSlide144.xml" ContentType="application/vnd.openxmlformats-officedocument.presentationml.notesSlide+xml"/>
  <Override PartName="/ppt/theme/themeOverride101.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theme/themeOverride102.xml" ContentType="application/vnd.openxmlformats-officedocument.themeOverride+xml"/>
  <Override PartName="/ppt/notesSlides/notesSlide147.xml" ContentType="application/vnd.openxmlformats-officedocument.presentationml.notesSlide+xml"/>
  <Override PartName="/ppt/theme/themeOverride103.xml" ContentType="application/vnd.openxmlformats-officedocument.themeOverride+xml"/>
  <Override PartName="/ppt/theme/themeOverride104.xml" ContentType="application/vnd.openxmlformats-officedocument.themeOverride+xml"/>
  <Override PartName="/ppt/theme/themeOverride105.xml" ContentType="application/vnd.openxmlformats-officedocument.themeOverride+xml"/>
  <Override PartName="/ppt/notesSlides/notesSlide148.xml" ContentType="application/vnd.openxmlformats-officedocument.presentationml.notesSlide+xml"/>
  <Override PartName="/ppt/theme/themeOverride106.xml" ContentType="application/vnd.openxmlformats-officedocument.themeOverride+xml"/>
  <Override PartName="/ppt/notesSlides/notesSlide149.xml" ContentType="application/vnd.openxmlformats-officedocument.presentationml.notesSlide+xml"/>
  <Override PartName="/ppt/theme/themeOverride107.xml" ContentType="application/vnd.openxmlformats-officedocument.themeOverride+xml"/>
  <Override PartName="/ppt/theme/themeOverride108.xml" ContentType="application/vnd.openxmlformats-officedocument.themeOverride+xml"/>
  <Override PartName="/ppt/theme/themeOverride109.xml" ContentType="application/vnd.openxmlformats-officedocument.themeOverride+xml"/>
  <Override PartName="/ppt/theme/themeOverride110.xml" ContentType="application/vnd.openxmlformats-officedocument.themeOverride+xml"/>
  <Override PartName="/ppt/theme/themeOverride111.xml" ContentType="application/vnd.openxmlformats-officedocument.themeOverride+xml"/>
  <Override PartName="/ppt/notesSlides/notesSlide150.xml" ContentType="application/vnd.openxmlformats-officedocument.presentationml.notesSlide+xml"/>
  <Override PartName="/ppt/theme/themeOverride112.xml" ContentType="application/vnd.openxmlformats-officedocument.themeOverride+xml"/>
  <Override PartName="/ppt/notesSlides/notesSlide151.xml" ContentType="application/vnd.openxmlformats-officedocument.presentationml.notesSlide+xml"/>
  <Override PartName="/ppt/theme/themeOverride113.xml" ContentType="application/vnd.openxmlformats-officedocument.themeOverride+xml"/>
  <Override PartName="/ppt/theme/themeOverride114.xml" ContentType="application/vnd.openxmlformats-officedocument.themeOverride+xml"/>
  <Override PartName="/ppt/theme/themeOverride115.xml" ContentType="application/vnd.openxmlformats-officedocument.themeOverride+xml"/>
  <Override PartName="/ppt/theme/themeOverride116.xml" ContentType="application/vnd.openxmlformats-officedocument.themeOverride+xml"/>
  <Override PartName="/ppt/theme/themeOverride117.xml" ContentType="application/vnd.openxmlformats-officedocument.themeOverride+xml"/>
  <Override PartName="/ppt/theme/themeOverride118.xml" ContentType="application/vnd.openxmlformats-officedocument.themeOverride+xml"/>
  <Override PartName="/ppt/theme/themeOverride119.xml" ContentType="application/vnd.openxmlformats-officedocument.themeOverride+xml"/>
  <Override PartName="/ppt/theme/themeOverride120.xml" ContentType="application/vnd.openxmlformats-officedocument.themeOverride+xml"/>
  <Override PartName="/ppt/theme/themeOverride121.xml" ContentType="application/vnd.openxmlformats-officedocument.themeOverride+xml"/>
  <Override PartName="/ppt/theme/themeOverride122.xml" ContentType="application/vnd.openxmlformats-officedocument.themeOverride+xml"/>
  <Override PartName="/ppt/theme/themeOverride123.xml" ContentType="application/vnd.openxmlformats-officedocument.themeOverride+xml"/>
  <Override PartName="/ppt/theme/themeOverride124.xml" ContentType="application/vnd.openxmlformats-officedocument.themeOverride+xml"/>
  <Override PartName="/ppt/notesSlides/notesSlide152.xml" ContentType="application/vnd.openxmlformats-officedocument.presentationml.notesSlide+xml"/>
  <Override PartName="/ppt/theme/themeOverride125.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0"/>
  </p:notesMasterIdLst>
  <p:sldIdLst>
    <p:sldId id="502" r:id="rId2"/>
    <p:sldId id="614" r:id="rId3"/>
    <p:sldId id="260" r:id="rId4"/>
    <p:sldId id="257" r:id="rId5"/>
    <p:sldId id="491" r:id="rId6"/>
    <p:sldId id="492" r:id="rId7"/>
    <p:sldId id="493" r:id="rId8"/>
    <p:sldId id="494" r:id="rId9"/>
    <p:sldId id="495" r:id="rId10"/>
    <p:sldId id="496" r:id="rId11"/>
    <p:sldId id="497" r:id="rId12"/>
    <p:sldId id="607" r:id="rId13"/>
    <p:sldId id="605" r:id="rId14"/>
    <p:sldId id="604" r:id="rId15"/>
    <p:sldId id="606" r:id="rId16"/>
    <p:sldId id="498" r:id="rId17"/>
    <p:sldId id="499" r:id="rId18"/>
    <p:sldId id="390" r:id="rId19"/>
    <p:sldId id="258" r:id="rId20"/>
    <p:sldId id="293" r:id="rId21"/>
    <p:sldId id="294" r:id="rId22"/>
    <p:sldId id="295" r:id="rId23"/>
    <p:sldId id="500" r:id="rId24"/>
    <p:sldId id="261" r:id="rId25"/>
    <p:sldId id="267" r:id="rId26"/>
    <p:sldId id="268" r:id="rId27"/>
    <p:sldId id="269" r:id="rId28"/>
    <p:sldId id="270" r:id="rId29"/>
    <p:sldId id="271" r:id="rId30"/>
    <p:sldId id="272" r:id="rId31"/>
    <p:sldId id="273" r:id="rId32"/>
    <p:sldId id="391" r:id="rId33"/>
    <p:sldId id="433" r:id="rId34"/>
    <p:sldId id="414" r:id="rId35"/>
    <p:sldId id="262" r:id="rId36"/>
    <p:sldId id="421" r:id="rId37"/>
    <p:sldId id="422" r:id="rId38"/>
    <p:sldId id="424" r:id="rId39"/>
    <p:sldId id="615" r:id="rId40"/>
    <p:sldId id="426" r:id="rId41"/>
    <p:sldId id="428" r:id="rId42"/>
    <p:sldId id="423" r:id="rId43"/>
    <p:sldId id="425" r:id="rId44"/>
    <p:sldId id="415" r:id="rId45"/>
    <p:sldId id="420" r:id="rId46"/>
    <p:sldId id="609" r:id="rId47"/>
    <p:sldId id="608" r:id="rId48"/>
    <p:sldId id="610" r:id="rId49"/>
    <p:sldId id="611" r:id="rId50"/>
    <p:sldId id="612" r:id="rId51"/>
    <p:sldId id="402" r:id="rId52"/>
    <p:sldId id="319" r:id="rId53"/>
    <p:sldId id="263" r:id="rId54"/>
    <p:sldId id="264" r:id="rId55"/>
    <p:sldId id="265" r:id="rId56"/>
    <p:sldId id="266" r:id="rId57"/>
    <p:sldId id="275" r:id="rId58"/>
    <p:sldId id="501" r:id="rId59"/>
    <p:sldId id="276" r:id="rId60"/>
    <p:sldId id="484" r:id="rId61"/>
    <p:sldId id="277" r:id="rId62"/>
    <p:sldId id="590" r:id="rId63"/>
    <p:sldId id="392" r:id="rId64"/>
    <p:sldId id="278" r:id="rId65"/>
    <p:sldId id="279" r:id="rId66"/>
    <p:sldId id="280" r:id="rId67"/>
    <p:sldId id="281" r:id="rId68"/>
    <p:sldId id="403" r:id="rId69"/>
    <p:sldId id="616" r:id="rId70"/>
    <p:sldId id="282" r:id="rId71"/>
    <p:sldId id="600" r:id="rId72"/>
    <p:sldId id="283" r:id="rId73"/>
    <p:sldId id="284" r:id="rId74"/>
    <p:sldId id="286" r:id="rId75"/>
    <p:sldId id="296" r:id="rId76"/>
    <p:sldId id="297" r:id="rId77"/>
    <p:sldId id="298" r:id="rId78"/>
    <p:sldId id="404" r:id="rId79"/>
    <p:sldId id="300" r:id="rId80"/>
    <p:sldId id="301" r:id="rId81"/>
    <p:sldId id="303" r:id="rId82"/>
    <p:sldId id="406" r:id="rId83"/>
    <p:sldId id="304" r:id="rId84"/>
    <p:sldId id="305" r:id="rId85"/>
    <p:sldId id="401" r:id="rId86"/>
    <p:sldId id="306" r:id="rId87"/>
    <p:sldId id="285" r:id="rId88"/>
    <p:sldId id="617" r:id="rId89"/>
    <p:sldId id="618" r:id="rId90"/>
    <p:sldId id="619" r:id="rId91"/>
    <p:sldId id="621" r:id="rId92"/>
    <p:sldId id="394" r:id="rId93"/>
    <p:sldId id="393" r:id="rId94"/>
    <p:sldId id="315" r:id="rId95"/>
    <p:sldId id="316" r:id="rId96"/>
    <p:sldId id="317" r:id="rId97"/>
    <p:sldId id="429" r:id="rId98"/>
    <p:sldId id="395" r:id="rId99"/>
    <p:sldId id="307" r:id="rId100"/>
    <p:sldId id="622" r:id="rId101"/>
    <p:sldId id="625" r:id="rId102"/>
    <p:sldId id="626" r:id="rId103"/>
    <p:sldId id="627" r:id="rId104"/>
    <p:sldId id="397" r:id="rId105"/>
    <p:sldId id="398" r:id="rId106"/>
    <p:sldId id="592" r:id="rId107"/>
    <p:sldId id="591" r:id="rId108"/>
    <p:sldId id="309" r:id="rId109"/>
    <p:sldId id="593" r:id="rId110"/>
    <p:sldId id="594" r:id="rId111"/>
    <p:sldId id="405" r:id="rId112"/>
    <p:sldId id="310" r:id="rId113"/>
    <p:sldId id="311" r:id="rId114"/>
    <p:sldId id="313" r:id="rId115"/>
    <p:sldId id="400" r:id="rId116"/>
    <p:sldId id="399" r:id="rId117"/>
    <p:sldId id="408" r:id="rId118"/>
    <p:sldId id="628" r:id="rId119"/>
    <p:sldId id="439" r:id="rId120"/>
    <p:sldId id="613" r:id="rId121"/>
    <p:sldId id="443" r:id="rId122"/>
    <p:sldId id="417" r:id="rId123"/>
    <p:sldId id="396" r:id="rId124"/>
    <p:sldId id="427" r:id="rId125"/>
    <p:sldId id="526" r:id="rId126"/>
    <p:sldId id="638" r:id="rId127"/>
    <p:sldId id="430" r:id="rId128"/>
    <p:sldId id="434" r:id="rId129"/>
    <p:sldId id="641" r:id="rId130"/>
    <p:sldId id="318" r:id="rId131"/>
    <p:sldId id="649" r:id="rId132"/>
    <p:sldId id="646" r:id="rId133"/>
    <p:sldId id="643" r:id="rId134"/>
    <p:sldId id="651" r:id="rId135"/>
    <p:sldId id="652" r:id="rId136"/>
    <p:sldId id="645" r:id="rId137"/>
    <p:sldId id="661" r:id="rId138"/>
    <p:sldId id="647" r:id="rId139"/>
    <p:sldId id="656" r:id="rId140"/>
    <p:sldId id="663" r:id="rId141"/>
    <p:sldId id="664" r:id="rId142"/>
    <p:sldId id="648" r:id="rId143"/>
    <p:sldId id="657" r:id="rId144"/>
    <p:sldId id="658" r:id="rId145"/>
    <p:sldId id="659" r:id="rId146"/>
    <p:sldId id="660" r:id="rId147"/>
    <p:sldId id="650" r:id="rId148"/>
    <p:sldId id="635" r:id="rId149"/>
    <p:sldId id="662" r:id="rId150"/>
    <p:sldId id="665" r:id="rId151"/>
    <p:sldId id="675" r:id="rId152"/>
    <p:sldId id="642" r:id="rId153"/>
    <p:sldId id="482" r:id="rId154"/>
    <p:sldId id="441" r:id="rId155"/>
    <p:sldId id="530" r:id="rId156"/>
    <p:sldId id="527" r:id="rId157"/>
    <p:sldId id="531" r:id="rId158"/>
    <p:sldId id="528" r:id="rId159"/>
    <p:sldId id="529" r:id="rId160"/>
    <p:sldId id="436" r:id="rId161"/>
    <p:sldId id="623" r:id="rId162"/>
    <p:sldId id="644" r:id="rId163"/>
    <p:sldId id="666" r:id="rId164"/>
    <p:sldId id="444" r:id="rId165"/>
    <p:sldId id="447" r:id="rId166"/>
    <p:sldId id="446" r:id="rId167"/>
    <p:sldId id="448" r:id="rId168"/>
    <p:sldId id="676" r:id="rId169"/>
    <p:sldId id="677" r:id="rId170"/>
    <p:sldId id="485" r:id="rId171"/>
    <p:sldId id="449" r:id="rId172"/>
    <p:sldId id="451" r:id="rId173"/>
    <p:sldId id="453" r:id="rId174"/>
    <p:sldId id="452" r:id="rId175"/>
    <p:sldId id="454" r:id="rId176"/>
    <p:sldId id="455" r:id="rId177"/>
    <p:sldId id="461" r:id="rId178"/>
    <p:sldId id="624" r:id="rId179"/>
    <p:sldId id="489" r:id="rId180"/>
    <p:sldId id="457" r:id="rId181"/>
    <p:sldId id="458" r:id="rId182"/>
    <p:sldId id="459" r:id="rId183"/>
    <p:sldId id="639" r:id="rId184"/>
    <p:sldId id="460" r:id="rId185"/>
    <p:sldId id="456" r:id="rId186"/>
    <p:sldId id="678" r:id="rId187"/>
    <p:sldId id="435" r:id="rId188"/>
    <p:sldId id="679" r:id="rId189"/>
    <p:sldId id="483" r:id="rId190"/>
    <p:sldId id="473" r:id="rId191"/>
    <p:sldId id="474" r:id="rId192"/>
    <p:sldId id="472" r:id="rId193"/>
    <p:sldId id="475" r:id="rId194"/>
    <p:sldId id="328" r:id="rId195"/>
    <p:sldId id="486" r:id="rId196"/>
    <p:sldId id="321" r:id="rId197"/>
    <p:sldId id="322" r:id="rId198"/>
    <p:sldId id="323" r:id="rId199"/>
    <p:sldId id="681" r:id="rId200"/>
    <p:sldId id="682" r:id="rId201"/>
    <p:sldId id="324" r:id="rId202"/>
    <p:sldId id="325" r:id="rId203"/>
    <p:sldId id="326" r:id="rId204"/>
    <p:sldId id="327" r:id="rId205"/>
    <p:sldId id="409" r:id="rId206"/>
    <p:sldId id="320" r:id="rId207"/>
    <p:sldId id="471" r:id="rId208"/>
    <p:sldId id="329" r:id="rId209"/>
    <p:sldId id="330" r:id="rId210"/>
    <p:sldId id="683" r:id="rId211"/>
    <p:sldId id="671" r:id="rId212"/>
    <p:sldId id="476" r:id="rId213"/>
    <p:sldId id="331" r:id="rId214"/>
    <p:sldId id="672" r:id="rId215"/>
    <p:sldId id="332" r:id="rId216"/>
    <p:sldId id="673" r:id="rId217"/>
    <p:sldId id="333" r:id="rId218"/>
    <p:sldId id="411" r:id="rId219"/>
    <p:sldId id="674" r:id="rId220"/>
    <p:sldId id="334" r:id="rId221"/>
    <p:sldId id="412" r:id="rId222"/>
    <p:sldId id="413" r:id="rId223"/>
    <p:sldId id="477" r:id="rId224"/>
    <p:sldId id="684" r:id="rId225"/>
    <p:sldId id="694" r:id="rId226"/>
    <p:sldId id="685" r:id="rId227"/>
    <p:sldId id="686" r:id="rId228"/>
    <p:sldId id="336" r:id="rId229"/>
    <p:sldId id="687" r:id="rId230"/>
    <p:sldId id="688" r:id="rId231"/>
    <p:sldId id="338" r:id="rId232"/>
    <p:sldId id="337" r:id="rId233"/>
    <p:sldId id="339" r:id="rId234"/>
    <p:sldId id="418" r:id="rId235"/>
    <p:sldId id="419" r:id="rId236"/>
    <p:sldId id="340" r:id="rId237"/>
    <p:sldId id="601" r:id="rId238"/>
    <p:sldId id="478" r:id="rId239"/>
    <p:sldId id="479" r:id="rId240"/>
    <p:sldId id="341" r:id="rId241"/>
    <p:sldId id="342" r:id="rId242"/>
    <p:sldId id="640" r:id="rId243"/>
    <p:sldId id="431" r:id="rId244"/>
    <p:sldId id="462" r:id="rId245"/>
    <p:sldId id="343" r:id="rId246"/>
    <p:sldId id="696" r:id="rId247"/>
    <p:sldId id="481" r:id="rId248"/>
    <p:sldId id="344" r:id="rId249"/>
    <p:sldId id="345" r:id="rId250"/>
    <p:sldId id="346" r:id="rId251"/>
    <p:sldId id="347" r:id="rId252"/>
    <p:sldId id="348" r:id="rId253"/>
    <p:sldId id="464" r:id="rId254"/>
    <p:sldId id="463" r:id="rId255"/>
    <p:sldId id="465" r:id="rId256"/>
    <p:sldId id="349" r:id="rId257"/>
    <p:sldId id="350" r:id="rId258"/>
    <p:sldId id="466" r:id="rId259"/>
    <p:sldId id="487" r:id="rId260"/>
    <p:sldId id="351" r:id="rId261"/>
    <p:sldId id="370" r:id="rId262"/>
    <p:sldId id="371" r:id="rId263"/>
    <p:sldId id="372" r:id="rId264"/>
    <p:sldId id="595" r:id="rId265"/>
    <p:sldId id="596" r:id="rId266"/>
    <p:sldId id="597" r:id="rId267"/>
    <p:sldId id="598" r:id="rId268"/>
    <p:sldId id="599" r:id="rId269"/>
    <p:sldId id="695" r:id="rId270"/>
    <p:sldId id="689" r:id="rId271"/>
    <p:sldId id="690" r:id="rId272"/>
    <p:sldId id="691" r:id="rId273"/>
    <p:sldId id="692" r:id="rId274"/>
    <p:sldId id="693" r:id="rId275"/>
    <p:sldId id="603" r:id="rId276"/>
    <p:sldId id="602" r:id="rId277"/>
    <p:sldId id="373" r:id="rId278"/>
    <p:sldId id="374" r:id="rId279"/>
    <p:sldId id="375" r:id="rId280"/>
    <p:sldId id="376" r:id="rId281"/>
    <p:sldId id="377" r:id="rId282"/>
    <p:sldId id="378" r:id="rId283"/>
    <p:sldId id="379" r:id="rId284"/>
    <p:sldId id="380" r:id="rId285"/>
    <p:sldId id="381" r:id="rId286"/>
    <p:sldId id="382" r:id="rId287"/>
    <p:sldId id="383" r:id="rId288"/>
    <p:sldId id="384" r:id="rId289"/>
    <p:sldId id="385" r:id="rId290"/>
    <p:sldId id="387" r:id="rId291"/>
    <p:sldId id="386" r:id="rId292"/>
    <p:sldId id="697" r:id="rId293"/>
    <p:sldId id="630" r:id="rId294"/>
    <p:sldId id="629" r:id="rId295"/>
    <p:sldId id="700" r:id="rId296"/>
    <p:sldId id="701" r:id="rId297"/>
    <p:sldId id="702" r:id="rId298"/>
    <p:sldId id="703" r:id="rId299"/>
    <p:sldId id="709" r:id="rId300"/>
    <p:sldId id="706" r:id="rId301"/>
    <p:sldId id="708" r:id="rId302"/>
    <p:sldId id="717" r:id="rId303"/>
    <p:sldId id="722" r:id="rId304"/>
    <p:sldId id="714" r:id="rId305"/>
    <p:sldId id="712" r:id="rId306"/>
    <p:sldId id="713" r:id="rId307"/>
    <p:sldId id="711" r:id="rId308"/>
    <p:sldId id="718" r:id="rId309"/>
    <p:sldId id="710" r:id="rId310"/>
    <p:sldId id="705" r:id="rId311"/>
    <p:sldId id="716" r:id="rId312"/>
    <p:sldId id="715" r:id="rId313"/>
    <p:sldId id="736" r:id="rId314"/>
    <p:sldId id="723" r:id="rId315"/>
    <p:sldId id="724" r:id="rId316"/>
    <p:sldId id="730" r:id="rId317"/>
    <p:sldId id="726" r:id="rId318"/>
    <p:sldId id="738" r:id="rId319"/>
    <p:sldId id="725" r:id="rId320"/>
    <p:sldId id="720" r:id="rId321"/>
    <p:sldId id="719" r:id="rId322"/>
    <p:sldId id="728" r:id="rId323"/>
    <p:sldId id="731" r:id="rId324"/>
    <p:sldId id="737" r:id="rId325"/>
    <p:sldId id="727" r:id="rId326"/>
    <p:sldId id="732" r:id="rId327"/>
    <p:sldId id="740" r:id="rId328"/>
    <p:sldId id="742" r:id="rId329"/>
    <p:sldId id="743" r:id="rId330"/>
    <p:sldId id="741" r:id="rId331"/>
    <p:sldId id="739" r:id="rId332"/>
    <p:sldId id="746" r:id="rId333"/>
    <p:sldId id="750" r:id="rId334"/>
    <p:sldId id="747" r:id="rId335"/>
    <p:sldId id="748" r:id="rId336"/>
    <p:sldId id="749" r:id="rId337"/>
    <p:sldId id="751" r:id="rId338"/>
    <p:sldId id="754" r:id="rId339"/>
    <p:sldId id="752" r:id="rId340"/>
    <p:sldId id="753" r:id="rId341"/>
    <p:sldId id="756" r:id="rId342"/>
    <p:sldId id="755" r:id="rId343"/>
    <p:sldId id="744" r:id="rId344"/>
    <p:sldId id="757" r:id="rId345"/>
    <p:sldId id="758" r:id="rId346"/>
    <p:sldId id="631" r:id="rId347"/>
    <p:sldId id="733" r:id="rId348"/>
    <p:sldId id="632" r:id="rId349"/>
    <p:sldId id="734" r:id="rId350"/>
    <p:sldId id="633" r:id="rId351"/>
    <p:sldId id="634" r:id="rId352"/>
    <p:sldId id="636" r:id="rId353"/>
    <p:sldId id="637" r:id="rId354"/>
    <p:sldId id="388" r:id="rId355"/>
    <p:sldId id="589" r:id="rId356"/>
    <p:sldId id="469" r:id="rId357"/>
    <p:sldId id="416" r:id="rId358"/>
    <p:sldId id="389" r:id="rId3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E3110D-5A40-423C-BB77-17E879AA3DE1}">
          <p14:sldIdLst>
            <p14:sldId id="502"/>
            <p14:sldId id="614"/>
            <p14:sldId id="260"/>
            <p14:sldId id="257"/>
            <p14:sldId id="491"/>
            <p14:sldId id="492"/>
            <p14:sldId id="493"/>
            <p14:sldId id="494"/>
            <p14:sldId id="495"/>
            <p14:sldId id="496"/>
            <p14:sldId id="497"/>
            <p14:sldId id="607"/>
            <p14:sldId id="605"/>
            <p14:sldId id="604"/>
            <p14:sldId id="606"/>
            <p14:sldId id="498"/>
            <p14:sldId id="499"/>
            <p14:sldId id="390"/>
            <p14:sldId id="258"/>
            <p14:sldId id="293"/>
            <p14:sldId id="294"/>
            <p14:sldId id="295"/>
            <p14:sldId id="500"/>
            <p14:sldId id="261"/>
            <p14:sldId id="267"/>
            <p14:sldId id="268"/>
            <p14:sldId id="269"/>
            <p14:sldId id="270"/>
            <p14:sldId id="271"/>
            <p14:sldId id="272"/>
            <p14:sldId id="273"/>
            <p14:sldId id="391"/>
            <p14:sldId id="433"/>
            <p14:sldId id="414"/>
            <p14:sldId id="262"/>
            <p14:sldId id="421"/>
            <p14:sldId id="422"/>
            <p14:sldId id="424"/>
            <p14:sldId id="615"/>
            <p14:sldId id="426"/>
            <p14:sldId id="428"/>
            <p14:sldId id="423"/>
            <p14:sldId id="425"/>
            <p14:sldId id="415"/>
            <p14:sldId id="420"/>
            <p14:sldId id="609"/>
            <p14:sldId id="608"/>
            <p14:sldId id="610"/>
            <p14:sldId id="611"/>
            <p14:sldId id="612"/>
            <p14:sldId id="402"/>
            <p14:sldId id="319"/>
            <p14:sldId id="263"/>
            <p14:sldId id="264"/>
            <p14:sldId id="265"/>
            <p14:sldId id="266"/>
            <p14:sldId id="275"/>
            <p14:sldId id="501"/>
            <p14:sldId id="276"/>
            <p14:sldId id="484"/>
            <p14:sldId id="277"/>
            <p14:sldId id="590"/>
            <p14:sldId id="392"/>
            <p14:sldId id="278"/>
            <p14:sldId id="279"/>
            <p14:sldId id="280"/>
            <p14:sldId id="281"/>
            <p14:sldId id="403"/>
            <p14:sldId id="616"/>
            <p14:sldId id="282"/>
            <p14:sldId id="600"/>
            <p14:sldId id="283"/>
            <p14:sldId id="284"/>
            <p14:sldId id="286"/>
            <p14:sldId id="296"/>
            <p14:sldId id="297"/>
            <p14:sldId id="298"/>
            <p14:sldId id="404"/>
            <p14:sldId id="300"/>
            <p14:sldId id="301"/>
            <p14:sldId id="303"/>
            <p14:sldId id="406"/>
            <p14:sldId id="304"/>
            <p14:sldId id="305"/>
            <p14:sldId id="401"/>
            <p14:sldId id="306"/>
            <p14:sldId id="285"/>
            <p14:sldId id="617"/>
            <p14:sldId id="618"/>
            <p14:sldId id="619"/>
            <p14:sldId id="621"/>
            <p14:sldId id="394"/>
            <p14:sldId id="393"/>
            <p14:sldId id="315"/>
            <p14:sldId id="316"/>
            <p14:sldId id="317"/>
            <p14:sldId id="429"/>
            <p14:sldId id="395"/>
            <p14:sldId id="307"/>
            <p14:sldId id="622"/>
            <p14:sldId id="625"/>
            <p14:sldId id="626"/>
            <p14:sldId id="627"/>
            <p14:sldId id="397"/>
            <p14:sldId id="398"/>
            <p14:sldId id="592"/>
            <p14:sldId id="591"/>
            <p14:sldId id="309"/>
            <p14:sldId id="593"/>
            <p14:sldId id="594"/>
            <p14:sldId id="405"/>
            <p14:sldId id="310"/>
            <p14:sldId id="311"/>
            <p14:sldId id="313"/>
            <p14:sldId id="400"/>
            <p14:sldId id="399"/>
            <p14:sldId id="408"/>
            <p14:sldId id="628"/>
            <p14:sldId id="439"/>
            <p14:sldId id="613"/>
            <p14:sldId id="443"/>
            <p14:sldId id="417"/>
            <p14:sldId id="396"/>
            <p14:sldId id="427"/>
            <p14:sldId id="526"/>
            <p14:sldId id="638"/>
            <p14:sldId id="430"/>
            <p14:sldId id="434"/>
            <p14:sldId id="641"/>
            <p14:sldId id="318"/>
            <p14:sldId id="649"/>
            <p14:sldId id="646"/>
            <p14:sldId id="643"/>
            <p14:sldId id="651"/>
            <p14:sldId id="652"/>
            <p14:sldId id="645"/>
            <p14:sldId id="661"/>
            <p14:sldId id="647"/>
            <p14:sldId id="656"/>
            <p14:sldId id="663"/>
            <p14:sldId id="664"/>
            <p14:sldId id="648"/>
            <p14:sldId id="657"/>
            <p14:sldId id="658"/>
            <p14:sldId id="659"/>
            <p14:sldId id="660"/>
            <p14:sldId id="650"/>
            <p14:sldId id="635"/>
            <p14:sldId id="662"/>
            <p14:sldId id="665"/>
            <p14:sldId id="675"/>
            <p14:sldId id="642"/>
            <p14:sldId id="482"/>
            <p14:sldId id="441"/>
            <p14:sldId id="530"/>
            <p14:sldId id="527"/>
            <p14:sldId id="531"/>
            <p14:sldId id="528"/>
            <p14:sldId id="529"/>
            <p14:sldId id="436"/>
            <p14:sldId id="623"/>
            <p14:sldId id="644"/>
            <p14:sldId id="666"/>
            <p14:sldId id="444"/>
            <p14:sldId id="447"/>
            <p14:sldId id="446"/>
            <p14:sldId id="448"/>
            <p14:sldId id="676"/>
            <p14:sldId id="677"/>
            <p14:sldId id="485"/>
            <p14:sldId id="449"/>
            <p14:sldId id="451"/>
            <p14:sldId id="453"/>
            <p14:sldId id="452"/>
            <p14:sldId id="454"/>
            <p14:sldId id="455"/>
            <p14:sldId id="461"/>
            <p14:sldId id="624"/>
            <p14:sldId id="489"/>
            <p14:sldId id="457"/>
            <p14:sldId id="458"/>
            <p14:sldId id="459"/>
            <p14:sldId id="639"/>
            <p14:sldId id="460"/>
            <p14:sldId id="456"/>
            <p14:sldId id="678"/>
            <p14:sldId id="435"/>
            <p14:sldId id="679"/>
            <p14:sldId id="483"/>
            <p14:sldId id="473"/>
            <p14:sldId id="474"/>
            <p14:sldId id="472"/>
            <p14:sldId id="475"/>
            <p14:sldId id="328"/>
            <p14:sldId id="486"/>
            <p14:sldId id="321"/>
            <p14:sldId id="322"/>
            <p14:sldId id="323"/>
            <p14:sldId id="681"/>
            <p14:sldId id="682"/>
            <p14:sldId id="324"/>
            <p14:sldId id="325"/>
            <p14:sldId id="326"/>
            <p14:sldId id="327"/>
            <p14:sldId id="409"/>
            <p14:sldId id="320"/>
            <p14:sldId id="471"/>
            <p14:sldId id="329"/>
            <p14:sldId id="330"/>
            <p14:sldId id="683"/>
            <p14:sldId id="671"/>
            <p14:sldId id="476"/>
            <p14:sldId id="331"/>
            <p14:sldId id="672"/>
            <p14:sldId id="332"/>
            <p14:sldId id="673"/>
            <p14:sldId id="333"/>
            <p14:sldId id="411"/>
            <p14:sldId id="674"/>
            <p14:sldId id="334"/>
            <p14:sldId id="412"/>
            <p14:sldId id="413"/>
            <p14:sldId id="477"/>
            <p14:sldId id="684"/>
            <p14:sldId id="694"/>
            <p14:sldId id="685"/>
            <p14:sldId id="686"/>
            <p14:sldId id="336"/>
            <p14:sldId id="687"/>
            <p14:sldId id="688"/>
            <p14:sldId id="338"/>
            <p14:sldId id="337"/>
            <p14:sldId id="339"/>
            <p14:sldId id="418"/>
            <p14:sldId id="419"/>
            <p14:sldId id="340"/>
            <p14:sldId id="601"/>
            <p14:sldId id="478"/>
            <p14:sldId id="479"/>
            <p14:sldId id="341"/>
            <p14:sldId id="342"/>
            <p14:sldId id="640"/>
            <p14:sldId id="431"/>
            <p14:sldId id="462"/>
            <p14:sldId id="343"/>
            <p14:sldId id="696"/>
            <p14:sldId id="481"/>
            <p14:sldId id="344"/>
            <p14:sldId id="345"/>
            <p14:sldId id="346"/>
            <p14:sldId id="347"/>
            <p14:sldId id="348"/>
            <p14:sldId id="464"/>
            <p14:sldId id="463"/>
            <p14:sldId id="465"/>
            <p14:sldId id="349"/>
            <p14:sldId id="350"/>
            <p14:sldId id="466"/>
            <p14:sldId id="487"/>
            <p14:sldId id="351"/>
            <p14:sldId id="370"/>
            <p14:sldId id="371"/>
            <p14:sldId id="372"/>
            <p14:sldId id="595"/>
            <p14:sldId id="596"/>
            <p14:sldId id="597"/>
            <p14:sldId id="598"/>
            <p14:sldId id="599"/>
            <p14:sldId id="695"/>
            <p14:sldId id="689"/>
            <p14:sldId id="690"/>
            <p14:sldId id="691"/>
            <p14:sldId id="692"/>
            <p14:sldId id="693"/>
            <p14:sldId id="603"/>
            <p14:sldId id="602"/>
            <p14:sldId id="373"/>
            <p14:sldId id="374"/>
            <p14:sldId id="375"/>
            <p14:sldId id="376"/>
            <p14:sldId id="377"/>
            <p14:sldId id="378"/>
            <p14:sldId id="379"/>
            <p14:sldId id="380"/>
            <p14:sldId id="381"/>
            <p14:sldId id="382"/>
            <p14:sldId id="383"/>
            <p14:sldId id="384"/>
            <p14:sldId id="385"/>
            <p14:sldId id="387"/>
            <p14:sldId id="386"/>
            <p14:sldId id="697"/>
            <p14:sldId id="630"/>
            <p14:sldId id="629"/>
            <p14:sldId id="700"/>
            <p14:sldId id="701"/>
            <p14:sldId id="702"/>
            <p14:sldId id="703"/>
            <p14:sldId id="709"/>
            <p14:sldId id="706"/>
            <p14:sldId id="708"/>
            <p14:sldId id="717"/>
            <p14:sldId id="722"/>
            <p14:sldId id="714"/>
            <p14:sldId id="712"/>
            <p14:sldId id="713"/>
            <p14:sldId id="711"/>
            <p14:sldId id="718"/>
            <p14:sldId id="710"/>
            <p14:sldId id="705"/>
            <p14:sldId id="716"/>
            <p14:sldId id="715"/>
            <p14:sldId id="736"/>
            <p14:sldId id="723"/>
            <p14:sldId id="724"/>
            <p14:sldId id="730"/>
            <p14:sldId id="726"/>
            <p14:sldId id="738"/>
            <p14:sldId id="725"/>
            <p14:sldId id="720"/>
            <p14:sldId id="719"/>
            <p14:sldId id="728"/>
            <p14:sldId id="731"/>
            <p14:sldId id="737"/>
            <p14:sldId id="727"/>
            <p14:sldId id="732"/>
            <p14:sldId id="740"/>
            <p14:sldId id="742"/>
            <p14:sldId id="743"/>
            <p14:sldId id="741"/>
            <p14:sldId id="739"/>
            <p14:sldId id="746"/>
            <p14:sldId id="750"/>
            <p14:sldId id="747"/>
            <p14:sldId id="748"/>
            <p14:sldId id="749"/>
            <p14:sldId id="751"/>
            <p14:sldId id="754"/>
            <p14:sldId id="752"/>
            <p14:sldId id="753"/>
            <p14:sldId id="756"/>
            <p14:sldId id="755"/>
            <p14:sldId id="744"/>
            <p14:sldId id="757"/>
            <p14:sldId id="758"/>
            <p14:sldId id="631"/>
            <p14:sldId id="733"/>
            <p14:sldId id="632"/>
            <p14:sldId id="734"/>
            <p14:sldId id="633"/>
            <p14:sldId id="634"/>
            <p14:sldId id="636"/>
            <p14:sldId id="637"/>
            <p14:sldId id="388"/>
            <p14:sldId id="589"/>
            <p14:sldId id="469"/>
            <p14:sldId id="416"/>
            <p14:sldId id="3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6D41"/>
    <a:srgbClr val="FFFF99"/>
    <a:srgbClr val="F5BE51"/>
    <a:srgbClr val="66FFFF"/>
    <a:srgbClr val="F4B63A"/>
    <a:srgbClr val="FFC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3" autoAdjust="0"/>
    <p:restoredTop sz="91813" autoAdjust="0"/>
  </p:normalViewPr>
  <p:slideViewPr>
    <p:cSldViewPr>
      <p:cViewPr varScale="1">
        <p:scale>
          <a:sx n="104" d="100"/>
          <a:sy n="104" d="100"/>
        </p:scale>
        <p:origin x="1758" y="108"/>
      </p:cViewPr>
      <p:guideLst>
        <p:guide orient="horz" pos="2160"/>
        <p:guide pos="2880"/>
      </p:guideLst>
    </p:cSldViewPr>
  </p:slideViewPr>
  <p:notesTextViewPr>
    <p:cViewPr>
      <p:scale>
        <a:sx n="1" d="1"/>
        <a:sy n="1" d="1"/>
      </p:scale>
      <p:origin x="0" y="0"/>
    </p:cViewPr>
  </p:notesTextViewPr>
  <p:sorterViewPr>
    <p:cViewPr>
      <p:scale>
        <a:sx n="66" d="100"/>
        <a:sy n="66" d="100"/>
      </p:scale>
      <p:origin x="0" y="8538"/>
    </p:cViewPr>
  </p:sorterViewPr>
  <p:notesViewPr>
    <p:cSldViewPr>
      <p:cViewPr varScale="1">
        <p:scale>
          <a:sx n="66" d="100"/>
          <a:sy n="66" d="100"/>
        </p:scale>
        <p:origin x="-325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notesMaster" Target="notesMasters/notesMaster1.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presProps" Target="presProps.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viewProps" Target="viewProps.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C2AA68-A2E1-4973-BB86-F58FCBB06178}" type="datetimeFigureOut">
              <a:rPr lang="en-US" smtClean="0"/>
              <a:pPr/>
              <a:t>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CF4087-6AB0-4853-9BD8-8A74E01882B6}" type="slidenum">
              <a:rPr lang="en-US" smtClean="0"/>
              <a:pPr/>
              <a:t>‹#›</a:t>
            </a:fld>
            <a:endParaRPr lang="en-US"/>
          </a:p>
        </p:txBody>
      </p:sp>
    </p:spTree>
    <p:extLst>
      <p:ext uri="{BB962C8B-B14F-4D97-AF65-F5344CB8AC3E}">
        <p14:creationId xmlns:p14="http://schemas.microsoft.com/office/powerpoint/2010/main" val="72808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Introduce Topic</a:t>
            </a:r>
          </a:p>
          <a:p>
            <a:endParaRPr lang="en-US" dirty="0"/>
          </a:p>
          <a:p>
            <a:r>
              <a:rPr lang="en-US" dirty="0"/>
              <a:t>Reason I first created this class was because I kept hearing our youth repeat protestant beliefs on the end times and I wanted to know what the scriptures said about these topics and here is the forth generation of rework since that original class.</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a:t>
            </a:fld>
            <a:endParaRPr lang="en-US"/>
          </a:p>
        </p:txBody>
      </p:sp>
    </p:spTree>
    <p:extLst>
      <p:ext uri="{BB962C8B-B14F-4D97-AF65-F5344CB8AC3E}">
        <p14:creationId xmlns:p14="http://schemas.microsoft.com/office/powerpoint/2010/main" val="99768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10</a:t>
            </a:fld>
            <a:endParaRPr lang="en-US"/>
          </a:p>
        </p:txBody>
      </p:sp>
    </p:spTree>
    <p:extLst>
      <p:ext uri="{BB962C8B-B14F-4D97-AF65-F5344CB8AC3E}">
        <p14:creationId xmlns:p14="http://schemas.microsoft.com/office/powerpoint/2010/main" val="35666694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133</a:t>
            </a:fld>
            <a:endParaRPr lang="en-US"/>
          </a:p>
        </p:txBody>
      </p:sp>
    </p:spTree>
    <p:extLst>
      <p:ext uri="{BB962C8B-B14F-4D97-AF65-F5344CB8AC3E}">
        <p14:creationId xmlns:p14="http://schemas.microsoft.com/office/powerpoint/2010/main" val="12814503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God gives us understanding in plainness.</a:t>
            </a:r>
          </a:p>
          <a:p>
            <a:endParaRPr lang="en-US" sz="1600" dirty="0"/>
          </a:p>
          <a:p>
            <a:r>
              <a:rPr lang="en-US" sz="1600" dirty="0"/>
              <a:t>It</a:t>
            </a:r>
            <a:r>
              <a:rPr lang="en-US" sz="1600" baseline="0" dirty="0"/>
              <a:t> is given to us to know and understand.  God speaks clearly to us who have His word and who have His Spirit.</a:t>
            </a:r>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134</a:t>
            </a:fld>
            <a:endParaRPr lang="en-US"/>
          </a:p>
        </p:txBody>
      </p:sp>
    </p:spTree>
    <p:extLst>
      <p:ext uri="{BB962C8B-B14F-4D97-AF65-F5344CB8AC3E}">
        <p14:creationId xmlns:p14="http://schemas.microsoft.com/office/powerpoint/2010/main" val="26485429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It is critical, when studying anything, but especially the signs of the end times, that we have the Lord’s Spirit in power in our lives so that we can know these things which are DEEPLY SPIRITUAL.</a:t>
            </a:r>
          </a:p>
        </p:txBody>
      </p:sp>
      <p:sp>
        <p:nvSpPr>
          <p:cNvPr id="4" name="Slide Number Placeholder 3"/>
          <p:cNvSpPr>
            <a:spLocks noGrp="1"/>
          </p:cNvSpPr>
          <p:nvPr>
            <p:ph type="sldNum" sz="quarter" idx="10"/>
          </p:nvPr>
        </p:nvSpPr>
        <p:spPr/>
        <p:txBody>
          <a:bodyPr/>
          <a:lstStyle/>
          <a:p>
            <a:fld id="{1CE5733C-1657-4A49-B522-2D00782AA581}" type="slidenum">
              <a:rPr lang="en-US" smtClean="0"/>
              <a:pPr/>
              <a:t>135</a:t>
            </a:fld>
            <a:endParaRPr lang="en-US"/>
          </a:p>
        </p:txBody>
      </p:sp>
    </p:spTree>
    <p:extLst>
      <p:ext uri="{BB962C8B-B14F-4D97-AF65-F5344CB8AC3E}">
        <p14:creationId xmlns:p14="http://schemas.microsoft.com/office/powerpoint/2010/main" val="25137475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136</a:t>
            </a:fld>
            <a:endParaRPr lang="en-US"/>
          </a:p>
        </p:txBody>
      </p:sp>
    </p:spTree>
    <p:extLst>
      <p:ext uri="{BB962C8B-B14F-4D97-AF65-F5344CB8AC3E}">
        <p14:creationId xmlns:p14="http://schemas.microsoft.com/office/powerpoint/2010/main" val="23562724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137</a:t>
            </a:fld>
            <a:endParaRPr lang="en-US"/>
          </a:p>
        </p:txBody>
      </p:sp>
    </p:spTree>
    <p:extLst>
      <p:ext uri="{BB962C8B-B14F-4D97-AF65-F5344CB8AC3E}">
        <p14:creationId xmlns:p14="http://schemas.microsoft.com/office/powerpoint/2010/main" val="14729869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138</a:t>
            </a:fld>
            <a:endParaRPr lang="en-US"/>
          </a:p>
        </p:txBody>
      </p:sp>
    </p:spTree>
    <p:extLst>
      <p:ext uri="{BB962C8B-B14F-4D97-AF65-F5344CB8AC3E}">
        <p14:creationId xmlns:p14="http://schemas.microsoft.com/office/powerpoint/2010/main" val="8619814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142</a:t>
            </a:fld>
            <a:endParaRPr lang="en-US"/>
          </a:p>
        </p:txBody>
      </p:sp>
    </p:spTree>
    <p:extLst>
      <p:ext uri="{BB962C8B-B14F-4D97-AF65-F5344CB8AC3E}">
        <p14:creationId xmlns:p14="http://schemas.microsoft.com/office/powerpoint/2010/main" val="7920509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143</a:t>
            </a:fld>
            <a:endParaRPr lang="en-US"/>
          </a:p>
        </p:txBody>
      </p:sp>
    </p:spTree>
    <p:extLst>
      <p:ext uri="{BB962C8B-B14F-4D97-AF65-F5344CB8AC3E}">
        <p14:creationId xmlns:p14="http://schemas.microsoft.com/office/powerpoint/2010/main" val="11749679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144</a:t>
            </a:fld>
            <a:endParaRPr lang="en-US"/>
          </a:p>
        </p:txBody>
      </p:sp>
    </p:spTree>
    <p:extLst>
      <p:ext uri="{BB962C8B-B14F-4D97-AF65-F5344CB8AC3E}">
        <p14:creationId xmlns:p14="http://schemas.microsoft.com/office/powerpoint/2010/main" val="30679183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145</a:t>
            </a:fld>
            <a:endParaRPr lang="en-US"/>
          </a:p>
        </p:txBody>
      </p:sp>
    </p:spTree>
    <p:extLst>
      <p:ext uri="{BB962C8B-B14F-4D97-AF65-F5344CB8AC3E}">
        <p14:creationId xmlns:p14="http://schemas.microsoft.com/office/powerpoint/2010/main" val="4181054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11</a:t>
            </a:fld>
            <a:endParaRPr lang="en-US"/>
          </a:p>
        </p:txBody>
      </p:sp>
    </p:spTree>
    <p:extLst>
      <p:ext uri="{BB962C8B-B14F-4D97-AF65-F5344CB8AC3E}">
        <p14:creationId xmlns:p14="http://schemas.microsoft.com/office/powerpoint/2010/main" val="5494738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146</a:t>
            </a:fld>
            <a:endParaRPr lang="en-US"/>
          </a:p>
        </p:txBody>
      </p:sp>
    </p:spTree>
    <p:extLst>
      <p:ext uri="{BB962C8B-B14F-4D97-AF65-F5344CB8AC3E}">
        <p14:creationId xmlns:p14="http://schemas.microsoft.com/office/powerpoint/2010/main" val="906046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147</a:t>
            </a:fld>
            <a:endParaRPr lang="en-US"/>
          </a:p>
        </p:txBody>
      </p:sp>
    </p:spTree>
    <p:extLst>
      <p:ext uri="{BB962C8B-B14F-4D97-AF65-F5344CB8AC3E}">
        <p14:creationId xmlns:p14="http://schemas.microsoft.com/office/powerpoint/2010/main" val="31486746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148</a:t>
            </a:fld>
            <a:endParaRPr lang="en-US"/>
          </a:p>
        </p:txBody>
      </p:sp>
    </p:spTree>
    <p:extLst>
      <p:ext uri="{BB962C8B-B14F-4D97-AF65-F5344CB8AC3E}">
        <p14:creationId xmlns:p14="http://schemas.microsoft.com/office/powerpoint/2010/main" val="392611314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152</a:t>
            </a:fld>
            <a:endParaRPr lang="en-US"/>
          </a:p>
        </p:txBody>
      </p:sp>
    </p:spTree>
    <p:extLst>
      <p:ext uri="{BB962C8B-B14F-4D97-AF65-F5344CB8AC3E}">
        <p14:creationId xmlns:p14="http://schemas.microsoft.com/office/powerpoint/2010/main" val="21748342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Jesus has started his final</a:t>
            </a:r>
            <a:r>
              <a:rPr lang="en-US" baseline="0" dirty="0"/>
              <a:t> week of ministry.  You can read some really interesting things that he said about the Pharisees and Sadducees in Matthew 21-23.  </a:t>
            </a:r>
            <a:r>
              <a:rPr lang="en-US" dirty="0"/>
              <a:t>Jesus told his disciples</a:t>
            </a:r>
            <a:r>
              <a:rPr lang="en-US" baseline="0" dirty="0"/>
              <a:t> and those around of great destruction to come among the Jews and that not one stone of the temple would be left to stand upon another.</a:t>
            </a:r>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153</a:t>
            </a:fld>
            <a:endParaRPr lang="en-US"/>
          </a:p>
        </p:txBody>
      </p:sp>
    </p:spTree>
    <p:extLst>
      <p:ext uri="{BB962C8B-B14F-4D97-AF65-F5344CB8AC3E}">
        <p14:creationId xmlns:p14="http://schemas.microsoft.com/office/powerpoint/2010/main" val="37379289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154</a:t>
            </a:fld>
            <a:endParaRPr lang="en-US"/>
          </a:p>
        </p:txBody>
      </p:sp>
    </p:spTree>
    <p:extLst>
      <p:ext uri="{BB962C8B-B14F-4D97-AF65-F5344CB8AC3E}">
        <p14:creationId xmlns:p14="http://schemas.microsoft.com/office/powerpoint/2010/main" val="327344695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156</a:t>
            </a:fld>
            <a:endParaRPr lang="en-US"/>
          </a:p>
        </p:txBody>
      </p:sp>
    </p:spTree>
    <p:extLst>
      <p:ext uri="{BB962C8B-B14F-4D97-AF65-F5344CB8AC3E}">
        <p14:creationId xmlns:p14="http://schemas.microsoft.com/office/powerpoint/2010/main" val="39339726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157</a:t>
            </a:fld>
            <a:endParaRPr lang="en-US"/>
          </a:p>
        </p:txBody>
      </p:sp>
    </p:spTree>
    <p:extLst>
      <p:ext uri="{BB962C8B-B14F-4D97-AF65-F5344CB8AC3E}">
        <p14:creationId xmlns:p14="http://schemas.microsoft.com/office/powerpoint/2010/main" val="40081372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158</a:t>
            </a:fld>
            <a:endParaRPr lang="en-US"/>
          </a:p>
        </p:txBody>
      </p:sp>
    </p:spTree>
    <p:extLst>
      <p:ext uri="{BB962C8B-B14F-4D97-AF65-F5344CB8AC3E}">
        <p14:creationId xmlns:p14="http://schemas.microsoft.com/office/powerpoint/2010/main" val="4312171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book covers the questions and answers</a:t>
            </a:r>
            <a:r>
              <a:rPr lang="en-US" baseline="0" dirty="0"/>
              <a:t> a little differently, but the IV makes it clear which question was being answered.  In my opinion, Luke is the easiest to understand.</a:t>
            </a:r>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160</a:t>
            </a:fld>
            <a:endParaRPr lang="en-US"/>
          </a:p>
        </p:txBody>
      </p:sp>
    </p:spTree>
    <p:extLst>
      <p:ext uri="{BB962C8B-B14F-4D97-AF65-F5344CB8AC3E}">
        <p14:creationId xmlns:p14="http://schemas.microsoft.com/office/powerpoint/2010/main" val="3921276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12</a:t>
            </a:fld>
            <a:endParaRPr lang="en-US"/>
          </a:p>
        </p:txBody>
      </p:sp>
    </p:spTree>
    <p:extLst>
      <p:ext uri="{BB962C8B-B14F-4D97-AF65-F5344CB8AC3E}">
        <p14:creationId xmlns:p14="http://schemas.microsoft.com/office/powerpoint/2010/main" val="4881191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162</a:t>
            </a:fld>
            <a:endParaRPr lang="en-US"/>
          </a:p>
        </p:txBody>
      </p:sp>
    </p:spTree>
    <p:extLst>
      <p:ext uri="{BB962C8B-B14F-4D97-AF65-F5344CB8AC3E}">
        <p14:creationId xmlns:p14="http://schemas.microsoft.com/office/powerpoint/2010/main" val="39576562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163</a:t>
            </a:fld>
            <a:endParaRPr lang="en-US"/>
          </a:p>
        </p:txBody>
      </p:sp>
    </p:spTree>
    <p:extLst>
      <p:ext uri="{BB962C8B-B14F-4D97-AF65-F5344CB8AC3E}">
        <p14:creationId xmlns:p14="http://schemas.microsoft.com/office/powerpoint/2010/main" val="599865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171</a:t>
            </a:fld>
            <a:endParaRPr lang="en-US"/>
          </a:p>
        </p:txBody>
      </p:sp>
    </p:spTree>
    <p:extLst>
      <p:ext uri="{BB962C8B-B14F-4D97-AF65-F5344CB8AC3E}">
        <p14:creationId xmlns:p14="http://schemas.microsoft.com/office/powerpoint/2010/main" val="30455915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172</a:t>
            </a:fld>
            <a:endParaRPr lang="en-US"/>
          </a:p>
        </p:txBody>
      </p:sp>
    </p:spTree>
    <p:extLst>
      <p:ext uri="{BB962C8B-B14F-4D97-AF65-F5344CB8AC3E}">
        <p14:creationId xmlns:p14="http://schemas.microsoft.com/office/powerpoint/2010/main" val="276697688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178</a:t>
            </a:fld>
            <a:endParaRPr lang="en-US"/>
          </a:p>
        </p:txBody>
      </p:sp>
    </p:spTree>
    <p:extLst>
      <p:ext uri="{BB962C8B-B14F-4D97-AF65-F5344CB8AC3E}">
        <p14:creationId xmlns:p14="http://schemas.microsoft.com/office/powerpoint/2010/main" val="446623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179</a:t>
            </a:fld>
            <a:endParaRPr lang="en-US"/>
          </a:p>
        </p:txBody>
      </p:sp>
    </p:spTree>
    <p:extLst>
      <p:ext uri="{BB962C8B-B14F-4D97-AF65-F5344CB8AC3E}">
        <p14:creationId xmlns:p14="http://schemas.microsoft.com/office/powerpoint/2010/main" val="30239878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180</a:t>
            </a:fld>
            <a:endParaRPr lang="en-US"/>
          </a:p>
        </p:txBody>
      </p:sp>
    </p:spTree>
    <p:extLst>
      <p:ext uri="{BB962C8B-B14F-4D97-AF65-F5344CB8AC3E}">
        <p14:creationId xmlns:p14="http://schemas.microsoft.com/office/powerpoint/2010/main" val="155988110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183</a:t>
            </a:fld>
            <a:endParaRPr lang="en-US"/>
          </a:p>
        </p:txBody>
      </p:sp>
    </p:spTree>
    <p:extLst>
      <p:ext uri="{BB962C8B-B14F-4D97-AF65-F5344CB8AC3E}">
        <p14:creationId xmlns:p14="http://schemas.microsoft.com/office/powerpoint/2010/main" val="9424878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187</a:t>
            </a:fld>
            <a:endParaRPr lang="en-US"/>
          </a:p>
        </p:txBody>
      </p:sp>
    </p:spTree>
    <p:extLst>
      <p:ext uri="{BB962C8B-B14F-4D97-AF65-F5344CB8AC3E}">
        <p14:creationId xmlns:p14="http://schemas.microsoft.com/office/powerpoint/2010/main" val="35526399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188</a:t>
            </a:fld>
            <a:endParaRPr lang="en-US"/>
          </a:p>
        </p:txBody>
      </p:sp>
    </p:spTree>
    <p:extLst>
      <p:ext uri="{BB962C8B-B14F-4D97-AF65-F5344CB8AC3E}">
        <p14:creationId xmlns:p14="http://schemas.microsoft.com/office/powerpoint/2010/main" val="159435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key is treasuring the word of God enough to know it and write it upon our hearts so that we are not deceived when false beliefs and signs are taught.</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13</a:t>
            </a:fld>
            <a:endParaRPr lang="en-US"/>
          </a:p>
        </p:txBody>
      </p:sp>
    </p:spTree>
    <p:extLst>
      <p:ext uri="{BB962C8B-B14F-4D97-AF65-F5344CB8AC3E}">
        <p14:creationId xmlns:p14="http://schemas.microsoft.com/office/powerpoint/2010/main" val="16074764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of </a:t>
            </a:r>
            <a:r>
              <a:rPr lang="en-US" dirty="0" err="1"/>
              <a:t>Patmost</a:t>
            </a:r>
            <a:r>
              <a:rPr lang="en-US" dirty="0"/>
              <a:t>, John the Beloved, John the Revelator, “Son of Thunder”</a:t>
            </a:r>
          </a:p>
          <a:p>
            <a:r>
              <a:rPr lang="en-US" dirty="0"/>
              <a:t>One of the original 12 Apostles and one of the closest to Jesus (Peter, James, and John)</a:t>
            </a:r>
          </a:p>
          <a:p>
            <a:r>
              <a:rPr lang="en-US" dirty="0"/>
              <a:t>Wrote the Gospel of John, 1</a:t>
            </a:r>
            <a:r>
              <a:rPr lang="en-US" baseline="30000" dirty="0"/>
              <a:t>st</a:t>
            </a:r>
            <a:r>
              <a:rPr lang="en-US" dirty="0"/>
              <a:t> John, 2</a:t>
            </a:r>
            <a:r>
              <a:rPr lang="en-US" baseline="30000" dirty="0"/>
              <a:t>nd</a:t>
            </a:r>
            <a:r>
              <a:rPr lang="en-US" dirty="0"/>
              <a:t> John, 3</a:t>
            </a:r>
            <a:r>
              <a:rPr lang="en-US" baseline="30000" dirty="0"/>
              <a:t>rd</a:t>
            </a:r>
            <a:r>
              <a:rPr lang="en-US" dirty="0"/>
              <a:t> John, and the Book of Revelation (EASY TO UNDERSTAND, RIGHT?)</a:t>
            </a:r>
          </a:p>
          <a:p>
            <a:r>
              <a:rPr lang="en-US" dirty="0"/>
              <a:t>As recorded in 3 Nephi 13:17 – the 3 Nephites desired the same thing as John, to serve in life until Christ’s return (See also John 20:21-24)</a:t>
            </a:r>
          </a:p>
        </p:txBody>
      </p:sp>
      <p:sp>
        <p:nvSpPr>
          <p:cNvPr id="4" name="Slide Number Placeholder 3"/>
          <p:cNvSpPr>
            <a:spLocks noGrp="1"/>
          </p:cNvSpPr>
          <p:nvPr>
            <p:ph type="sldNum" sz="quarter" idx="5"/>
          </p:nvPr>
        </p:nvSpPr>
        <p:spPr/>
        <p:txBody>
          <a:bodyPr/>
          <a:lstStyle/>
          <a:p>
            <a:fld id="{12CF4087-6AB0-4853-9BD8-8A74E01882B6}" type="slidenum">
              <a:rPr lang="en-US" smtClean="0"/>
              <a:pPr/>
              <a:t>189</a:t>
            </a:fld>
            <a:endParaRPr lang="en-US"/>
          </a:p>
        </p:txBody>
      </p:sp>
    </p:spTree>
    <p:extLst>
      <p:ext uri="{BB962C8B-B14F-4D97-AF65-F5344CB8AC3E}">
        <p14:creationId xmlns:p14="http://schemas.microsoft.com/office/powerpoint/2010/main" val="400953244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207</a:t>
            </a:fld>
            <a:endParaRPr lang="en-US"/>
          </a:p>
        </p:txBody>
      </p:sp>
    </p:spTree>
    <p:extLst>
      <p:ext uri="{BB962C8B-B14F-4D97-AF65-F5344CB8AC3E}">
        <p14:creationId xmlns:p14="http://schemas.microsoft.com/office/powerpoint/2010/main" val="12705738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210</a:t>
            </a:fld>
            <a:endParaRPr lang="en-US"/>
          </a:p>
        </p:txBody>
      </p:sp>
    </p:spTree>
    <p:extLst>
      <p:ext uri="{BB962C8B-B14F-4D97-AF65-F5344CB8AC3E}">
        <p14:creationId xmlns:p14="http://schemas.microsoft.com/office/powerpoint/2010/main" val="23195740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the abomination of desolation was when the eagles were gathered back to Jerusalem (Matthew 24, Luke 21).</a:t>
            </a:r>
          </a:p>
          <a:p>
            <a:endParaRPr lang="en-US" dirty="0"/>
          </a:p>
          <a:p>
            <a:r>
              <a:rPr lang="en-US" dirty="0"/>
              <a:t>Does this mean there will NOT be any more troubles for the Jews?  NO – there are terrible things yet ahead,</a:t>
            </a:r>
          </a:p>
          <a:p>
            <a:r>
              <a:rPr lang="en-US" dirty="0"/>
              <a:t>Zechariah 14 – destruction in Jerusalem in which few survive.  All would be killed if not for Christ returning.</a:t>
            </a:r>
          </a:p>
          <a:p>
            <a:endParaRPr lang="en-US" dirty="0"/>
          </a:p>
          <a:p>
            <a:r>
              <a:rPr lang="en-US" dirty="0"/>
              <a:t>Great tribulations are yet before us.  Troubles for the USA, the world, and the modern day nation of Israel.  EVIL is everyone.  Judgment is coming.</a:t>
            </a:r>
          </a:p>
          <a:p>
            <a:r>
              <a:rPr lang="en-US" dirty="0"/>
              <a:t>Genesis 7:67-70 (IV) – SCRIPTURE OF PROMISE – My people will I preserve</a:t>
            </a:r>
          </a:p>
        </p:txBody>
      </p:sp>
      <p:sp>
        <p:nvSpPr>
          <p:cNvPr id="4" name="Slide Number Placeholder 3"/>
          <p:cNvSpPr>
            <a:spLocks noGrp="1"/>
          </p:cNvSpPr>
          <p:nvPr>
            <p:ph type="sldNum" sz="quarter" idx="5"/>
          </p:nvPr>
        </p:nvSpPr>
        <p:spPr/>
        <p:txBody>
          <a:bodyPr/>
          <a:lstStyle/>
          <a:p>
            <a:fld id="{12CF4087-6AB0-4853-9BD8-8A74E01882B6}" type="slidenum">
              <a:rPr lang="en-US" smtClean="0"/>
              <a:pPr/>
              <a:t>224</a:t>
            </a:fld>
            <a:endParaRPr lang="en-US"/>
          </a:p>
        </p:txBody>
      </p:sp>
    </p:spTree>
    <p:extLst>
      <p:ext uri="{BB962C8B-B14F-4D97-AF65-F5344CB8AC3E}">
        <p14:creationId xmlns:p14="http://schemas.microsoft.com/office/powerpoint/2010/main" val="12622894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225</a:t>
            </a:fld>
            <a:endParaRPr lang="en-US"/>
          </a:p>
        </p:txBody>
      </p:sp>
    </p:spTree>
    <p:extLst>
      <p:ext uri="{BB962C8B-B14F-4D97-AF65-F5344CB8AC3E}">
        <p14:creationId xmlns:p14="http://schemas.microsoft.com/office/powerpoint/2010/main" val="184923493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237</a:t>
            </a:fld>
            <a:endParaRPr lang="en-US"/>
          </a:p>
        </p:txBody>
      </p:sp>
    </p:spTree>
    <p:extLst>
      <p:ext uri="{BB962C8B-B14F-4D97-AF65-F5344CB8AC3E}">
        <p14:creationId xmlns:p14="http://schemas.microsoft.com/office/powerpoint/2010/main" val="19143521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242</a:t>
            </a:fld>
            <a:endParaRPr lang="en-US"/>
          </a:p>
        </p:txBody>
      </p:sp>
    </p:spTree>
    <p:extLst>
      <p:ext uri="{BB962C8B-B14F-4D97-AF65-F5344CB8AC3E}">
        <p14:creationId xmlns:p14="http://schemas.microsoft.com/office/powerpoint/2010/main" val="24795990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245</a:t>
            </a:fld>
            <a:endParaRPr lang="en-US"/>
          </a:p>
        </p:txBody>
      </p:sp>
    </p:spTree>
    <p:extLst>
      <p:ext uri="{BB962C8B-B14F-4D97-AF65-F5344CB8AC3E}">
        <p14:creationId xmlns:p14="http://schemas.microsoft.com/office/powerpoint/2010/main" val="38959053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256</a:t>
            </a:fld>
            <a:endParaRPr lang="en-US"/>
          </a:p>
        </p:txBody>
      </p:sp>
    </p:spTree>
    <p:extLst>
      <p:ext uri="{BB962C8B-B14F-4D97-AF65-F5344CB8AC3E}">
        <p14:creationId xmlns:p14="http://schemas.microsoft.com/office/powerpoint/2010/main" val="41556984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264</a:t>
            </a:fld>
            <a:endParaRPr lang="en-US"/>
          </a:p>
        </p:txBody>
      </p:sp>
    </p:spTree>
    <p:extLst>
      <p:ext uri="{BB962C8B-B14F-4D97-AF65-F5344CB8AC3E}">
        <p14:creationId xmlns:p14="http://schemas.microsoft.com/office/powerpoint/2010/main" val="178608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key is treasuring the word of God enough to know it and write it upon our hearts so that we are not deceived when false beliefs and signs are taught.</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14</a:t>
            </a:fld>
            <a:endParaRPr lang="en-US"/>
          </a:p>
        </p:txBody>
      </p:sp>
    </p:spTree>
    <p:extLst>
      <p:ext uri="{BB962C8B-B14F-4D97-AF65-F5344CB8AC3E}">
        <p14:creationId xmlns:p14="http://schemas.microsoft.com/office/powerpoint/2010/main" val="55622231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265</a:t>
            </a:fld>
            <a:endParaRPr lang="en-US"/>
          </a:p>
        </p:txBody>
      </p:sp>
    </p:spTree>
    <p:extLst>
      <p:ext uri="{BB962C8B-B14F-4D97-AF65-F5344CB8AC3E}">
        <p14:creationId xmlns:p14="http://schemas.microsoft.com/office/powerpoint/2010/main" val="33290703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266</a:t>
            </a:fld>
            <a:endParaRPr lang="en-US"/>
          </a:p>
        </p:txBody>
      </p:sp>
    </p:spTree>
    <p:extLst>
      <p:ext uri="{BB962C8B-B14F-4D97-AF65-F5344CB8AC3E}">
        <p14:creationId xmlns:p14="http://schemas.microsoft.com/office/powerpoint/2010/main" val="412507589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267</a:t>
            </a:fld>
            <a:endParaRPr lang="en-US"/>
          </a:p>
        </p:txBody>
      </p:sp>
    </p:spTree>
    <p:extLst>
      <p:ext uri="{BB962C8B-B14F-4D97-AF65-F5344CB8AC3E}">
        <p14:creationId xmlns:p14="http://schemas.microsoft.com/office/powerpoint/2010/main" val="69266613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270</a:t>
            </a:fld>
            <a:endParaRPr lang="en-US"/>
          </a:p>
        </p:txBody>
      </p:sp>
    </p:spTree>
    <p:extLst>
      <p:ext uri="{BB962C8B-B14F-4D97-AF65-F5344CB8AC3E}">
        <p14:creationId xmlns:p14="http://schemas.microsoft.com/office/powerpoint/2010/main" val="18881816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271</a:t>
            </a:fld>
            <a:endParaRPr lang="en-US"/>
          </a:p>
        </p:txBody>
      </p:sp>
    </p:spTree>
    <p:extLst>
      <p:ext uri="{BB962C8B-B14F-4D97-AF65-F5344CB8AC3E}">
        <p14:creationId xmlns:p14="http://schemas.microsoft.com/office/powerpoint/2010/main" val="5669131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272</a:t>
            </a:fld>
            <a:endParaRPr lang="en-US"/>
          </a:p>
        </p:txBody>
      </p:sp>
    </p:spTree>
    <p:extLst>
      <p:ext uri="{BB962C8B-B14F-4D97-AF65-F5344CB8AC3E}">
        <p14:creationId xmlns:p14="http://schemas.microsoft.com/office/powerpoint/2010/main" val="302716643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273</a:t>
            </a:fld>
            <a:endParaRPr lang="en-US"/>
          </a:p>
        </p:txBody>
      </p:sp>
    </p:spTree>
    <p:extLst>
      <p:ext uri="{BB962C8B-B14F-4D97-AF65-F5344CB8AC3E}">
        <p14:creationId xmlns:p14="http://schemas.microsoft.com/office/powerpoint/2010/main" val="13913562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290</a:t>
            </a:fld>
            <a:endParaRPr lang="en-US"/>
          </a:p>
        </p:txBody>
      </p:sp>
    </p:spTree>
    <p:extLst>
      <p:ext uri="{BB962C8B-B14F-4D97-AF65-F5344CB8AC3E}">
        <p14:creationId xmlns:p14="http://schemas.microsoft.com/office/powerpoint/2010/main" val="35002027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301</a:t>
            </a:fld>
            <a:endParaRPr lang="en-US"/>
          </a:p>
        </p:txBody>
      </p:sp>
    </p:spTree>
    <p:extLst>
      <p:ext uri="{BB962C8B-B14F-4D97-AF65-F5344CB8AC3E}">
        <p14:creationId xmlns:p14="http://schemas.microsoft.com/office/powerpoint/2010/main" val="2754745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303</a:t>
            </a:fld>
            <a:endParaRPr lang="en-US"/>
          </a:p>
        </p:txBody>
      </p:sp>
    </p:spTree>
    <p:extLst>
      <p:ext uri="{BB962C8B-B14F-4D97-AF65-F5344CB8AC3E}">
        <p14:creationId xmlns:p14="http://schemas.microsoft.com/office/powerpoint/2010/main" val="2688082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key is treasuring the word of God enough to know it and write it upon our hearts so that we are not deceived when false beliefs and signs are taught.</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15</a:t>
            </a:fld>
            <a:endParaRPr lang="en-US"/>
          </a:p>
        </p:txBody>
      </p:sp>
    </p:spTree>
    <p:extLst>
      <p:ext uri="{BB962C8B-B14F-4D97-AF65-F5344CB8AC3E}">
        <p14:creationId xmlns:p14="http://schemas.microsoft.com/office/powerpoint/2010/main" val="359352057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311</a:t>
            </a:fld>
            <a:endParaRPr lang="en-US"/>
          </a:p>
        </p:txBody>
      </p:sp>
    </p:spTree>
    <p:extLst>
      <p:ext uri="{BB962C8B-B14F-4D97-AF65-F5344CB8AC3E}">
        <p14:creationId xmlns:p14="http://schemas.microsoft.com/office/powerpoint/2010/main" val="13353528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317</a:t>
            </a:fld>
            <a:endParaRPr lang="en-US"/>
          </a:p>
        </p:txBody>
      </p:sp>
    </p:spTree>
    <p:extLst>
      <p:ext uri="{BB962C8B-B14F-4D97-AF65-F5344CB8AC3E}">
        <p14:creationId xmlns:p14="http://schemas.microsoft.com/office/powerpoint/2010/main" val="223545762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346</a:t>
            </a:fld>
            <a:endParaRPr lang="en-US"/>
          </a:p>
        </p:txBody>
      </p:sp>
    </p:spTree>
    <p:extLst>
      <p:ext uri="{BB962C8B-B14F-4D97-AF65-F5344CB8AC3E}">
        <p14:creationId xmlns:p14="http://schemas.microsoft.com/office/powerpoint/2010/main" val="128993123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349</a:t>
            </a:fld>
            <a:endParaRPr lang="en-US"/>
          </a:p>
        </p:txBody>
      </p:sp>
    </p:spTree>
    <p:extLst>
      <p:ext uri="{BB962C8B-B14F-4D97-AF65-F5344CB8AC3E}">
        <p14:creationId xmlns:p14="http://schemas.microsoft.com/office/powerpoint/2010/main" val="291367953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350</a:t>
            </a:fld>
            <a:endParaRPr lang="en-US"/>
          </a:p>
        </p:txBody>
      </p:sp>
    </p:spTree>
    <p:extLst>
      <p:ext uri="{BB962C8B-B14F-4D97-AF65-F5344CB8AC3E}">
        <p14:creationId xmlns:p14="http://schemas.microsoft.com/office/powerpoint/2010/main" val="165879302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Arthur </a:t>
            </a:r>
            <a:r>
              <a:rPr lang="en-US" sz="1600" dirty="0" err="1"/>
              <a:t>Oakman</a:t>
            </a:r>
            <a:r>
              <a:rPr lang="en-US" sz="1600" dirty="0"/>
              <a:t> said that “We have nothing to learn from theologians”</a:t>
            </a:r>
          </a:p>
          <a:p>
            <a:endParaRPr lang="en-US" sz="1600" dirty="0"/>
          </a:p>
          <a:p>
            <a:r>
              <a:rPr lang="en-US" sz="1600" dirty="0"/>
              <a:t>They do not have the promise of the Holy Ghost after baptism and they do not have the fullness of the gospel</a:t>
            </a:r>
          </a:p>
        </p:txBody>
      </p:sp>
      <p:sp>
        <p:nvSpPr>
          <p:cNvPr id="4" name="Slide Number Placeholder 3"/>
          <p:cNvSpPr>
            <a:spLocks noGrp="1"/>
          </p:cNvSpPr>
          <p:nvPr>
            <p:ph type="sldNum" sz="quarter" idx="10"/>
          </p:nvPr>
        </p:nvSpPr>
        <p:spPr/>
        <p:txBody>
          <a:bodyPr/>
          <a:lstStyle/>
          <a:p>
            <a:fld id="{1CE5733C-1657-4A49-B522-2D00782AA581}" type="slidenum">
              <a:rPr lang="en-US" smtClean="0"/>
              <a:pPr/>
              <a:t>351</a:t>
            </a:fld>
            <a:endParaRPr lang="en-US"/>
          </a:p>
        </p:txBody>
      </p:sp>
    </p:spTree>
    <p:extLst>
      <p:ext uri="{BB962C8B-B14F-4D97-AF65-F5344CB8AC3E}">
        <p14:creationId xmlns:p14="http://schemas.microsoft.com/office/powerpoint/2010/main" val="66899240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352</a:t>
            </a:fld>
            <a:endParaRPr lang="en-US"/>
          </a:p>
        </p:txBody>
      </p:sp>
    </p:spTree>
    <p:extLst>
      <p:ext uri="{BB962C8B-B14F-4D97-AF65-F5344CB8AC3E}">
        <p14:creationId xmlns:p14="http://schemas.microsoft.com/office/powerpoint/2010/main" val="12966852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F4087-6AB0-4853-9BD8-8A74E01882B6}" type="slidenum">
              <a:rPr lang="en-US" smtClean="0"/>
              <a:pPr/>
              <a:t>354</a:t>
            </a:fld>
            <a:endParaRPr lang="en-US"/>
          </a:p>
        </p:txBody>
      </p:sp>
    </p:spTree>
    <p:extLst>
      <p:ext uri="{BB962C8B-B14F-4D97-AF65-F5344CB8AC3E}">
        <p14:creationId xmlns:p14="http://schemas.microsoft.com/office/powerpoint/2010/main" val="3659580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Name is Benjamin </a:t>
            </a:r>
            <a:r>
              <a:rPr lang="en-US" sz="1600"/>
              <a:t>Pedersen </a:t>
            </a:r>
          </a:p>
          <a:p>
            <a:r>
              <a:rPr lang="en-US" sz="1600"/>
              <a:t>Elder </a:t>
            </a:r>
            <a:r>
              <a:rPr lang="en-US" sz="1600" dirty="0"/>
              <a:t>at Outreach Restoration Branch</a:t>
            </a:r>
          </a:p>
          <a:p>
            <a:r>
              <a:rPr lang="en-US" sz="1600" dirty="0"/>
              <a:t>Teaching on the concept of</a:t>
            </a:r>
            <a:r>
              <a:rPr lang="en-US" sz="1600" baseline="0" dirty="0"/>
              <a:t> Seven Years Tribulation</a:t>
            </a:r>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358</a:t>
            </a:fld>
            <a:endParaRPr lang="en-US"/>
          </a:p>
        </p:txBody>
      </p:sp>
    </p:spTree>
    <p:extLst>
      <p:ext uri="{BB962C8B-B14F-4D97-AF65-F5344CB8AC3E}">
        <p14:creationId xmlns:p14="http://schemas.microsoft.com/office/powerpoint/2010/main" val="2380028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16</a:t>
            </a:fld>
            <a:endParaRPr lang="en-US"/>
          </a:p>
        </p:txBody>
      </p:sp>
    </p:spTree>
    <p:extLst>
      <p:ext uri="{BB962C8B-B14F-4D97-AF65-F5344CB8AC3E}">
        <p14:creationId xmlns:p14="http://schemas.microsoft.com/office/powerpoint/2010/main" val="3381677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17</a:t>
            </a:fld>
            <a:endParaRPr lang="en-US"/>
          </a:p>
        </p:txBody>
      </p:sp>
    </p:spTree>
    <p:extLst>
      <p:ext uri="{BB962C8B-B14F-4D97-AF65-F5344CB8AC3E}">
        <p14:creationId xmlns:p14="http://schemas.microsoft.com/office/powerpoint/2010/main" val="19008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18</a:t>
            </a:fld>
            <a:endParaRPr lang="en-US"/>
          </a:p>
        </p:txBody>
      </p:sp>
    </p:spTree>
    <p:extLst>
      <p:ext uri="{BB962C8B-B14F-4D97-AF65-F5344CB8AC3E}">
        <p14:creationId xmlns:p14="http://schemas.microsoft.com/office/powerpoint/2010/main" val="2625355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key is treasuring the word of God enough to know it and write it upon our hearts so that we are not deceived when false beliefs and signs are taught.</a:t>
            </a:r>
          </a:p>
        </p:txBody>
      </p:sp>
      <p:sp>
        <p:nvSpPr>
          <p:cNvPr id="4" name="Slide Number Placeholder 3"/>
          <p:cNvSpPr>
            <a:spLocks noGrp="1"/>
          </p:cNvSpPr>
          <p:nvPr>
            <p:ph type="sldNum" sz="quarter" idx="10"/>
          </p:nvPr>
        </p:nvSpPr>
        <p:spPr/>
        <p:txBody>
          <a:bodyPr/>
          <a:lstStyle/>
          <a:p>
            <a:fld id="{12CF4087-6AB0-4853-9BD8-8A74E01882B6}" type="slidenum">
              <a:rPr lang="en-US" smtClean="0"/>
              <a:pPr/>
              <a:t>19</a:t>
            </a:fld>
            <a:endParaRPr lang="en-US"/>
          </a:p>
        </p:txBody>
      </p:sp>
    </p:spTree>
    <p:extLst>
      <p:ext uri="{BB962C8B-B14F-4D97-AF65-F5344CB8AC3E}">
        <p14:creationId xmlns:p14="http://schemas.microsoft.com/office/powerpoint/2010/main" val="241396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Introduce Topic</a:t>
            </a:r>
          </a:p>
          <a:p>
            <a:endParaRPr lang="en-US" dirty="0"/>
          </a:p>
          <a:p>
            <a:r>
              <a:rPr lang="en-US" dirty="0"/>
              <a:t>Reason I first created this class was because I kept hearing our youth repeat protestant beliefs on the end times and I wanted to know what the scriptures said about these topics and here is the forth generation of rework since that original class.</a:t>
            </a:r>
          </a:p>
        </p:txBody>
      </p:sp>
      <p:sp>
        <p:nvSpPr>
          <p:cNvPr id="4" name="Slide Number Placeholder 3"/>
          <p:cNvSpPr>
            <a:spLocks noGrp="1"/>
          </p:cNvSpPr>
          <p:nvPr>
            <p:ph type="sldNum" sz="quarter" idx="10"/>
          </p:nvPr>
        </p:nvSpPr>
        <p:spPr/>
        <p:txBody>
          <a:bodyPr/>
          <a:lstStyle/>
          <a:p>
            <a:fld id="{12CF4087-6AB0-4853-9BD8-8A74E01882B6}" type="slidenum">
              <a:rPr lang="en-US" smtClean="0"/>
              <a:pPr/>
              <a:t>2</a:t>
            </a:fld>
            <a:endParaRPr lang="en-US"/>
          </a:p>
        </p:txBody>
      </p:sp>
    </p:spTree>
    <p:extLst>
      <p:ext uri="{BB962C8B-B14F-4D97-AF65-F5344CB8AC3E}">
        <p14:creationId xmlns:p14="http://schemas.microsoft.com/office/powerpoint/2010/main" val="2938918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20</a:t>
            </a:fld>
            <a:endParaRPr lang="en-US"/>
          </a:p>
        </p:txBody>
      </p:sp>
    </p:spTree>
    <p:extLst>
      <p:ext uri="{BB962C8B-B14F-4D97-AF65-F5344CB8AC3E}">
        <p14:creationId xmlns:p14="http://schemas.microsoft.com/office/powerpoint/2010/main" val="376403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21</a:t>
            </a:fld>
            <a:endParaRPr lang="en-US"/>
          </a:p>
        </p:txBody>
      </p:sp>
    </p:spTree>
    <p:extLst>
      <p:ext uri="{BB962C8B-B14F-4D97-AF65-F5344CB8AC3E}">
        <p14:creationId xmlns:p14="http://schemas.microsoft.com/office/powerpoint/2010/main" val="3260445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we study signs all day long and don’t prepare our hearts, then it doesn’t profit anything.</a:t>
            </a:r>
          </a:p>
          <a:p>
            <a:endParaRPr lang="en-US" dirty="0"/>
          </a:p>
          <a:p>
            <a:r>
              <a:rPr lang="en-US" dirty="0"/>
              <a:t>My hope is that this class rekindles your desires to know the scriptures more and to be more engaged and active in the work of God’s kingdom, even Zion.</a:t>
            </a:r>
          </a:p>
        </p:txBody>
      </p:sp>
      <p:sp>
        <p:nvSpPr>
          <p:cNvPr id="4" name="Slide Number Placeholder 3"/>
          <p:cNvSpPr>
            <a:spLocks noGrp="1"/>
          </p:cNvSpPr>
          <p:nvPr>
            <p:ph type="sldNum" sz="quarter" idx="10"/>
          </p:nvPr>
        </p:nvSpPr>
        <p:spPr/>
        <p:txBody>
          <a:bodyPr/>
          <a:lstStyle/>
          <a:p>
            <a:fld id="{12CF4087-6AB0-4853-9BD8-8A74E01882B6}" type="slidenum">
              <a:rPr lang="en-US" smtClean="0"/>
              <a:pPr/>
              <a:t>22</a:t>
            </a:fld>
            <a:endParaRPr lang="en-US"/>
          </a:p>
        </p:txBody>
      </p:sp>
    </p:spTree>
    <p:extLst>
      <p:ext uri="{BB962C8B-B14F-4D97-AF65-F5344CB8AC3E}">
        <p14:creationId xmlns:p14="http://schemas.microsoft.com/office/powerpoint/2010/main" val="4020810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23</a:t>
            </a:fld>
            <a:endParaRPr lang="en-US"/>
          </a:p>
        </p:txBody>
      </p:sp>
    </p:spTree>
    <p:extLst>
      <p:ext uri="{BB962C8B-B14F-4D97-AF65-F5344CB8AC3E}">
        <p14:creationId xmlns:p14="http://schemas.microsoft.com/office/powerpoint/2010/main" val="4233039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24</a:t>
            </a:fld>
            <a:endParaRPr lang="en-US"/>
          </a:p>
        </p:txBody>
      </p:sp>
    </p:spTree>
    <p:extLst>
      <p:ext uri="{BB962C8B-B14F-4D97-AF65-F5344CB8AC3E}">
        <p14:creationId xmlns:p14="http://schemas.microsoft.com/office/powerpoint/2010/main" val="3069486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many other believes than these 4.</a:t>
            </a:r>
          </a:p>
          <a:p>
            <a:endParaRPr lang="en-US" dirty="0"/>
          </a:p>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25</a:t>
            </a:fld>
            <a:endParaRPr lang="en-US"/>
          </a:p>
        </p:txBody>
      </p:sp>
    </p:spTree>
    <p:extLst>
      <p:ext uri="{BB962C8B-B14F-4D97-AF65-F5344CB8AC3E}">
        <p14:creationId xmlns:p14="http://schemas.microsoft.com/office/powerpoint/2010/main" val="283803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26</a:t>
            </a:fld>
            <a:endParaRPr lang="en-US"/>
          </a:p>
        </p:txBody>
      </p:sp>
    </p:spTree>
    <p:extLst>
      <p:ext uri="{BB962C8B-B14F-4D97-AF65-F5344CB8AC3E}">
        <p14:creationId xmlns:p14="http://schemas.microsoft.com/office/powerpoint/2010/main" val="4003773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other things have we heard about that are supposed to happen before Christ returns?</a:t>
            </a:r>
          </a:p>
          <a:p>
            <a:endParaRPr lang="en-US" dirty="0"/>
          </a:p>
          <a:p>
            <a:r>
              <a:rPr lang="en-US" dirty="0"/>
              <a:t>How about in relation to His church?</a:t>
            </a:r>
          </a:p>
          <a:p>
            <a:r>
              <a:rPr lang="en-US" dirty="0"/>
              <a:t>How about in relation to the United States?</a:t>
            </a:r>
          </a:p>
        </p:txBody>
      </p:sp>
      <p:sp>
        <p:nvSpPr>
          <p:cNvPr id="4" name="Slide Number Placeholder 3"/>
          <p:cNvSpPr>
            <a:spLocks noGrp="1"/>
          </p:cNvSpPr>
          <p:nvPr>
            <p:ph type="sldNum" sz="quarter" idx="10"/>
          </p:nvPr>
        </p:nvSpPr>
        <p:spPr/>
        <p:txBody>
          <a:bodyPr/>
          <a:lstStyle/>
          <a:p>
            <a:fld id="{12CF4087-6AB0-4853-9BD8-8A74E01882B6}" type="slidenum">
              <a:rPr lang="en-US" smtClean="0"/>
              <a:pPr/>
              <a:t>27</a:t>
            </a:fld>
            <a:endParaRPr lang="en-US"/>
          </a:p>
        </p:txBody>
      </p:sp>
    </p:spTree>
    <p:extLst>
      <p:ext uri="{BB962C8B-B14F-4D97-AF65-F5344CB8AC3E}">
        <p14:creationId xmlns:p14="http://schemas.microsoft.com/office/powerpoint/2010/main" val="282147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28</a:t>
            </a:fld>
            <a:endParaRPr lang="en-US"/>
          </a:p>
        </p:txBody>
      </p:sp>
    </p:spTree>
    <p:extLst>
      <p:ext uri="{BB962C8B-B14F-4D97-AF65-F5344CB8AC3E}">
        <p14:creationId xmlns:p14="http://schemas.microsoft.com/office/powerpoint/2010/main" val="550754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29</a:t>
            </a:fld>
            <a:endParaRPr lang="en-US"/>
          </a:p>
        </p:txBody>
      </p:sp>
    </p:spTree>
    <p:extLst>
      <p:ext uri="{BB962C8B-B14F-4D97-AF65-F5344CB8AC3E}">
        <p14:creationId xmlns:p14="http://schemas.microsoft.com/office/powerpoint/2010/main" val="174564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Name is Benjamin Pedersen </a:t>
            </a:r>
          </a:p>
          <a:p>
            <a:r>
              <a:rPr lang="en-US" sz="1600" dirty="0"/>
              <a:t>Elder at Outreach Restoration Branch</a:t>
            </a:r>
          </a:p>
          <a:p>
            <a:r>
              <a:rPr lang="en-US" sz="1600" dirty="0"/>
              <a:t>Teaching on the concept of</a:t>
            </a:r>
            <a:r>
              <a:rPr lang="en-US" sz="1600" baseline="0" dirty="0"/>
              <a:t> Seven Years Tribulation</a:t>
            </a:r>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a:t>
            </a:fld>
            <a:endParaRPr lang="en-US"/>
          </a:p>
        </p:txBody>
      </p:sp>
    </p:spTree>
    <p:extLst>
      <p:ext uri="{BB962C8B-B14F-4D97-AF65-F5344CB8AC3E}">
        <p14:creationId xmlns:p14="http://schemas.microsoft.com/office/powerpoint/2010/main" val="2424062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30</a:t>
            </a:fld>
            <a:endParaRPr lang="en-US"/>
          </a:p>
        </p:txBody>
      </p:sp>
    </p:spTree>
    <p:extLst>
      <p:ext uri="{BB962C8B-B14F-4D97-AF65-F5344CB8AC3E}">
        <p14:creationId xmlns:p14="http://schemas.microsoft.com/office/powerpoint/2010/main" val="3922828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31</a:t>
            </a:fld>
            <a:endParaRPr lang="en-US"/>
          </a:p>
        </p:txBody>
      </p:sp>
    </p:spTree>
    <p:extLst>
      <p:ext uri="{BB962C8B-B14F-4D97-AF65-F5344CB8AC3E}">
        <p14:creationId xmlns:p14="http://schemas.microsoft.com/office/powerpoint/2010/main" val="912589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scriptures are used by others, together, to build upon one another, and create the idea of 7 years tribulation, the </a:t>
            </a:r>
            <a:r>
              <a:rPr lang="en-US" dirty="0" err="1"/>
              <a:t>antiChrist</a:t>
            </a:r>
            <a:r>
              <a:rPr lang="en-US" dirty="0"/>
              <a:t> and many other beliefs.</a:t>
            </a:r>
          </a:p>
        </p:txBody>
      </p:sp>
      <p:sp>
        <p:nvSpPr>
          <p:cNvPr id="4" name="Slide Number Placeholder 3"/>
          <p:cNvSpPr>
            <a:spLocks noGrp="1"/>
          </p:cNvSpPr>
          <p:nvPr>
            <p:ph type="sldNum" sz="quarter" idx="10"/>
          </p:nvPr>
        </p:nvSpPr>
        <p:spPr/>
        <p:txBody>
          <a:bodyPr/>
          <a:lstStyle/>
          <a:p>
            <a:fld id="{12CF4087-6AB0-4853-9BD8-8A74E01882B6}" type="slidenum">
              <a:rPr lang="en-US" smtClean="0"/>
              <a:pPr/>
              <a:t>32</a:t>
            </a:fld>
            <a:endParaRPr lang="en-US"/>
          </a:p>
        </p:txBody>
      </p:sp>
    </p:spTree>
    <p:extLst>
      <p:ext uri="{BB962C8B-B14F-4D97-AF65-F5344CB8AC3E}">
        <p14:creationId xmlns:p14="http://schemas.microsoft.com/office/powerpoint/2010/main" val="125706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34</a:t>
            </a:fld>
            <a:endParaRPr lang="en-US"/>
          </a:p>
        </p:txBody>
      </p:sp>
    </p:spTree>
    <p:extLst>
      <p:ext uri="{BB962C8B-B14F-4D97-AF65-F5344CB8AC3E}">
        <p14:creationId xmlns:p14="http://schemas.microsoft.com/office/powerpoint/2010/main" val="3670837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Arthur </a:t>
            </a:r>
            <a:r>
              <a:rPr lang="en-US" sz="1600" dirty="0" err="1"/>
              <a:t>Oakman</a:t>
            </a:r>
            <a:r>
              <a:rPr lang="en-US" sz="1600" dirty="0"/>
              <a:t> said that “We have nothing to learn from theologians”</a:t>
            </a:r>
          </a:p>
          <a:p>
            <a:endParaRPr lang="en-US" sz="1600" dirty="0"/>
          </a:p>
          <a:p>
            <a:r>
              <a:rPr lang="en-US" sz="1600" dirty="0"/>
              <a:t>They do not have the promise of the Holy Ghost after baptism and they do not have the fullness of the gospel</a:t>
            </a:r>
          </a:p>
        </p:txBody>
      </p:sp>
      <p:sp>
        <p:nvSpPr>
          <p:cNvPr id="4" name="Slide Number Placeholder 3"/>
          <p:cNvSpPr>
            <a:spLocks noGrp="1"/>
          </p:cNvSpPr>
          <p:nvPr>
            <p:ph type="sldNum" sz="quarter" idx="10"/>
          </p:nvPr>
        </p:nvSpPr>
        <p:spPr/>
        <p:txBody>
          <a:bodyPr/>
          <a:lstStyle/>
          <a:p>
            <a:fld id="{1CE5733C-1657-4A49-B522-2D00782AA581}" type="slidenum">
              <a:rPr lang="en-US" smtClean="0"/>
              <a:pPr/>
              <a:t>35</a:t>
            </a:fld>
            <a:endParaRPr lang="en-US"/>
          </a:p>
        </p:txBody>
      </p:sp>
    </p:spTree>
    <p:extLst>
      <p:ext uri="{BB962C8B-B14F-4D97-AF65-F5344CB8AC3E}">
        <p14:creationId xmlns:p14="http://schemas.microsoft.com/office/powerpoint/2010/main" val="14132176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36</a:t>
            </a:fld>
            <a:endParaRPr lang="en-US"/>
          </a:p>
        </p:txBody>
      </p:sp>
    </p:spTree>
    <p:extLst>
      <p:ext uri="{BB962C8B-B14F-4D97-AF65-F5344CB8AC3E}">
        <p14:creationId xmlns:p14="http://schemas.microsoft.com/office/powerpoint/2010/main" val="1822395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A ship sailing could set a course using</a:t>
            </a:r>
            <a:r>
              <a:rPr lang="en-US" sz="1600" baseline="0" dirty="0"/>
              <a:t> the North Star…it’s a reliable reference point.</a:t>
            </a:r>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37</a:t>
            </a:fld>
            <a:endParaRPr lang="en-US"/>
          </a:p>
        </p:txBody>
      </p:sp>
    </p:spTree>
    <p:extLst>
      <p:ext uri="{BB962C8B-B14F-4D97-AF65-F5344CB8AC3E}">
        <p14:creationId xmlns:p14="http://schemas.microsoft.com/office/powerpoint/2010/main" val="3658802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38</a:t>
            </a:fld>
            <a:endParaRPr lang="en-US"/>
          </a:p>
        </p:txBody>
      </p:sp>
    </p:spTree>
    <p:extLst>
      <p:ext uri="{BB962C8B-B14F-4D97-AF65-F5344CB8AC3E}">
        <p14:creationId xmlns:p14="http://schemas.microsoft.com/office/powerpoint/2010/main" val="1140341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40</a:t>
            </a:fld>
            <a:endParaRPr lang="en-US"/>
          </a:p>
        </p:txBody>
      </p:sp>
    </p:spTree>
    <p:extLst>
      <p:ext uri="{BB962C8B-B14F-4D97-AF65-F5344CB8AC3E}">
        <p14:creationId xmlns:p14="http://schemas.microsoft.com/office/powerpoint/2010/main" val="2570939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41</a:t>
            </a:fld>
            <a:endParaRPr lang="en-US"/>
          </a:p>
        </p:txBody>
      </p:sp>
    </p:spTree>
    <p:extLst>
      <p:ext uri="{BB962C8B-B14F-4D97-AF65-F5344CB8AC3E}">
        <p14:creationId xmlns:p14="http://schemas.microsoft.com/office/powerpoint/2010/main" val="363665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hear of all kinds of ideas about what to expect in the end times.</a:t>
            </a:r>
          </a:p>
        </p:txBody>
      </p:sp>
      <p:sp>
        <p:nvSpPr>
          <p:cNvPr id="4" name="Slide Number Placeholder 3"/>
          <p:cNvSpPr>
            <a:spLocks noGrp="1"/>
          </p:cNvSpPr>
          <p:nvPr>
            <p:ph type="sldNum" sz="quarter" idx="10"/>
          </p:nvPr>
        </p:nvSpPr>
        <p:spPr/>
        <p:txBody>
          <a:bodyPr/>
          <a:lstStyle/>
          <a:p>
            <a:fld id="{12CF4087-6AB0-4853-9BD8-8A74E01882B6}" type="slidenum">
              <a:rPr lang="en-US" smtClean="0"/>
              <a:pPr/>
              <a:t>4</a:t>
            </a:fld>
            <a:endParaRPr lang="en-US"/>
          </a:p>
        </p:txBody>
      </p:sp>
    </p:spTree>
    <p:extLst>
      <p:ext uri="{BB962C8B-B14F-4D97-AF65-F5344CB8AC3E}">
        <p14:creationId xmlns:p14="http://schemas.microsoft.com/office/powerpoint/2010/main" val="18205165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42</a:t>
            </a:fld>
            <a:endParaRPr lang="en-US"/>
          </a:p>
        </p:txBody>
      </p:sp>
    </p:spTree>
    <p:extLst>
      <p:ext uri="{BB962C8B-B14F-4D97-AF65-F5344CB8AC3E}">
        <p14:creationId xmlns:p14="http://schemas.microsoft.com/office/powerpoint/2010/main" val="2868564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43</a:t>
            </a:fld>
            <a:endParaRPr lang="en-US"/>
          </a:p>
        </p:txBody>
      </p:sp>
    </p:spTree>
    <p:extLst>
      <p:ext uri="{BB962C8B-B14F-4D97-AF65-F5344CB8AC3E}">
        <p14:creationId xmlns:p14="http://schemas.microsoft.com/office/powerpoint/2010/main" val="2294879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44</a:t>
            </a:fld>
            <a:endParaRPr lang="en-US"/>
          </a:p>
        </p:txBody>
      </p:sp>
    </p:spTree>
    <p:extLst>
      <p:ext uri="{BB962C8B-B14F-4D97-AF65-F5344CB8AC3E}">
        <p14:creationId xmlns:p14="http://schemas.microsoft.com/office/powerpoint/2010/main" val="3800870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It is critical, when studying anything, but especially the signs of the end times, that we have the Lord’s Spirit in power in our lives so that we can know these things which are DEEPLY SPIRITUAL.</a:t>
            </a:r>
          </a:p>
        </p:txBody>
      </p:sp>
      <p:sp>
        <p:nvSpPr>
          <p:cNvPr id="4" name="Slide Number Placeholder 3"/>
          <p:cNvSpPr>
            <a:spLocks noGrp="1"/>
          </p:cNvSpPr>
          <p:nvPr>
            <p:ph type="sldNum" sz="quarter" idx="10"/>
          </p:nvPr>
        </p:nvSpPr>
        <p:spPr/>
        <p:txBody>
          <a:bodyPr/>
          <a:lstStyle/>
          <a:p>
            <a:fld id="{1CE5733C-1657-4A49-B522-2D00782AA581}" type="slidenum">
              <a:rPr lang="en-US" smtClean="0"/>
              <a:pPr/>
              <a:t>45</a:t>
            </a:fld>
            <a:endParaRPr lang="en-US"/>
          </a:p>
        </p:txBody>
      </p:sp>
    </p:spTree>
    <p:extLst>
      <p:ext uri="{BB962C8B-B14F-4D97-AF65-F5344CB8AC3E}">
        <p14:creationId xmlns:p14="http://schemas.microsoft.com/office/powerpoint/2010/main" val="2509797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46</a:t>
            </a:fld>
            <a:endParaRPr lang="en-US"/>
          </a:p>
        </p:txBody>
      </p:sp>
    </p:spTree>
    <p:extLst>
      <p:ext uri="{BB962C8B-B14F-4D97-AF65-F5344CB8AC3E}">
        <p14:creationId xmlns:p14="http://schemas.microsoft.com/office/powerpoint/2010/main" val="4106310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God gives us understanding in plainness.</a:t>
            </a:r>
          </a:p>
          <a:p>
            <a:endParaRPr lang="en-US" sz="1600" dirty="0"/>
          </a:p>
          <a:p>
            <a:r>
              <a:rPr lang="en-US" sz="1600" dirty="0"/>
              <a:t>It</a:t>
            </a:r>
            <a:r>
              <a:rPr lang="en-US" sz="1600" baseline="0" dirty="0"/>
              <a:t> is given to us to know and understand.  God speaks clearly to us who have His word and who have His Spirit.</a:t>
            </a:r>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47</a:t>
            </a:fld>
            <a:endParaRPr lang="en-US"/>
          </a:p>
        </p:txBody>
      </p:sp>
    </p:spTree>
    <p:extLst>
      <p:ext uri="{BB962C8B-B14F-4D97-AF65-F5344CB8AC3E}">
        <p14:creationId xmlns:p14="http://schemas.microsoft.com/office/powerpoint/2010/main" val="1889052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It is critical, when studying anything, but especially the signs of the end times, that we have the Lord’s Spirit in power in our lives so that we can know these things which are DEEPLY SPIRITUAL.</a:t>
            </a:r>
          </a:p>
        </p:txBody>
      </p:sp>
      <p:sp>
        <p:nvSpPr>
          <p:cNvPr id="4" name="Slide Number Placeholder 3"/>
          <p:cNvSpPr>
            <a:spLocks noGrp="1"/>
          </p:cNvSpPr>
          <p:nvPr>
            <p:ph type="sldNum" sz="quarter" idx="10"/>
          </p:nvPr>
        </p:nvSpPr>
        <p:spPr/>
        <p:txBody>
          <a:bodyPr/>
          <a:lstStyle/>
          <a:p>
            <a:fld id="{1CE5733C-1657-4A49-B522-2D00782AA581}" type="slidenum">
              <a:rPr lang="en-US" smtClean="0"/>
              <a:pPr/>
              <a:t>48</a:t>
            </a:fld>
            <a:endParaRPr lang="en-US"/>
          </a:p>
        </p:txBody>
      </p:sp>
    </p:spTree>
    <p:extLst>
      <p:ext uri="{BB962C8B-B14F-4D97-AF65-F5344CB8AC3E}">
        <p14:creationId xmlns:p14="http://schemas.microsoft.com/office/powerpoint/2010/main" val="541249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It is critical, when studying anything, but especially the signs of the end times, that we have the Lord’s Spirit in power in our lives so that we can know these things which are DEEPLY SPIRITUAL.</a:t>
            </a:r>
          </a:p>
        </p:txBody>
      </p:sp>
      <p:sp>
        <p:nvSpPr>
          <p:cNvPr id="4" name="Slide Number Placeholder 3"/>
          <p:cNvSpPr>
            <a:spLocks noGrp="1"/>
          </p:cNvSpPr>
          <p:nvPr>
            <p:ph type="sldNum" sz="quarter" idx="10"/>
          </p:nvPr>
        </p:nvSpPr>
        <p:spPr/>
        <p:txBody>
          <a:bodyPr/>
          <a:lstStyle/>
          <a:p>
            <a:fld id="{1CE5733C-1657-4A49-B522-2D00782AA581}" type="slidenum">
              <a:rPr lang="en-US" smtClean="0"/>
              <a:pPr/>
              <a:t>49</a:t>
            </a:fld>
            <a:endParaRPr lang="en-US"/>
          </a:p>
        </p:txBody>
      </p:sp>
    </p:spTree>
    <p:extLst>
      <p:ext uri="{BB962C8B-B14F-4D97-AF65-F5344CB8AC3E}">
        <p14:creationId xmlns:p14="http://schemas.microsoft.com/office/powerpoint/2010/main" val="517876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God gives us understanding in plainness.</a:t>
            </a:r>
          </a:p>
          <a:p>
            <a:endParaRPr lang="en-US" sz="1600" dirty="0"/>
          </a:p>
          <a:p>
            <a:r>
              <a:rPr lang="en-US" sz="1600" dirty="0"/>
              <a:t>It</a:t>
            </a:r>
            <a:r>
              <a:rPr lang="en-US" sz="1600" baseline="0" dirty="0"/>
              <a:t> is given to us to know and understand.  God speaks clearly to us who have His word and who have His Spirit.</a:t>
            </a:r>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50</a:t>
            </a:fld>
            <a:endParaRPr lang="en-US"/>
          </a:p>
        </p:txBody>
      </p:sp>
    </p:spTree>
    <p:extLst>
      <p:ext uri="{BB962C8B-B14F-4D97-AF65-F5344CB8AC3E}">
        <p14:creationId xmlns:p14="http://schemas.microsoft.com/office/powerpoint/2010/main" val="1678161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51</a:t>
            </a:fld>
            <a:endParaRPr lang="en-US"/>
          </a:p>
        </p:txBody>
      </p:sp>
    </p:spTree>
    <p:extLst>
      <p:ext uri="{BB962C8B-B14F-4D97-AF65-F5344CB8AC3E}">
        <p14:creationId xmlns:p14="http://schemas.microsoft.com/office/powerpoint/2010/main" val="420036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5</a:t>
            </a:fld>
            <a:endParaRPr lang="en-US"/>
          </a:p>
        </p:txBody>
      </p:sp>
    </p:spTree>
    <p:extLst>
      <p:ext uri="{BB962C8B-B14F-4D97-AF65-F5344CB8AC3E}">
        <p14:creationId xmlns:p14="http://schemas.microsoft.com/office/powerpoint/2010/main" val="3742957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52</a:t>
            </a:fld>
            <a:endParaRPr lang="en-US"/>
          </a:p>
        </p:txBody>
      </p:sp>
    </p:spTree>
    <p:extLst>
      <p:ext uri="{BB962C8B-B14F-4D97-AF65-F5344CB8AC3E}">
        <p14:creationId xmlns:p14="http://schemas.microsoft.com/office/powerpoint/2010/main" val="2197292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53</a:t>
            </a:fld>
            <a:endParaRPr lang="en-US"/>
          </a:p>
        </p:txBody>
      </p:sp>
    </p:spTree>
    <p:extLst>
      <p:ext uri="{BB962C8B-B14F-4D97-AF65-F5344CB8AC3E}">
        <p14:creationId xmlns:p14="http://schemas.microsoft.com/office/powerpoint/2010/main" val="36321075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54</a:t>
            </a:fld>
            <a:endParaRPr lang="en-US"/>
          </a:p>
        </p:txBody>
      </p:sp>
    </p:spTree>
    <p:extLst>
      <p:ext uri="{BB962C8B-B14F-4D97-AF65-F5344CB8AC3E}">
        <p14:creationId xmlns:p14="http://schemas.microsoft.com/office/powerpoint/2010/main" val="29825202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will cover these in more detail later.</a:t>
            </a:r>
          </a:p>
        </p:txBody>
      </p:sp>
      <p:sp>
        <p:nvSpPr>
          <p:cNvPr id="4" name="Slide Number Placeholder 3"/>
          <p:cNvSpPr>
            <a:spLocks noGrp="1"/>
          </p:cNvSpPr>
          <p:nvPr>
            <p:ph type="sldNum" sz="quarter" idx="10"/>
          </p:nvPr>
        </p:nvSpPr>
        <p:spPr/>
        <p:txBody>
          <a:bodyPr/>
          <a:lstStyle/>
          <a:p>
            <a:fld id="{12CF4087-6AB0-4853-9BD8-8A74E01882B6}" type="slidenum">
              <a:rPr lang="en-US" smtClean="0"/>
              <a:pPr/>
              <a:t>55</a:t>
            </a:fld>
            <a:endParaRPr lang="en-US"/>
          </a:p>
        </p:txBody>
      </p:sp>
    </p:spTree>
    <p:extLst>
      <p:ext uri="{BB962C8B-B14F-4D97-AF65-F5344CB8AC3E}">
        <p14:creationId xmlns:p14="http://schemas.microsoft.com/office/powerpoint/2010/main" val="646099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will cover these in more detail later.</a:t>
            </a:r>
          </a:p>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56</a:t>
            </a:fld>
            <a:endParaRPr lang="en-US"/>
          </a:p>
        </p:txBody>
      </p:sp>
    </p:spTree>
    <p:extLst>
      <p:ext uri="{BB962C8B-B14F-4D97-AF65-F5344CB8AC3E}">
        <p14:creationId xmlns:p14="http://schemas.microsoft.com/office/powerpoint/2010/main" val="2785021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We will cover what we can and not rush through these points.</a:t>
            </a:r>
          </a:p>
        </p:txBody>
      </p:sp>
      <p:sp>
        <p:nvSpPr>
          <p:cNvPr id="4" name="Slide Number Placeholder 3"/>
          <p:cNvSpPr>
            <a:spLocks noGrp="1"/>
          </p:cNvSpPr>
          <p:nvPr>
            <p:ph type="sldNum" sz="quarter" idx="10"/>
          </p:nvPr>
        </p:nvSpPr>
        <p:spPr/>
        <p:txBody>
          <a:bodyPr/>
          <a:lstStyle/>
          <a:p>
            <a:fld id="{1CE5733C-1657-4A49-B522-2D00782AA581}" type="slidenum">
              <a:rPr lang="en-US" smtClean="0"/>
              <a:pPr/>
              <a:t>57</a:t>
            </a:fld>
            <a:endParaRPr lang="en-US"/>
          </a:p>
        </p:txBody>
      </p:sp>
    </p:spTree>
    <p:extLst>
      <p:ext uri="{BB962C8B-B14F-4D97-AF65-F5344CB8AC3E}">
        <p14:creationId xmlns:p14="http://schemas.microsoft.com/office/powerpoint/2010/main" val="31709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2614347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59</a:t>
            </a:fld>
            <a:endParaRPr lang="en-US"/>
          </a:p>
        </p:txBody>
      </p:sp>
    </p:spTree>
    <p:extLst>
      <p:ext uri="{BB962C8B-B14F-4D97-AF65-F5344CB8AC3E}">
        <p14:creationId xmlns:p14="http://schemas.microsoft.com/office/powerpoint/2010/main" val="25099566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dirty="0"/>
              <a:t>Who was Daniel and what are some things he is known for?</a:t>
            </a:r>
          </a:p>
          <a:p>
            <a:endParaRPr lang="en-US" sz="1600" dirty="0"/>
          </a:p>
          <a:p>
            <a:r>
              <a:rPr lang="en-US" sz="1600" b="1" i="1" u="sng" dirty="0"/>
              <a:t>“12 Biblical Facts about Daniel” by Jeffrey Kranz (Oct. 16, 2016)</a:t>
            </a:r>
          </a:p>
          <a:p>
            <a:pPr marL="285750" indent="-285750">
              <a:buFont typeface="Arial" panose="020B0604020202020204" pitchFamily="34" charset="0"/>
              <a:buChar char="•"/>
            </a:pPr>
            <a:r>
              <a:rPr lang="en-US" sz="1600" dirty="0"/>
              <a:t>THE most renowned prophet ever, beside Christ. LEGENDARY STATUS!</a:t>
            </a:r>
          </a:p>
          <a:p>
            <a:pPr marL="285750" indent="-285750">
              <a:buFont typeface="Arial" panose="020B0604020202020204" pitchFamily="34" charset="0"/>
              <a:buChar char="•"/>
            </a:pPr>
            <a:r>
              <a:rPr lang="en-US" sz="1600" dirty="0"/>
              <a:t>Muslims revere here, all across the middle east.</a:t>
            </a:r>
          </a:p>
          <a:p>
            <a:pPr marL="285750" indent="-285750">
              <a:buFont typeface="Arial" panose="020B0604020202020204" pitchFamily="34" charset="0"/>
              <a:buChar char="•"/>
            </a:pPr>
            <a:r>
              <a:rPr lang="en-US" sz="1600" dirty="0"/>
              <a:t>Was royalty from King David’s line.  Was hansom.  Was wise and intelligent.</a:t>
            </a:r>
          </a:p>
          <a:p>
            <a:pPr marL="285750" indent="-285750">
              <a:buFont typeface="Arial" panose="020B0604020202020204" pitchFamily="34" charset="0"/>
              <a:buChar char="•"/>
            </a:pPr>
            <a:r>
              <a:rPr lang="en-US" sz="1600" dirty="0"/>
              <a:t>Gifted with interpreting dreams &amp; ALSO HAD many DREAMS.</a:t>
            </a:r>
          </a:p>
          <a:p>
            <a:pPr marL="285750" indent="-285750">
              <a:buFont typeface="Arial" panose="020B0604020202020204" pitchFamily="34" charset="0"/>
              <a:buChar char="•"/>
            </a:pPr>
            <a:r>
              <a:rPr lang="en-US" sz="1600" dirty="0"/>
              <a:t>Daniel oversaw all the pagan magicians of Babylon.</a:t>
            </a:r>
          </a:p>
          <a:p>
            <a:pPr marL="285750" indent="-285750">
              <a:buFont typeface="Arial" panose="020B0604020202020204" pitchFamily="34" charset="0"/>
              <a:buChar char="•"/>
            </a:pPr>
            <a:r>
              <a:rPr lang="en-US" sz="1600" dirty="0"/>
              <a:t>Daniel was a high-ranking governmental official under 4 kings (Nebuchadnezzar, Belshazzar, Darius, &amp; Cyrus).</a:t>
            </a:r>
          </a:p>
          <a:p>
            <a:pPr marL="285750" indent="-285750">
              <a:buFont typeface="Arial" panose="020B0604020202020204" pitchFamily="34" charset="0"/>
              <a:buChar char="•"/>
            </a:pPr>
            <a:r>
              <a:rPr lang="en-US" sz="1600" dirty="0"/>
              <a:t>Daniel was also given a Babylonian name, like Shadrach, Meshach, &amp; Abednego.  His name was “Belteshazzar”, which means, “Bel protect him.” Bel was their pagan god.</a:t>
            </a:r>
          </a:p>
          <a:p>
            <a:pPr marL="285750" indent="-285750">
              <a:buFont typeface="Arial" panose="020B0604020202020204" pitchFamily="34" charset="0"/>
              <a:buChar char="•"/>
            </a:pPr>
            <a:r>
              <a:rPr lang="en-US" sz="1600" dirty="0"/>
              <a:t>Daniel’s ministry spanned the entire 70 years of captivity in Babylon.</a:t>
            </a:r>
          </a:p>
          <a:p>
            <a:pPr marL="285750" indent="-285750">
              <a:buFont typeface="Arial" panose="020B0604020202020204" pitchFamily="34" charset="0"/>
              <a:buChar char="•"/>
            </a:pPr>
            <a:r>
              <a:rPr lang="en-US" sz="1600" dirty="0"/>
              <a:t>Daniel introduced the angels Gabriel and Michael, for the first time in the scriptures.</a:t>
            </a:r>
          </a:p>
        </p:txBody>
      </p:sp>
      <p:sp>
        <p:nvSpPr>
          <p:cNvPr id="4" name="Slide Number Placeholder 3"/>
          <p:cNvSpPr>
            <a:spLocks noGrp="1"/>
          </p:cNvSpPr>
          <p:nvPr>
            <p:ph type="sldNum" sz="quarter" idx="10"/>
          </p:nvPr>
        </p:nvSpPr>
        <p:spPr/>
        <p:txBody>
          <a:bodyPr/>
          <a:lstStyle/>
          <a:p>
            <a:fld id="{1CE5733C-1657-4A49-B522-2D00782AA581}" type="slidenum">
              <a:rPr lang="en-US" smtClean="0"/>
              <a:pPr/>
              <a:t>60</a:t>
            </a:fld>
            <a:endParaRPr lang="en-US"/>
          </a:p>
        </p:txBody>
      </p:sp>
    </p:spTree>
    <p:extLst>
      <p:ext uri="{BB962C8B-B14F-4D97-AF65-F5344CB8AC3E}">
        <p14:creationId xmlns:p14="http://schemas.microsoft.com/office/powerpoint/2010/main" val="3742999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61</a:t>
            </a:fld>
            <a:endParaRPr lang="en-US"/>
          </a:p>
        </p:txBody>
      </p:sp>
    </p:spTree>
    <p:extLst>
      <p:ext uri="{BB962C8B-B14F-4D97-AF65-F5344CB8AC3E}">
        <p14:creationId xmlns:p14="http://schemas.microsoft.com/office/powerpoint/2010/main" val="395914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6</a:t>
            </a:fld>
            <a:endParaRPr lang="en-US"/>
          </a:p>
        </p:txBody>
      </p:sp>
    </p:spTree>
    <p:extLst>
      <p:ext uri="{BB962C8B-B14F-4D97-AF65-F5344CB8AC3E}">
        <p14:creationId xmlns:p14="http://schemas.microsoft.com/office/powerpoint/2010/main" val="31317869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62</a:t>
            </a:fld>
            <a:endParaRPr lang="en-US"/>
          </a:p>
        </p:txBody>
      </p:sp>
    </p:spTree>
    <p:extLst>
      <p:ext uri="{BB962C8B-B14F-4D97-AF65-F5344CB8AC3E}">
        <p14:creationId xmlns:p14="http://schemas.microsoft.com/office/powerpoint/2010/main" val="15444559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63</a:t>
            </a:fld>
            <a:endParaRPr lang="en-US"/>
          </a:p>
        </p:txBody>
      </p:sp>
    </p:spTree>
    <p:extLst>
      <p:ext uri="{BB962C8B-B14F-4D97-AF65-F5344CB8AC3E}">
        <p14:creationId xmlns:p14="http://schemas.microsoft.com/office/powerpoint/2010/main" val="3130810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64</a:t>
            </a:fld>
            <a:endParaRPr lang="en-US"/>
          </a:p>
        </p:txBody>
      </p:sp>
    </p:spTree>
    <p:extLst>
      <p:ext uri="{BB962C8B-B14F-4D97-AF65-F5344CB8AC3E}">
        <p14:creationId xmlns:p14="http://schemas.microsoft.com/office/powerpoint/2010/main" val="46752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65</a:t>
            </a:fld>
            <a:endParaRPr lang="en-US"/>
          </a:p>
        </p:txBody>
      </p:sp>
    </p:spTree>
    <p:extLst>
      <p:ext uri="{BB962C8B-B14F-4D97-AF65-F5344CB8AC3E}">
        <p14:creationId xmlns:p14="http://schemas.microsoft.com/office/powerpoint/2010/main" val="3388288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66</a:t>
            </a:fld>
            <a:endParaRPr lang="en-US"/>
          </a:p>
        </p:txBody>
      </p:sp>
    </p:spTree>
    <p:extLst>
      <p:ext uri="{BB962C8B-B14F-4D97-AF65-F5344CB8AC3E}">
        <p14:creationId xmlns:p14="http://schemas.microsoft.com/office/powerpoint/2010/main" val="37165681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67</a:t>
            </a:fld>
            <a:endParaRPr lang="en-US"/>
          </a:p>
        </p:txBody>
      </p:sp>
    </p:spTree>
    <p:extLst>
      <p:ext uri="{BB962C8B-B14F-4D97-AF65-F5344CB8AC3E}">
        <p14:creationId xmlns:p14="http://schemas.microsoft.com/office/powerpoint/2010/main" val="3689941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68</a:t>
            </a:fld>
            <a:endParaRPr lang="en-US"/>
          </a:p>
        </p:txBody>
      </p:sp>
    </p:spTree>
    <p:extLst>
      <p:ext uri="{BB962C8B-B14F-4D97-AF65-F5344CB8AC3E}">
        <p14:creationId xmlns:p14="http://schemas.microsoft.com/office/powerpoint/2010/main" val="2934058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Context is everything!!!</a:t>
            </a:r>
          </a:p>
        </p:txBody>
      </p:sp>
      <p:sp>
        <p:nvSpPr>
          <p:cNvPr id="4" name="Slide Number Placeholder 3"/>
          <p:cNvSpPr>
            <a:spLocks noGrp="1"/>
          </p:cNvSpPr>
          <p:nvPr>
            <p:ph type="sldNum" sz="quarter" idx="10"/>
          </p:nvPr>
        </p:nvSpPr>
        <p:spPr/>
        <p:txBody>
          <a:bodyPr/>
          <a:lstStyle/>
          <a:p>
            <a:fld id="{12CF4087-6AB0-4853-9BD8-8A74E01882B6}" type="slidenum">
              <a:rPr lang="en-US" smtClean="0"/>
              <a:pPr/>
              <a:t>70</a:t>
            </a:fld>
            <a:endParaRPr lang="en-US"/>
          </a:p>
        </p:txBody>
      </p:sp>
    </p:spTree>
    <p:extLst>
      <p:ext uri="{BB962C8B-B14F-4D97-AF65-F5344CB8AC3E}">
        <p14:creationId xmlns:p14="http://schemas.microsoft.com/office/powerpoint/2010/main" val="13399464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Context is everything!!!</a:t>
            </a:r>
          </a:p>
        </p:txBody>
      </p:sp>
      <p:sp>
        <p:nvSpPr>
          <p:cNvPr id="4" name="Slide Number Placeholder 3"/>
          <p:cNvSpPr>
            <a:spLocks noGrp="1"/>
          </p:cNvSpPr>
          <p:nvPr>
            <p:ph type="sldNum" sz="quarter" idx="10"/>
          </p:nvPr>
        </p:nvSpPr>
        <p:spPr/>
        <p:txBody>
          <a:bodyPr/>
          <a:lstStyle/>
          <a:p>
            <a:fld id="{12CF4087-6AB0-4853-9BD8-8A74E01882B6}" type="slidenum">
              <a:rPr lang="en-US" smtClean="0"/>
              <a:pPr/>
              <a:t>71</a:t>
            </a:fld>
            <a:endParaRPr lang="en-US"/>
          </a:p>
        </p:txBody>
      </p:sp>
    </p:spTree>
    <p:extLst>
      <p:ext uri="{BB962C8B-B14F-4D97-AF65-F5344CB8AC3E}">
        <p14:creationId xmlns:p14="http://schemas.microsoft.com/office/powerpoint/2010/main" val="436661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72</a:t>
            </a:fld>
            <a:endParaRPr lang="en-US"/>
          </a:p>
        </p:txBody>
      </p:sp>
    </p:spTree>
    <p:extLst>
      <p:ext uri="{BB962C8B-B14F-4D97-AF65-F5344CB8AC3E}">
        <p14:creationId xmlns:p14="http://schemas.microsoft.com/office/powerpoint/2010/main" val="198867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7</a:t>
            </a:fld>
            <a:endParaRPr lang="en-US"/>
          </a:p>
        </p:txBody>
      </p:sp>
    </p:spTree>
    <p:extLst>
      <p:ext uri="{BB962C8B-B14F-4D97-AF65-F5344CB8AC3E}">
        <p14:creationId xmlns:p14="http://schemas.microsoft.com/office/powerpoint/2010/main" val="4114447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73</a:t>
            </a:fld>
            <a:endParaRPr lang="en-US"/>
          </a:p>
        </p:txBody>
      </p:sp>
    </p:spTree>
    <p:extLst>
      <p:ext uri="{BB962C8B-B14F-4D97-AF65-F5344CB8AC3E}">
        <p14:creationId xmlns:p14="http://schemas.microsoft.com/office/powerpoint/2010/main" val="37138820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74</a:t>
            </a:fld>
            <a:endParaRPr lang="en-US"/>
          </a:p>
        </p:txBody>
      </p:sp>
    </p:spTree>
    <p:extLst>
      <p:ext uri="{BB962C8B-B14F-4D97-AF65-F5344CB8AC3E}">
        <p14:creationId xmlns:p14="http://schemas.microsoft.com/office/powerpoint/2010/main" val="10248076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75</a:t>
            </a:fld>
            <a:endParaRPr lang="en-US"/>
          </a:p>
        </p:txBody>
      </p:sp>
    </p:spTree>
    <p:extLst>
      <p:ext uri="{BB962C8B-B14F-4D97-AF65-F5344CB8AC3E}">
        <p14:creationId xmlns:p14="http://schemas.microsoft.com/office/powerpoint/2010/main" val="22126251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76</a:t>
            </a:fld>
            <a:endParaRPr lang="en-US"/>
          </a:p>
        </p:txBody>
      </p:sp>
    </p:spTree>
    <p:extLst>
      <p:ext uri="{BB962C8B-B14F-4D97-AF65-F5344CB8AC3E}">
        <p14:creationId xmlns:p14="http://schemas.microsoft.com/office/powerpoint/2010/main" val="8093704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77</a:t>
            </a:fld>
            <a:endParaRPr lang="en-US"/>
          </a:p>
        </p:txBody>
      </p:sp>
    </p:spTree>
    <p:extLst>
      <p:ext uri="{BB962C8B-B14F-4D97-AF65-F5344CB8AC3E}">
        <p14:creationId xmlns:p14="http://schemas.microsoft.com/office/powerpoint/2010/main" val="39944145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78</a:t>
            </a:fld>
            <a:endParaRPr lang="en-US"/>
          </a:p>
        </p:txBody>
      </p:sp>
    </p:spTree>
    <p:extLst>
      <p:ext uri="{BB962C8B-B14F-4D97-AF65-F5344CB8AC3E}">
        <p14:creationId xmlns:p14="http://schemas.microsoft.com/office/powerpoint/2010/main" val="1481815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79</a:t>
            </a:fld>
            <a:endParaRPr lang="en-US"/>
          </a:p>
        </p:txBody>
      </p:sp>
    </p:spTree>
    <p:extLst>
      <p:ext uri="{BB962C8B-B14F-4D97-AF65-F5344CB8AC3E}">
        <p14:creationId xmlns:p14="http://schemas.microsoft.com/office/powerpoint/2010/main" val="20640965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dates are rough dates because there could be as much as 6 years of errors in our current dating system.</a:t>
            </a:r>
          </a:p>
        </p:txBody>
      </p:sp>
      <p:sp>
        <p:nvSpPr>
          <p:cNvPr id="4" name="Slide Number Placeholder 3"/>
          <p:cNvSpPr>
            <a:spLocks noGrp="1"/>
          </p:cNvSpPr>
          <p:nvPr>
            <p:ph type="sldNum" sz="quarter" idx="10"/>
          </p:nvPr>
        </p:nvSpPr>
        <p:spPr/>
        <p:txBody>
          <a:bodyPr/>
          <a:lstStyle/>
          <a:p>
            <a:fld id="{12CF4087-6AB0-4853-9BD8-8A74E01882B6}" type="slidenum">
              <a:rPr lang="en-US" smtClean="0"/>
              <a:pPr/>
              <a:t>80</a:t>
            </a:fld>
            <a:endParaRPr lang="en-US"/>
          </a:p>
        </p:txBody>
      </p:sp>
    </p:spTree>
    <p:extLst>
      <p:ext uri="{BB962C8B-B14F-4D97-AF65-F5344CB8AC3E}">
        <p14:creationId xmlns:p14="http://schemas.microsoft.com/office/powerpoint/2010/main" val="3072256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81</a:t>
            </a:fld>
            <a:endParaRPr lang="en-US"/>
          </a:p>
        </p:txBody>
      </p:sp>
    </p:spTree>
    <p:extLst>
      <p:ext uri="{BB962C8B-B14F-4D97-AF65-F5344CB8AC3E}">
        <p14:creationId xmlns:p14="http://schemas.microsoft.com/office/powerpoint/2010/main" val="29604630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82</a:t>
            </a:fld>
            <a:endParaRPr lang="en-US"/>
          </a:p>
        </p:txBody>
      </p:sp>
    </p:spTree>
    <p:extLst>
      <p:ext uri="{BB962C8B-B14F-4D97-AF65-F5344CB8AC3E}">
        <p14:creationId xmlns:p14="http://schemas.microsoft.com/office/powerpoint/2010/main" val="2717209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8</a:t>
            </a:fld>
            <a:endParaRPr lang="en-US"/>
          </a:p>
        </p:txBody>
      </p:sp>
    </p:spTree>
    <p:extLst>
      <p:ext uri="{BB962C8B-B14F-4D97-AF65-F5344CB8AC3E}">
        <p14:creationId xmlns:p14="http://schemas.microsoft.com/office/powerpoint/2010/main" val="40627479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83</a:t>
            </a:fld>
            <a:endParaRPr lang="en-US"/>
          </a:p>
        </p:txBody>
      </p:sp>
    </p:spTree>
    <p:extLst>
      <p:ext uri="{BB962C8B-B14F-4D97-AF65-F5344CB8AC3E}">
        <p14:creationId xmlns:p14="http://schemas.microsoft.com/office/powerpoint/2010/main" val="39811175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84</a:t>
            </a:fld>
            <a:endParaRPr lang="en-US"/>
          </a:p>
        </p:txBody>
      </p:sp>
    </p:spTree>
    <p:extLst>
      <p:ext uri="{BB962C8B-B14F-4D97-AF65-F5344CB8AC3E}">
        <p14:creationId xmlns:p14="http://schemas.microsoft.com/office/powerpoint/2010/main" val="41170306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85</a:t>
            </a:fld>
            <a:endParaRPr lang="en-US"/>
          </a:p>
        </p:txBody>
      </p:sp>
    </p:spTree>
    <p:extLst>
      <p:ext uri="{BB962C8B-B14F-4D97-AF65-F5344CB8AC3E}">
        <p14:creationId xmlns:p14="http://schemas.microsoft.com/office/powerpoint/2010/main" val="18398823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86</a:t>
            </a:fld>
            <a:endParaRPr lang="en-US"/>
          </a:p>
        </p:txBody>
      </p:sp>
    </p:spTree>
    <p:extLst>
      <p:ext uri="{BB962C8B-B14F-4D97-AF65-F5344CB8AC3E}">
        <p14:creationId xmlns:p14="http://schemas.microsoft.com/office/powerpoint/2010/main" val="11222840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87</a:t>
            </a:fld>
            <a:endParaRPr lang="en-US"/>
          </a:p>
        </p:txBody>
      </p:sp>
    </p:spTree>
    <p:extLst>
      <p:ext uri="{BB962C8B-B14F-4D97-AF65-F5344CB8AC3E}">
        <p14:creationId xmlns:p14="http://schemas.microsoft.com/office/powerpoint/2010/main" val="12487287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88</a:t>
            </a:fld>
            <a:endParaRPr lang="en-US"/>
          </a:p>
        </p:txBody>
      </p:sp>
    </p:spTree>
    <p:extLst>
      <p:ext uri="{BB962C8B-B14F-4D97-AF65-F5344CB8AC3E}">
        <p14:creationId xmlns:p14="http://schemas.microsoft.com/office/powerpoint/2010/main" val="27242794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89</a:t>
            </a:fld>
            <a:endParaRPr lang="en-US"/>
          </a:p>
        </p:txBody>
      </p:sp>
    </p:spTree>
    <p:extLst>
      <p:ext uri="{BB962C8B-B14F-4D97-AF65-F5344CB8AC3E}">
        <p14:creationId xmlns:p14="http://schemas.microsoft.com/office/powerpoint/2010/main" val="40978478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90</a:t>
            </a:fld>
            <a:endParaRPr lang="en-US"/>
          </a:p>
        </p:txBody>
      </p:sp>
    </p:spTree>
    <p:extLst>
      <p:ext uri="{BB962C8B-B14F-4D97-AF65-F5344CB8AC3E}">
        <p14:creationId xmlns:p14="http://schemas.microsoft.com/office/powerpoint/2010/main" val="36572378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91</a:t>
            </a:fld>
            <a:endParaRPr lang="en-US"/>
          </a:p>
        </p:txBody>
      </p:sp>
    </p:spTree>
    <p:extLst>
      <p:ext uri="{BB962C8B-B14F-4D97-AF65-F5344CB8AC3E}">
        <p14:creationId xmlns:p14="http://schemas.microsoft.com/office/powerpoint/2010/main" val="36388673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92</a:t>
            </a:fld>
            <a:endParaRPr lang="en-US"/>
          </a:p>
        </p:txBody>
      </p:sp>
    </p:spTree>
    <p:extLst>
      <p:ext uri="{BB962C8B-B14F-4D97-AF65-F5344CB8AC3E}">
        <p14:creationId xmlns:p14="http://schemas.microsoft.com/office/powerpoint/2010/main" val="1875633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 are we to know the signs?</a:t>
            </a:r>
          </a:p>
          <a:p>
            <a:endParaRPr lang="en-US" dirty="0"/>
          </a:p>
          <a:p>
            <a:r>
              <a:rPr lang="en-US" dirty="0"/>
              <a:t>SO WE CAN BE READY!!</a:t>
            </a:r>
          </a:p>
        </p:txBody>
      </p:sp>
      <p:sp>
        <p:nvSpPr>
          <p:cNvPr id="4" name="Slide Number Placeholder 3"/>
          <p:cNvSpPr>
            <a:spLocks noGrp="1"/>
          </p:cNvSpPr>
          <p:nvPr>
            <p:ph type="sldNum" sz="quarter" idx="10"/>
          </p:nvPr>
        </p:nvSpPr>
        <p:spPr/>
        <p:txBody>
          <a:bodyPr/>
          <a:lstStyle/>
          <a:p>
            <a:fld id="{12CF4087-6AB0-4853-9BD8-8A74E01882B6}" type="slidenum">
              <a:rPr lang="en-US" smtClean="0"/>
              <a:pPr/>
              <a:t>9</a:t>
            </a:fld>
            <a:endParaRPr lang="en-US"/>
          </a:p>
        </p:txBody>
      </p:sp>
    </p:spTree>
    <p:extLst>
      <p:ext uri="{BB962C8B-B14F-4D97-AF65-F5344CB8AC3E}">
        <p14:creationId xmlns:p14="http://schemas.microsoft.com/office/powerpoint/2010/main" val="18680196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93</a:t>
            </a:fld>
            <a:endParaRPr lang="en-US"/>
          </a:p>
        </p:txBody>
      </p:sp>
    </p:spTree>
    <p:extLst>
      <p:ext uri="{BB962C8B-B14F-4D97-AF65-F5344CB8AC3E}">
        <p14:creationId xmlns:p14="http://schemas.microsoft.com/office/powerpoint/2010/main" val="22832154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101</a:t>
            </a:fld>
            <a:endParaRPr lang="en-US"/>
          </a:p>
        </p:txBody>
      </p:sp>
    </p:spTree>
    <p:extLst>
      <p:ext uri="{BB962C8B-B14F-4D97-AF65-F5344CB8AC3E}">
        <p14:creationId xmlns:p14="http://schemas.microsoft.com/office/powerpoint/2010/main" val="36010499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102</a:t>
            </a:fld>
            <a:endParaRPr lang="en-US"/>
          </a:p>
        </p:txBody>
      </p:sp>
    </p:spTree>
    <p:extLst>
      <p:ext uri="{BB962C8B-B14F-4D97-AF65-F5344CB8AC3E}">
        <p14:creationId xmlns:p14="http://schemas.microsoft.com/office/powerpoint/2010/main" val="36323640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103</a:t>
            </a:fld>
            <a:endParaRPr lang="en-US"/>
          </a:p>
        </p:txBody>
      </p:sp>
    </p:spTree>
    <p:extLst>
      <p:ext uri="{BB962C8B-B14F-4D97-AF65-F5344CB8AC3E}">
        <p14:creationId xmlns:p14="http://schemas.microsoft.com/office/powerpoint/2010/main" val="33262689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110</a:t>
            </a:fld>
            <a:endParaRPr lang="en-US"/>
          </a:p>
        </p:txBody>
      </p:sp>
    </p:spTree>
    <p:extLst>
      <p:ext uri="{BB962C8B-B14F-4D97-AF65-F5344CB8AC3E}">
        <p14:creationId xmlns:p14="http://schemas.microsoft.com/office/powerpoint/2010/main" val="36566087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118</a:t>
            </a:fld>
            <a:endParaRPr lang="en-US"/>
          </a:p>
        </p:txBody>
      </p:sp>
    </p:spTree>
    <p:extLst>
      <p:ext uri="{BB962C8B-B14F-4D97-AF65-F5344CB8AC3E}">
        <p14:creationId xmlns:p14="http://schemas.microsoft.com/office/powerpoint/2010/main" val="38201529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122</a:t>
            </a:fld>
            <a:endParaRPr lang="en-US"/>
          </a:p>
        </p:txBody>
      </p:sp>
    </p:spTree>
    <p:extLst>
      <p:ext uri="{BB962C8B-B14F-4D97-AF65-F5344CB8AC3E}">
        <p14:creationId xmlns:p14="http://schemas.microsoft.com/office/powerpoint/2010/main" val="22606494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CF4087-6AB0-4853-9BD8-8A74E01882B6}" type="slidenum">
              <a:rPr lang="en-US" smtClean="0"/>
              <a:pPr/>
              <a:t>126</a:t>
            </a:fld>
            <a:endParaRPr lang="en-US"/>
          </a:p>
        </p:txBody>
      </p:sp>
    </p:spTree>
    <p:extLst>
      <p:ext uri="{BB962C8B-B14F-4D97-AF65-F5344CB8AC3E}">
        <p14:creationId xmlns:p14="http://schemas.microsoft.com/office/powerpoint/2010/main" val="18777704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1CE5733C-1657-4A49-B522-2D00782AA581}" type="slidenum">
              <a:rPr lang="en-US" smtClean="0"/>
              <a:pPr/>
              <a:t>130</a:t>
            </a:fld>
            <a:endParaRPr lang="en-US"/>
          </a:p>
        </p:txBody>
      </p:sp>
    </p:spTree>
    <p:extLst>
      <p:ext uri="{BB962C8B-B14F-4D97-AF65-F5344CB8AC3E}">
        <p14:creationId xmlns:p14="http://schemas.microsoft.com/office/powerpoint/2010/main" val="11978967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CF4087-6AB0-4853-9BD8-8A74E01882B6}" type="slidenum">
              <a:rPr lang="en-US" smtClean="0"/>
              <a:pPr/>
              <a:t>132</a:t>
            </a:fld>
            <a:endParaRPr lang="en-US"/>
          </a:p>
        </p:txBody>
      </p:sp>
    </p:spTree>
    <p:extLst>
      <p:ext uri="{BB962C8B-B14F-4D97-AF65-F5344CB8AC3E}">
        <p14:creationId xmlns:p14="http://schemas.microsoft.com/office/powerpoint/2010/main" val="826524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AE2503-80D8-4B9A-BE24-545CC3C0A513}" type="datetime1">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85571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EAA6E5-119F-4EDD-BC95-378AF5F32C81}" type="datetime1">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267454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03F25C-1654-4C85-9278-046230D8D583}" type="datetime1">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223099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B5B06C-D48E-486F-9F17-7475F36F1487}" type="datetime1">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114790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C5A0FB-BA86-468E-80DF-6D98DDB5E6F0}" type="datetime1">
              <a:rPr lang="en-US" smtClean="0"/>
              <a:pPr/>
              <a:t>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233229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63A85E-92B7-4734-B124-8A0387A7AEC8}" type="datetime1">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772678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AAB5E3-63DD-46E9-B831-28AFCF080B85}" type="datetime1">
              <a:rPr lang="en-US" smtClean="0"/>
              <a:pPr/>
              <a:t>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1608850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380981-2313-4F01-98CC-A46DC75174C3}" type="datetime1">
              <a:rPr lang="en-US" smtClean="0"/>
              <a:pPr/>
              <a:t>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100671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2DA57-4AF8-4E9D-A868-3E688DE1D9E5}" type="datetime1">
              <a:rPr lang="en-US" smtClean="0"/>
              <a:pPr/>
              <a:t>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144521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0E341F-34C4-4871-AA94-D0F9B6FE6826}" type="datetime1">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2329277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CA2693-890D-4BF1-928C-887C4EB9DFA5}" type="datetime1">
              <a:rPr lang="en-US" smtClean="0"/>
              <a:pPr/>
              <a:t>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DEFB2-6A7E-46E0-9C12-CECB786200CE}" type="slidenum">
              <a:rPr lang="en-US" smtClean="0"/>
              <a:pPr/>
              <a:t>‹#›</a:t>
            </a:fld>
            <a:endParaRPr lang="en-US"/>
          </a:p>
        </p:txBody>
      </p:sp>
    </p:spTree>
    <p:extLst>
      <p:ext uri="{BB962C8B-B14F-4D97-AF65-F5344CB8AC3E}">
        <p14:creationId xmlns:p14="http://schemas.microsoft.com/office/powerpoint/2010/main" val="4147644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F1730-EF18-46A5-885D-8CA11D277D2B}" type="datetime1">
              <a:rPr lang="en-US" smtClean="0"/>
              <a:pPr/>
              <a:t>1/18/2021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DEFB2-6A7E-46E0-9C12-CECB786200CE}" type="slidenum">
              <a:rPr lang="en-US" smtClean="0"/>
              <a:pPr/>
              <a:t>‹#›</a:t>
            </a:fld>
            <a:endParaRPr lang="en-US"/>
          </a:p>
        </p:txBody>
      </p:sp>
    </p:spTree>
    <p:extLst>
      <p:ext uri="{BB962C8B-B14F-4D97-AF65-F5344CB8AC3E}">
        <p14:creationId xmlns:p14="http://schemas.microsoft.com/office/powerpoint/2010/main" val="3726085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0.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2.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4.jpeg"/></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7.xml"/></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9.xml"/></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0.xml"/></Relationships>
</file>

<file path=ppt/slides/_rels/slide1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2.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4.xml"/></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5.xml"/><Relationship Id="rId5" Type="http://schemas.openxmlformats.org/officeDocument/2006/relationships/image" Target="../media/image51.jpeg"/><Relationship Id="rId4" Type="http://schemas.openxmlformats.org/officeDocument/2006/relationships/image" Target="../media/image5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6.xml"/></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7.xml"/></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8.xml"/></Relationships>
</file>

<file path=ppt/slides/_rels/slide1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3.jpeg"/></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51.xml.rels><?xml version="1.0" encoding="UTF-8" standalone="yes"?>
<Relationships xmlns="http://schemas.openxmlformats.org/package/2006/relationships"><Relationship Id="rId3" Type="http://schemas.openxmlformats.org/officeDocument/2006/relationships/hyperlink" Target="http://www.outreachbranch.or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3.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7.xml"/><Relationship Id="rId1" Type="http://schemas.openxmlformats.org/officeDocument/2006/relationships/themeOverride" Target="../theme/themeOverride39.xml"/><Relationship Id="rId4" Type="http://schemas.openxmlformats.org/officeDocument/2006/relationships/image" Target="../media/image4.jpeg"/></Relationships>
</file>

<file path=ppt/slides/_rels/slide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0.xml"/></Relationships>
</file>

<file path=ppt/slides/_rels/slide1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1.xml"/></Relationships>
</file>

<file path=ppt/slides/_rels/slide1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2.xml"/></Relationships>
</file>

<file path=ppt/slides/_rels/slide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3.xml"/></Relationships>
</file>

<file path=ppt/slides/_rels/slide1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4.xml"/></Relationships>
</file>

<file path=ppt/slides/_rels/slide1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5.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6.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hemeOverride" Target="../theme/themeOverride47.xml"/><Relationship Id="rId4" Type="http://schemas.openxmlformats.org/officeDocument/2006/relationships/image" Target="../media/image4.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hemeOverride" Target="../theme/themeOverride48.xml"/><Relationship Id="rId4" Type="http://schemas.openxmlformats.org/officeDocument/2006/relationships/image" Target="../media/image4.jpeg"/></Relationships>
</file>

<file path=ppt/slides/_rels/slide1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jpeg"/><Relationship Id="rId9" Type="http://schemas.openxmlformats.org/officeDocument/2006/relationships/image" Target="../media/image59.png"/></Relationships>
</file>

<file path=ppt/slides/_rels/slide1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49.xml"/></Relationships>
</file>

<file path=ppt/slides/_rels/slide1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0.xml"/></Relationships>
</file>

<file path=ppt/slides/_rels/slide1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1.xml"/></Relationships>
</file>

<file path=ppt/slides/_rels/slide1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2.xml"/></Relationships>
</file>

<file path=ppt/slides/_rels/slide1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3.xml"/></Relationships>
</file>

<file path=ppt/slides/_rels/slide1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4.xml"/></Relationships>
</file>

<file path=ppt/slides/_rels/slide1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5.xml"/></Relationships>
</file>

<file path=ppt/slides/_rels/slide19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56.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7.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5.png"/></Relationships>
</file>

<file path=ppt/slides/_rels/slide2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8.xml"/></Relationships>
</file>

<file path=ppt/slides/_rels/slide2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59.xml"/></Relationships>
</file>

<file path=ppt/slides/_rels/slide2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0.xml"/></Relationships>
</file>

<file path=ppt/slides/_rels/slide2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1.xml"/></Relationships>
</file>

<file path=ppt/slides/_rels/slide2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2.xml"/></Relationships>
</file>

<file path=ppt/slides/_rels/slide2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3.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hemeOverride" Target="../theme/themeOverride64.xml"/><Relationship Id="rId4" Type="http://schemas.openxmlformats.org/officeDocument/2006/relationships/image" Target="../media/image4.jpeg"/></Relationships>
</file>

<file path=ppt/slides/_rels/slide2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5.xml"/></Relationships>
</file>

<file path=ppt/slides/_rels/slide2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6.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jpeg"/><Relationship Id="rId9" Type="http://schemas.openxmlformats.org/officeDocument/2006/relationships/image" Target="../media/image59.png"/></Relationships>
</file>

<file path=ppt/slides/_rels/slide2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7.xml"/></Relationships>
</file>

<file path=ppt/slides/_rels/slide2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8.xml"/></Relationships>
</file>

<file path=ppt/slides/_rels/slide2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69.xml"/></Relationships>
</file>

<file path=ppt/slides/_rels/slide2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0.xml"/></Relationships>
</file>

<file path=ppt/slides/_rels/slide2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1.xml"/></Relationships>
</file>

<file path=ppt/slides/_rels/slide2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2.xml"/></Relationships>
</file>

<file path=ppt/slides/_rels/slide2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3.xml"/></Relationships>
</file>

<file path=ppt/slides/_rels/slide2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4.xml"/></Relationships>
</file>

<file path=ppt/slides/_rels/slide2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5.xml"/></Relationships>
</file>

<file path=ppt/slides/_rels/slide2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jpeg"/><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hemeOverride" Target="../theme/themeOverride76.xml"/><Relationship Id="rId6" Type="http://schemas.openxmlformats.org/officeDocument/2006/relationships/image" Target="../media/image28.jpeg"/><Relationship Id="rId5" Type="http://schemas.openxmlformats.org/officeDocument/2006/relationships/image" Target="../media/image67.jpeg"/><Relationship Id="rId4" Type="http://schemas.openxmlformats.org/officeDocument/2006/relationships/image" Target="../media/image66.png"/></Relationships>
</file>

<file path=ppt/slides/_rels/slide2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7.jpeg"/></Relationships>
</file>

<file path=ppt/slides/_rels/slide2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7.xml"/></Relationships>
</file>

<file path=ppt/slides/_rels/slide2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8.xml"/></Relationships>
</file>

<file path=ppt/slides/_rels/slide2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79.xml"/></Relationships>
</file>

<file path=ppt/slides/_rels/slide2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0.xml"/></Relationships>
</file>

<file path=ppt/slides/_rels/slide2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1.xml"/></Relationships>
</file>

<file path=ppt/slides/_rels/slide2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2.xml"/></Relationships>
</file>

<file path=ppt/slides/_rels/slide2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3.xml"/></Relationships>
</file>

<file path=ppt/slides/_rels/slide2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4.xml"/></Relationships>
</file>

<file path=ppt/slides/_rels/slide2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37.wmf"/></Relationships>
</file>

<file path=ppt/slides/_rels/slide2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5.xml"/></Relationships>
</file>

<file path=ppt/slides/_rels/slide2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6.xml"/><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7.xml"/></Relationships>
</file>

<file path=ppt/slides/_rels/slide2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8.xml"/></Relationships>
</file>

<file path=ppt/slides/_rels/slide2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89.xml"/></Relationships>
</file>

<file path=ppt/slides/_rels/slide2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0.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1.xml"/></Relationships>
</file>

<file path=ppt/slides/_rels/slide2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2.xml"/></Relationships>
</file>

<file path=ppt/slides/_rels/slide2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3.xml"/></Relationships>
</file>

<file path=ppt/slides/_rels/slide2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4.xml"/></Relationships>
</file>

<file path=ppt/slides/_rels/slide2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5.xml"/></Relationships>
</file>

<file path=ppt/slides/_rels/slide2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6.xml"/></Relationships>
</file>

<file path=ppt/slides/_rels/slide2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7.xml"/></Relationships>
</file>

<file path=ppt/slides/_rels/slide2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jpeg"/><Relationship Id="rId7"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2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8.xml"/><Relationship Id="rId4" Type="http://schemas.openxmlformats.org/officeDocument/2006/relationships/image" Target="../media/image3.jpeg"/></Relationships>
</file>

<file path=ppt/slides/_rels/slide2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99.xml"/></Relationships>
</file>

<file path=ppt/slides/_rels/slide2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eg"/></Relationships>
</file>

<file path=ppt/slides/_rels/slide2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hemeOverride" Target="../theme/themeOverride100.xml"/><Relationship Id="rId4" Type="http://schemas.openxmlformats.org/officeDocument/2006/relationships/image" Target="../media/image4.jpeg"/></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hemeOverride" Target="../theme/themeOverride101.xml"/><Relationship Id="rId4" Type="http://schemas.openxmlformats.org/officeDocument/2006/relationships/image" Target="../media/image4.jpeg"/></Relationships>
</file>

<file path=ppt/slides/_rels/slide2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02.xml"/></Relationships>
</file>

<file path=ppt/slides/_rels/slide2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jpeg"/><Relationship Id="rId7"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9.jpeg"/><Relationship Id="rId5" Type="http://schemas.openxmlformats.org/officeDocument/2006/relationships/image" Target="../media/image25.jpeg"/><Relationship Id="rId10"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27.jpeg"/></Relationships>
</file>

<file path=ppt/slides/_rels/slide2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03.xml"/></Relationships>
</file>

<file path=ppt/slides/_rels/slide29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jpeg"/><Relationship Id="rId7"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hemeOverride" Target="../theme/themeOverride104.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148.xml"/><Relationship Id="rId7" Type="http://schemas.openxmlformats.org/officeDocument/2006/relationships/image" Target="../media/image89.jpeg"/><Relationship Id="rId2" Type="http://schemas.openxmlformats.org/officeDocument/2006/relationships/slideLayout" Target="../slideLayouts/slideLayout7.xml"/><Relationship Id="rId1" Type="http://schemas.openxmlformats.org/officeDocument/2006/relationships/themeOverride" Target="../theme/themeOverride105.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4.jpeg"/><Relationship Id="rId9" Type="http://schemas.openxmlformats.org/officeDocument/2006/relationships/image" Target="../media/image91.jpeg"/></Relationships>
</file>

<file path=ppt/slides/_rels/slide3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7.xml"/><Relationship Id="rId1" Type="http://schemas.openxmlformats.org/officeDocument/2006/relationships/themeOverride" Target="../theme/themeOverride106.xml"/><Relationship Id="rId4" Type="http://schemas.openxmlformats.org/officeDocument/2006/relationships/image" Target="../media/image4.jpeg"/></Relationships>
</file>

<file path=ppt/slides/_rels/slide3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07.xml"/></Relationships>
</file>

<file path=ppt/slides/_rels/slide3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0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09.xml"/></Relationships>
</file>

<file path=ppt/slides/_rels/slide3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7.xml"/><Relationship Id="rId1" Type="http://schemas.openxmlformats.org/officeDocument/2006/relationships/themeOverride" Target="../theme/themeOverride110.xml"/></Relationships>
</file>

<file path=ppt/slides/_rels/slide3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150.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11.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4.jpeg"/></Relationships>
</file>

<file path=ppt/slides/_rels/slide3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themeOverride" Target="../theme/themeOverride112.xml"/><Relationship Id="rId5" Type="http://schemas.openxmlformats.org/officeDocument/2006/relationships/image" Target="../media/image4.jpeg"/><Relationship Id="rId4" Type="http://schemas.openxmlformats.org/officeDocument/2006/relationships/image" Target="../media/image101.png"/></Relationships>
</file>

<file path=ppt/slides/_rels/slide31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4.jpeg"/><Relationship Id="rId7"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hemeOverride" Target="../theme/themeOverride113.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3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14.xml"/></Relationships>
</file>

<file path=ppt/slides/_rels/slide3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15.xml"/></Relationships>
</file>

<file path=ppt/slides/_rels/slide3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3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16.xml"/></Relationships>
</file>

<file path=ppt/slides/_rels/slide3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17.xml"/></Relationships>
</file>

<file path=ppt/slides/_rels/slide3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118.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3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19.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20.xml"/></Relationships>
</file>

<file path=ppt/slides/_rels/slide3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7.jpeg"/></Relationships>
</file>

<file path=ppt/slides/_rels/slide3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21.xml"/></Relationships>
</file>

<file path=ppt/slides/_rels/slide3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7.jpeg"/></Relationships>
</file>

<file path=ppt/slides/_rels/slide3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7.jpeg"/></Relationships>
</file>

<file path=ppt/slides/_rels/slide34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themeOverride" Target="../theme/themeOverride122.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65.png"/></Relationships>
</file>

<file path=ppt/slides/_rels/slide34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hemeOverride" Target="../theme/themeOverride123.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3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24.xml"/></Relationships>
</file>

<file path=ppt/slides/_rels/slide3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7.jpeg"/></Relationships>
</file>

<file path=ppt/slides/_rels/slide3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25.xml"/></Relationships>
</file>

<file path=ppt/slides/_rels/slide3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3.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wmf"/></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4.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4.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4.jpe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4.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4.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4.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4.jpe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4.jpe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5.xml"/><Relationship Id="rId4" Type="http://schemas.openxmlformats.org/officeDocument/2006/relationships/image" Target="../media/image46.jpg"/></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47.jp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A442D9-4779-45EB-AB56-090FE348C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73397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609599" y="685800"/>
            <a:ext cx="8001001" cy="4572000"/>
          </a:xfrm>
        </p:spPr>
        <p:txBody>
          <a:bodyPr>
            <a:noAutofit/>
          </a:bodyPr>
          <a:lstStyle/>
          <a:p>
            <a:pPr marL="0" indent="0">
              <a:lnSpc>
                <a:spcPct val="130000"/>
              </a:lnSpc>
              <a:spcBef>
                <a:spcPct val="0"/>
              </a:spcBef>
              <a:buNone/>
            </a:pPr>
            <a:r>
              <a:rPr lang="en-US" altLang="en-US" sz="2400" b="1" u="sng" dirty="0">
                <a:latin typeface="Century Gothic" pitchFamily="34" charset="0"/>
                <a:cs typeface="Narkisim" pitchFamily="34" charset="-79"/>
              </a:rPr>
              <a:t>Summary of 1 Nephi 3:165-175:</a:t>
            </a:r>
          </a:p>
          <a:p>
            <a:pPr>
              <a:lnSpc>
                <a:spcPct val="130000"/>
              </a:lnSpc>
              <a:spcBef>
                <a:spcPct val="0"/>
              </a:spcBef>
            </a:pPr>
            <a:r>
              <a:rPr lang="en-US" altLang="en-US" sz="2200" dirty="0">
                <a:latin typeface="Century Gothic" pitchFamily="34" charset="0"/>
                <a:cs typeface="Narkisim" pitchFamily="34" charset="-79"/>
              </a:rPr>
              <a:t>Bible was given in purity and truth</a:t>
            </a:r>
          </a:p>
          <a:p>
            <a:pPr lvl="1">
              <a:lnSpc>
                <a:spcPct val="130000"/>
              </a:lnSpc>
              <a:spcBef>
                <a:spcPct val="0"/>
              </a:spcBef>
            </a:pPr>
            <a:r>
              <a:rPr lang="en-US" altLang="en-US" sz="2200" dirty="0">
                <a:latin typeface="Century Gothic" pitchFamily="34" charset="0"/>
                <a:cs typeface="Narkisim" pitchFamily="34" charset="-79"/>
              </a:rPr>
              <a:t>Plain and precious things were taken away</a:t>
            </a:r>
          </a:p>
          <a:p>
            <a:pPr>
              <a:lnSpc>
                <a:spcPct val="130000"/>
              </a:lnSpc>
              <a:spcBef>
                <a:spcPct val="0"/>
              </a:spcBef>
            </a:pPr>
            <a:r>
              <a:rPr lang="en-US" altLang="en-US" sz="2200" b="1" dirty="0">
                <a:latin typeface="Century Gothic" pitchFamily="34" charset="0"/>
                <a:cs typeface="Narkisim" pitchFamily="34" charset="-79"/>
              </a:rPr>
              <a:t>Why?</a:t>
            </a:r>
          </a:p>
          <a:p>
            <a:pPr lvl="1">
              <a:lnSpc>
                <a:spcPct val="130000"/>
              </a:lnSpc>
              <a:spcBef>
                <a:spcPct val="0"/>
              </a:spcBef>
            </a:pPr>
            <a:r>
              <a:rPr lang="en-US" altLang="en-US" sz="2200" dirty="0">
                <a:ln w="15875">
                  <a:noFill/>
                </a:ln>
                <a:latin typeface="Century Gothic" pitchFamily="34" charset="0"/>
                <a:cs typeface="Narkisim" pitchFamily="34" charset="-79"/>
              </a:rPr>
              <a:t>To pervert the right ways of the Lord</a:t>
            </a:r>
          </a:p>
          <a:p>
            <a:pPr lvl="1">
              <a:lnSpc>
                <a:spcPct val="130000"/>
              </a:lnSpc>
              <a:spcBef>
                <a:spcPct val="0"/>
              </a:spcBef>
            </a:pPr>
            <a:r>
              <a:rPr lang="en-US" altLang="en-US" sz="2200" dirty="0">
                <a:ln w="15875">
                  <a:noFill/>
                </a:ln>
                <a:latin typeface="Century Gothic" pitchFamily="34" charset="0"/>
                <a:cs typeface="Narkisim" pitchFamily="34" charset="-79"/>
              </a:rPr>
              <a:t>To blind our eyes</a:t>
            </a:r>
          </a:p>
          <a:p>
            <a:pPr lvl="1">
              <a:lnSpc>
                <a:spcPct val="130000"/>
              </a:lnSpc>
              <a:spcBef>
                <a:spcPct val="0"/>
              </a:spcBef>
            </a:pPr>
            <a:r>
              <a:rPr lang="en-US" altLang="en-US" sz="2200" dirty="0">
                <a:ln w="15875">
                  <a:noFill/>
                </a:ln>
                <a:latin typeface="Century Gothic" pitchFamily="34" charset="0"/>
                <a:cs typeface="Narkisim" pitchFamily="34" charset="-79"/>
              </a:rPr>
              <a:t>To harden our hearts</a:t>
            </a:r>
          </a:p>
          <a:p>
            <a:pPr>
              <a:lnSpc>
                <a:spcPct val="130000"/>
              </a:lnSpc>
              <a:spcBef>
                <a:spcPct val="0"/>
              </a:spcBef>
            </a:pPr>
            <a:r>
              <a:rPr lang="en-US" altLang="en-US" sz="2200" b="1" dirty="0">
                <a:ln w="15875">
                  <a:noFill/>
                </a:ln>
                <a:latin typeface="Century Gothic" pitchFamily="34" charset="0"/>
                <a:cs typeface="Narkisim" pitchFamily="34" charset="-79"/>
              </a:rPr>
              <a:t>Result:</a:t>
            </a:r>
          </a:p>
          <a:p>
            <a:pPr lvl="1">
              <a:lnSpc>
                <a:spcPct val="130000"/>
              </a:lnSpc>
              <a:spcBef>
                <a:spcPct val="0"/>
              </a:spcBef>
            </a:pPr>
            <a:r>
              <a:rPr lang="en-US" altLang="en-US" sz="2200" dirty="0">
                <a:ln w="19050">
                  <a:noFill/>
                </a:ln>
                <a:latin typeface="Century Gothic" pitchFamily="34" charset="0"/>
                <a:cs typeface="Narkisim" pitchFamily="34" charset="-79"/>
              </a:rPr>
              <a:t>An exceeding great many of people do stumble</a:t>
            </a:r>
          </a:p>
          <a:p>
            <a:pPr lvl="1">
              <a:lnSpc>
                <a:spcPct val="130000"/>
              </a:lnSpc>
              <a:spcBef>
                <a:spcPct val="0"/>
              </a:spcBef>
            </a:pPr>
            <a:r>
              <a:rPr lang="en-US" altLang="en-US" sz="2200" dirty="0">
                <a:ln w="19050">
                  <a:noFill/>
                </a:ln>
                <a:latin typeface="Century Gothic" pitchFamily="34" charset="0"/>
                <a:cs typeface="Narkisim" pitchFamily="34" charset="-79"/>
              </a:rPr>
              <a:t>Satan hath great power over people</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10</a:t>
            </a:fld>
            <a:endParaRPr lang="en-US" dirty="0"/>
          </a:p>
        </p:txBody>
      </p:sp>
    </p:spTree>
    <p:extLst>
      <p:ext uri="{BB962C8B-B14F-4D97-AF65-F5344CB8AC3E}">
        <p14:creationId xmlns:p14="http://schemas.microsoft.com/office/powerpoint/2010/main" val="4292884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3" end="3"/>
                                            </p:txEl>
                                          </p:spTgt>
                                        </p:tgtEl>
                                        <p:attrNameLst>
                                          <p:attrName>style.visibility</p:attrName>
                                        </p:attrNameLst>
                                      </p:cBhvr>
                                      <p:to>
                                        <p:strVal val="visible"/>
                                      </p:to>
                                    </p:set>
                                    <p:animEffect transition="in" filter="fade">
                                      <p:cBhvr>
                                        <p:cTn id="7" dur="500"/>
                                        <p:tgtEl>
                                          <p:spTgt spid="1536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4">
                                            <p:txEl>
                                              <p:pRg st="4" end="4"/>
                                            </p:txEl>
                                          </p:spTgt>
                                        </p:tgtEl>
                                        <p:attrNameLst>
                                          <p:attrName>style.visibility</p:attrName>
                                        </p:attrNameLst>
                                      </p:cBhvr>
                                      <p:to>
                                        <p:strVal val="visible"/>
                                      </p:to>
                                    </p:set>
                                    <p:animEffect transition="in" filter="fade">
                                      <p:cBhvr>
                                        <p:cTn id="10" dur="500"/>
                                        <p:tgtEl>
                                          <p:spTgt spid="1536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364">
                                            <p:txEl>
                                              <p:pRg st="5" end="5"/>
                                            </p:txEl>
                                          </p:spTgt>
                                        </p:tgtEl>
                                        <p:attrNameLst>
                                          <p:attrName>style.visibility</p:attrName>
                                        </p:attrNameLst>
                                      </p:cBhvr>
                                      <p:to>
                                        <p:strVal val="visible"/>
                                      </p:to>
                                    </p:set>
                                    <p:animEffect transition="in" filter="fade">
                                      <p:cBhvr>
                                        <p:cTn id="13" dur="500"/>
                                        <p:tgtEl>
                                          <p:spTgt spid="1536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364">
                                            <p:txEl>
                                              <p:pRg st="6" end="6"/>
                                            </p:txEl>
                                          </p:spTgt>
                                        </p:tgtEl>
                                        <p:attrNameLst>
                                          <p:attrName>style.visibility</p:attrName>
                                        </p:attrNameLst>
                                      </p:cBhvr>
                                      <p:to>
                                        <p:strVal val="visible"/>
                                      </p:to>
                                    </p:set>
                                    <p:animEffect transition="in" filter="fade">
                                      <p:cBhvr>
                                        <p:cTn id="16" dur="500"/>
                                        <p:tgtEl>
                                          <p:spTgt spid="15364">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364">
                                            <p:txEl>
                                              <p:pRg st="7" end="7"/>
                                            </p:txEl>
                                          </p:spTgt>
                                        </p:tgtEl>
                                        <p:attrNameLst>
                                          <p:attrName>style.visibility</p:attrName>
                                        </p:attrNameLst>
                                      </p:cBhvr>
                                      <p:to>
                                        <p:strVal val="visible"/>
                                      </p:to>
                                    </p:set>
                                    <p:animEffect transition="in" filter="fade">
                                      <p:cBhvr>
                                        <p:cTn id="21" dur="500"/>
                                        <p:tgtEl>
                                          <p:spTgt spid="1536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364">
                                            <p:txEl>
                                              <p:pRg st="8" end="8"/>
                                            </p:txEl>
                                          </p:spTgt>
                                        </p:tgtEl>
                                        <p:attrNameLst>
                                          <p:attrName>style.visibility</p:attrName>
                                        </p:attrNameLst>
                                      </p:cBhvr>
                                      <p:to>
                                        <p:strVal val="visible"/>
                                      </p:to>
                                    </p:set>
                                    <p:animEffect transition="in" filter="fade">
                                      <p:cBhvr>
                                        <p:cTn id="24" dur="500"/>
                                        <p:tgtEl>
                                          <p:spTgt spid="15364">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364">
                                            <p:txEl>
                                              <p:pRg st="9" end="9"/>
                                            </p:txEl>
                                          </p:spTgt>
                                        </p:tgtEl>
                                        <p:attrNameLst>
                                          <p:attrName>style.visibility</p:attrName>
                                        </p:attrNameLst>
                                      </p:cBhvr>
                                      <p:to>
                                        <p:strVal val="visible"/>
                                      </p:to>
                                    </p:set>
                                    <p:animEffect transition="in" filter="fade">
                                      <p:cBhvr>
                                        <p:cTn id="27" dur="500"/>
                                        <p:tgtEl>
                                          <p:spTgt spid="1536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100</a:t>
            </a:fld>
            <a:endParaRPr lang="en-US"/>
          </a:p>
        </p:txBody>
      </p:sp>
      <p:pic>
        <p:nvPicPr>
          <p:cNvPr id="5" name="Picture 4">
            <a:extLst>
              <a:ext uri="{FF2B5EF4-FFF2-40B4-BE49-F238E27FC236}">
                <a16:creationId xmlns:a16="http://schemas.microsoft.com/office/drawing/2014/main" id="{8EA8F937-3E33-400E-BC3C-77DAE7DB3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6249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1719830"/>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marL="177800" indent="-177800">
              <a:lnSpc>
                <a:spcPct val="120000"/>
              </a:lnSpc>
              <a:spcAft>
                <a:spcPts val="1200"/>
              </a:spcAft>
              <a:buFontTx/>
              <a:buChar char="•"/>
              <a:defRPr/>
            </a:pPr>
            <a:r>
              <a:rPr lang="en-US" sz="2200" dirty="0">
                <a:latin typeface="Century Gothic" pitchFamily="34" charset="0"/>
              </a:rPr>
              <a:t>After the 7 + 62 weeks is when Christ died or was “cut off”</a:t>
            </a:r>
          </a:p>
          <a:p>
            <a:pPr marL="177800" indent="-177800">
              <a:lnSpc>
                <a:spcPct val="120000"/>
              </a:lnSpc>
              <a:spcAft>
                <a:spcPts val="2400"/>
              </a:spcAft>
              <a:buFontTx/>
              <a:buChar char="•"/>
              <a:defRPr/>
            </a:pPr>
            <a:r>
              <a:rPr lang="en-US" sz="2200" dirty="0">
                <a:latin typeface="Century Gothic" pitchFamily="34" charset="0"/>
              </a:rPr>
              <a:t>After that comes a </a:t>
            </a:r>
            <a:r>
              <a:rPr lang="en-US" sz="2200" b="1" u="sng" dirty="0">
                <a:latin typeface="Century Gothic" pitchFamily="34" charset="0"/>
              </a:rPr>
              <a:t>prince</a:t>
            </a:r>
            <a:r>
              <a:rPr lang="en-US" sz="2200" dirty="0">
                <a:latin typeface="Century Gothic" pitchFamily="34" charset="0"/>
              </a:rPr>
              <a:t> of </a:t>
            </a:r>
            <a:r>
              <a:rPr lang="en-US" sz="2200" b="1" u="sng" dirty="0">
                <a:latin typeface="Century Gothic" pitchFamily="34" charset="0"/>
              </a:rPr>
              <a:t>the people</a:t>
            </a:r>
            <a:r>
              <a:rPr lang="en-US" sz="2200" dirty="0">
                <a:latin typeface="Century Gothic" pitchFamily="34" charset="0"/>
              </a:rPr>
              <a:t>, </a:t>
            </a:r>
            <a:r>
              <a:rPr lang="en-US" sz="2400" b="1" dirty="0">
                <a:ln w="15875">
                  <a:solidFill>
                    <a:schemeClr val="tx1"/>
                  </a:solidFill>
                </a:ln>
                <a:solidFill>
                  <a:srgbClr val="FF0000"/>
                </a:solidFill>
                <a:latin typeface="Century Gothic" pitchFamily="34" charset="0"/>
              </a:rPr>
              <a:t>“THE” anti-Christ</a:t>
            </a:r>
            <a:endParaRPr lang="en-US" sz="2200" b="1" dirty="0">
              <a:ln w="15875">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101</a:t>
            </a:fld>
            <a:endParaRPr lang="en-US"/>
          </a:p>
        </p:txBody>
      </p:sp>
      <p:sp>
        <p:nvSpPr>
          <p:cNvPr id="7" name="TextBox 6">
            <a:extLst>
              <a:ext uri="{FF2B5EF4-FFF2-40B4-BE49-F238E27FC236}">
                <a16:creationId xmlns:a16="http://schemas.microsoft.com/office/drawing/2014/main" id="{1E717EF5-C158-4281-BAA6-03F002A8EE5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34888F9-CA91-47BF-93AF-7BB05A038719}"/>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6DB2D597-516F-4E86-AF8B-4C486E7054C6}"/>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56543B-6928-4528-83C5-4CA31550BD5C}"/>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20C5B8-CF8F-4A3B-9BA0-4999772C0B08}"/>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6D79CE14-FE0F-4A1A-B563-65B6F65E77FD}"/>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57AFDE5F-DF20-4392-9A63-7C9FA68AC566}"/>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AF7488-2D4A-4843-A725-E6D6CDDEEC2A}"/>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703CA726-3A91-40A0-9FFA-855D20893CB6}"/>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B06EE3-4F3F-45B0-915F-A24E004CB4E2}"/>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7BF2F004-6F85-4A93-B84D-FD5D5F34B38B}"/>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9BB1DA-E577-4E09-A0C2-487DB74CED15}"/>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6830B6AD-AA4C-46F2-97ED-76677315B81B}"/>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FBB221-2667-481B-B0BF-375F4D8310C6}"/>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6C8F61-09B5-48EA-BD11-55F38B38497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037679-1A0D-43F9-9CEC-410CE289593F}"/>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B5A658-239B-47D3-8DF8-310A2613572A}"/>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EAE11D9D-CAE7-44E8-A6C4-F086D142E89E}"/>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43C36BA3-35C4-462A-B7A1-494EA17617BD}"/>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EB7319-8301-4B2F-9791-4C6CF0C294E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D29706B5-6BB9-4044-AC75-23A8FB367BB6}"/>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F51DE5BD-C3BE-490B-B71B-671EDF2F324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C188D9C-E259-4833-8D38-B25ED65AD1BF}"/>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09AF76A7-9079-48C4-8419-C7294BA5F02C}"/>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31" name="TextBox 30">
            <a:extLst>
              <a:ext uri="{FF2B5EF4-FFF2-40B4-BE49-F238E27FC236}">
                <a16:creationId xmlns:a16="http://schemas.microsoft.com/office/drawing/2014/main" id="{D01F6BAF-8BBD-4882-8BAD-318C98C25D83}"/>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CAD74E83-FF02-4248-9A7F-C89237C9B583}"/>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C7345004-FE1B-406A-A703-C0990E1E495C}"/>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1CE0491B-14D9-4170-BE18-4D0456D65847}"/>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DBF713A-7CAE-4853-9840-19A8B9136AB8}"/>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objects</a:t>
            </a:r>
          </a:p>
        </p:txBody>
      </p:sp>
    </p:spTree>
    <p:extLst>
      <p:ext uri="{BB962C8B-B14F-4D97-AF65-F5344CB8AC3E}">
        <p14:creationId xmlns:p14="http://schemas.microsoft.com/office/powerpoint/2010/main" val="22410332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5.55556E-7 -4.44444E-6 L -0.08472 -0.11527 " pathEditMode="relative" rAng="0" ptsTypes="AA">
                                      <p:cBhvr>
                                        <p:cTn id="6" dur="2000" fill="hold"/>
                                        <p:tgtEl>
                                          <p:spTgt spid="30"/>
                                        </p:tgtEl>
                                        <p:attrNameLst>
                                          <p:attrName>ppt_x</p:attrName>
                                          <p:attrName>ppt_y</p:attrName>
                                        </p:attrNameLst>
                                      </p:cBhvr>
                                      <p:rCtr x="-4236" y="-5764"/>
                                    </p:animMotion>
                                  </p:childTnLst>
                                </p:cTn>
                              </p:par>
                              <p:par>
                                <p:cTn id="7" presetID="42" presetClass="path" presetSubtype="0" accel="50000" decel="50000" fill="hold" grpId="1" nodeType="withEffect">
                                  <p:stCondLst>
                                    <p:cond delay="0"/>
                                  </p:stCondLst>
                                  <p:childTnLst>
                                    <p:animMotion origin="layout" path="M 2.77778E-6 3.7037E-7 L 0.08472 0.11481 " pathEditMode="relative" rAng="0" ptsTypes="AA">
                                      <p:cBhvr>
                                        <p:cTn id="8" dur="2000" fill="hold"/>
                                        <p:tgtEl>
                                          <p:spTgt spid="29"/>
                                        </p:tgtEl>
                                        <p:attrNameLst>
                                          <p:attrName>ppt_x</p:attrName>
                                          <p:attrName>ppt_y</p:attrName>
                                        </p:attrNameLst>
                                      </p:cBhvr>
                                      <p:rCtr x="4236" y="5741"/>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1"/>
      <p:bldP spid="30" grpId="1"/>
      <p:bldP spid="3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2457083"/>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a:lnSpc>
                <a:spcPct val="120000"/>
              </a:lnSpc>
              <a:defRPr/>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sz="2200" dirty="0">
                <a:latin typeface="Century Gothic" pitchFamily="34" charset="0"/>
              </a:rPr>
              <a:t>And he </a:t>
            </a:r>
            <a:r>
              <a:rPr lang="en-US" sz="2800" b="1" dirty="0">
                <a:ln w="15875">
                  <a:solidFill>
                    <a:schemeClr val="tx1"/>
                  </a:solidFill>
                </a:ln>
                <a:solidFill>
                  <a:srgbClr val="FF0000"/>
                </a:solidFill>
                <a:latin typeface="Century Gothic" pitchFamily="34" charset="0"/>
              </a:rPr>
              <a:t>(“THE” anti-Christ) </a:t>
            </a:r>
            <a:r>
              <a:rPr lang="en-US" sz="2200" dirty="0">
                <a:latin typeface="Century Gothic" panose="020B0502020202020204" pitchFamily="34" charset="0"/>
                <a:cs typeface="Andalus" panose="02020603050405020304" pitchFamily="18" charset="-78"/>
              </a:rPr>
              <a:t>shall </a:t>
            </a:r>
            <a:r>
              <a:rPr lang="en-US" sz="2200" b="1" u="sng" dirty="0">
                <a:latin typeface="Century Gothic" panose="020B0502020202020204" pitchFamily="34" charset="0"/>
                <a:cs typeface="Andalus" panose="02020603050405020304" pitchFamily="18" charset="-78"/>
              </a:rPr>
              <a:t>confirm the covenant with many for one week</a:t>
            </a:r>
            <a:r>
              <a:rPr lang="en-US" sz="2200" dirty="0">
                <a:latin typeface="Century Gothic" panose="020B0502020202020204" pitchFamily="34" charset="0"/>
                <a:cs typeface="Andalus" panose="02020603050405020304" pitchFamily="18" charset="-78"/>
              </a:rPr>
              <a:t>; and </a:t>
            </a:r>
            <a:r>
              <a:rPr lang="en-US" sz="2200" dirty="0">
                <a:latin typeface="Century Gothic" pitchFamily="34" charset="0"/>
              </a:rPr>
              <a:t>in the midst of the week, he shall cause the sacrifice and the oblation to cease…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102</a:t>
            </a:fld>
            <a:endParaRPr lang="en-US"/>
          </a:p>
        </p:txBody>
      </p:sp>
      <p:sp>
        <p:nvSpPr>
          <p:cNvPr id="7" name="TextBox 6">
            <a:extLst>
              <a:ext uri="{FF2B5EF4-FFF2-40B4-BE49-F238E27FC236}">
                <a16:creationId xmlns:a16="http://schemas.microsoft.com/office/drawing/2014/main" id="{B723502A-B5C9-4D00-8EE2-5F9E9A697920}"/>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84D58C0-1EAB-480B-A733-AADE35C18918}"/>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75BAC159-CF88-4AC0-8028-E70F450868DD}"/>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68835E-B813-44B9-8F03-5D5843502BF9}"/>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D25EEE4-2FD0-4C36-869B-FC492E25AB9D}"/>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7DA81250-820F-461D-8FC9-A76FF0BFFD81}"/>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00F24FD4-0432-4D53-98F2-064F1844ECBE}"/>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34FE5E-7B22-47D8-B24A-8278DD94C569}"/>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534A48B5-0C19-4E30-B78F-C5AEF7D4006B}"/>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ECA93B-01EB-4AA9-A38C-6857B3B6E170}"/>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AE591354-8688-4B5E-A8A4-80C95766998F}"/>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FB683F4-E2A6-471D-821C-EB171642D43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BFF476CF-A921-4FAE-A339-002BAFA639D5}"/>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E57016-A394-4318-B311-54537456617F}"/>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E3FBA-E749-4FB5-B480-3E7FC552DF17}"/>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F7AAB0-BB31-49FF-BD13-C27C681B8039}"/>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F7C5BD-4C3D-4F62-A43D-86987E19ACA0}"/>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BDDFE36A-8714-44F8-B386-6F9A5234356F}"/>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6329AD69-FB9B-4AF7-B190-7F4134998DBF}"/>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41B176-88FD-44D8-9B8C-597C17B4996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048A8ED3-1639-4725-977F-A2C77FAAA6E1}"/>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105A2B66-7052-48D1-B7C1-8E116FD88DBB}"/>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B184CA9-DBD3-477A-874F-DDCE1365CE74}"/>
              </a:ext>
            </a:extLst>
          </p:cNvPr>
          <p:cNvSpPr txBox="1"/>
          <p:nvPr/>
        </p:nvSpPr>
        <p:spPr>
          <a:xfrm>
            <a:off x="5518787" y="481341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73A0F5B6-53C1-4B3D-BF0B-D4FFD3D23910}"/>
              </a:ext>
            </a:extLst>
          </p:cNvPr>
          <p:cNvSpPr txBox="1"/>
          <p:nvPr/>
        </p:nvSpPr>
        <p:spPr>
          <a:xfrm>
            <a:off x="4729863" y="4056249"/>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31" name="TextBox 30">
            <a:extLst>
              <a:ext uri="{FF2B5EF4-FFF2-40B4-BE49-F238E27FC236}">
                <a16:creationId xmlns:a16="http://schemas.microsoft.com/office/drawing/2014/main" id="{4EB7DEDE-DCE5-43CD-9A6B-63DFB1EB588D}"/>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B3435037-DB56-4247-A533-2762AB80A581}"/>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1C76E61F-4F72-4F23-AC8B-FBD9DB2E541B}"/>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C2FC9A25-9BF3-4360-AB27-5C667FC13A73}"/>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10F5D58-F9CB-49FA-AED4-0A7ECA6E11BE}"/>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subject</a:t>
            </a:r>
          </a:p>
        </p:txBody>
      </p:sp>
      <p:sp>
        <p:nvSpPr>
          <p:cNvPr id="36" name="Rectangle 35">
            <a:extLst>
              <a:ext uri="{FF2B5EF4-FFF2-40B4-BE49-F238E27FC236}">
                <a16:creationId xmlns:a16="http://schemas.microsoft.com/office/drawing/2014/main" id="{CA467E5D-DE5C-4B83-A548-BB997D143D54}"/>
              </a:ext>
            </a:extLst>
          </p:cNvPr>
          <p:cNvSpPr/>
          <p:nvPr/>
        </p:nvSpPr>
        <p:spPr>
          <a:xfrm>
            <a:off x="4646337" y="4113808"/>
            <a:ext cx="2385519" cy="67196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3091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61111E-6 1.11022E-16 L -0.21302 -0.10741 " pathEditMode="relative" rAng="0" ptsTypes="AA">
                                      <p:cBhvr>
                                        <p:cTn id="16" dur="2000" fill="hold"/>
                                        <p:tgtEl>
                                          <p:spTgt spid="30"/>
                                        </p:tgtEl>
                                        <p:attrNameLst>
                                          <p:attrName>ppt_x</p:attrName>
                                          <p:attrName>ppt_y</p:attrName>
                                        </p:attrNameLst>
                                      </p:cBhvr>
                                      <p:rCtr x="-10660" y="-5370"/>
                                    </p:animMotion>
                                  </p:childTnLst>
                                </p:cTn>
                              </p:par>
                              <p:par>
                                <p:cTn id="17" presetID="42" presetClass="path" presetSubtype="0" accel="50000" decel="50000" fill="hold" grpId="1" nodeType="withEffect">
                                  <p:stCondLst>
                                    <p:cond delay="0"/>
                                  </p:stCondLst>
                                  <p:childTnLst>
                                    <p:animMotion origin="layout" path="M -3.05556E-6 3.33333E-6 L 0.21458 0.10833 " pathEditMode="relative" rAng="0" ptsTypes="AA">
                                      <p:cBhvr>
                                        <p:cTn id="18" dur="2000" fill="hold"/>
                                        <p:tgtEl>
                                          <p:spTgt spid="27"/>
                                        </p:tgtEl>
                                        <p:attrNameLst>
                                          <p:attrName>ppt_x</p:attrName>
                                          <p:attrName>ppt_y</p:attrName>
                                        </p:attrNameLst>
                                      </p:cBhvr>
                                      <p:rCtr x="11337" y="5324"/>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30" grpId="1"/>
      <p:bldP spid="35" grpId="0" animBg="1"/>
      <p:bldP spid="36" grpId="0" animBg="1"/>
      <p:bldP spid="36"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103</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2D4DC6-1152-4088-A73E-21864AAF4007}"/>
              </a:ext>
            </a:extLst>
          </p:cNvPr>
          <p:cNvSpPr txBox="1"/>
          <p:nvPr/>
        </p:nvSpPr>
        <p:spPr>
          <a:xfrm>
            <a:off x="292756" y="2490805"/>
            <a:ext cx="7810833" cy="569387"/>
          </a:xfrm>
          <a:prstGeom prst="rect">
            <a:avLst/>
          </a:prstGeom>
          <a:solidFill>
            <a:schemeClr val="bg1">
              <a:alpha val="60000"/>
            </a:schemeClr>
          </a:solidFill>
        </p:spPr>
        <p:txBody>
          <a:bodyPr wrap="square" rtlCol="0">
            <a:spAutoFit/>
          </a:bodyPr>
          <a:lstStyle/>
          <a:p>
            <a:pPr marL="0" lvl="1"/>
            <a:r>
              <a:rPr lang="en-US" altLang="en-US" sz="3100" b="1" dirty="0">
                <a:ln w="19050">
                  <a:solidFill>
                    <a:schemeClr val="tx1"/>
                  </a:solidFill>
                </a:ln>
                <a:solidFill>
                  <a:srgbClr val="00B0F0"/>
                </a:solidFill>
                <a:latin typeface="Century Gothic" pitchFamily="34" charset="0"/>
              </a:rPr>
              <a:t>My attempt to diagram this sentence:</a:t>
            </a:r>
          </a:p>
        </p:txBody>
      </p:sp>
      <p:sp>
        <p:nvSpPr>
          <p:cNvPr id="79" name="Rectangle 78">
            <a:extLst>
              <a:ext uri="{FF2B5EF4-FFF2-40B4-BE49-F238E27FC236}">
                <a16:creationId xmlns:a16="http://schemas.microsoft.com/office/drawing/2014/main" id="{94C39903-AF96-4853-A69C-E8A685E56F35}"/>
              </a:ext>
            </a:extLst>
          </p:cNvPr>
          <p:cNvSpPr/>
          <p:nvPr/>
        </p:nvSpPr>
        <p:spPr>
          <a:xfrm>
            <a:off x="2686433" y="3323628"/>
            <a:ext cx="1284466" cy="671966"/>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1" name="TextBox 80">
            <a:extLst>
              <a:ext uri="{FF2B5EF4-FFF2-40B4-BE49-F238E27FC236}">
                <a16:creationId xmlns:a16="http://schemas.microsoft.com/office/drawing/2014/main" id="{A4B14C33-B400-44A9-9ECF-BC50A8186720}"/>
              </a:ext>
            </a:extLst>
          </p:cNvPr>
          <p:cNvSpPr txBox="1"/>
          <p:nvPr/>
        </p:nvSpPr>
        <p:spPr>
          <a:xfrm>
            <a:off x="76200" y="4088011"/>
            <a:ext cx="8979408" cy="2769989"/>
          </a:xfrm>
          <a:prstGeom prst="rect">
            <a:avLst/>
          </a:prstGeom>
          <a:solidFill>
            <a:schemeClr val="bg1"/>
          </a:solidFill>
        </p:spPr>
        <p:txBody>
          <a:bodyPr wrap="square" rtlCol="0">
            <a:spAutoFit/>
          </a:bodyPr>
          <a:lstStyle/>
          <a:p>
            <a:pPr marL="0" lvl="1" algn="ctr">
              <a:lnSpc>
                <a:spcPct val="90000"/>
              </a:lnSpc>
            </a:pPr>
            <a:r>
              <a:rPr lang="en-US" altLang="en-US" sz="9600" b="1" dirty="0">
                <a:ln w="19050">
                  <a:solidFill>
                    <a:schemeClr val="tx1"/>
                  </a:solidFill>
                </a:ln>
                <a:solidFill>
                  <a:schemeClr val="accent4">
                    <a:lumMod val="75000"/>
                  </a:schemeClr>
                </a:solidFill>
                <a:latin typeface="Century Gothic" pitchFamily="34" charset="0"/>
              </a:rPr>
              <a:t>IT’S ALL ABOUT JESUS</a:t>
            </a:r>
          </a:p>
        </p:txBody>
      </p:sp>
    </p:spTree>
    <p:extLst>
      <p:ext uri="{BB962C8B-B14F-4D97-AF65-F5344CB8AC3E}">
        <p14:creationId xmlns:p14="http://schemas.microsoft.com/office/powerpoint/2010/main" val="42510150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69570" y="2002810"/>
            <a:ext cx="6172200" cy="2246769"/>
          </a:xfrm>
          <a:prstGeom prst="rect">
            <a:avLst/>
          </a:prstGeom>
          <a:noFill/>
        </p:spPr>
        <p:txBody>
          <a:bodyPr wrap="square" rtlCol="0">
            <a:spAutoFit/>
          </a:bodyPr>
          <a:lstStyle/>
          <a:p>
            <a:pPr algn="ctr">
              <a:spcBef>
                <a:spcPct val="50000"/>
              </a:spcBef>
              <a:defRPr/>
            </a:pPr>
            <a:r>
              <a:rPr lang="en-US" sz="4000" dirty="0">
                <a:latin typeface="Century Gothic" pitchFamily="34" charset="0"/>
              </a:rPr>
              <a:t>What is the timeline for </a:t>
            </a:r>
            <a:r>
              <a:rPr lang="en-US" sz="6000" b="1" dirty="0">
                <a:ln w="317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Christ</a:t>
            </a:r>
            <a:r>
              <a:rPr lang="en-US" sz="4000" dirty="0">
                <a:ln w="31750">
                  <a:solidFill>
                    <a:schemeClr val="tx1"/>
                  </a:solidFill>
                </a:ln>
                <a:solidFill>
                  <a:schemeClr val="bg1">
                    <a:lumMod val="50000"/>
                  </a:schemeClr>
                </a:solidFill>
                <a:effectLst>
                  <a:outerShdw blurRad="50800" dist="38100" dir="2700000" algn="tl" rotWithShape="0">
                    <a:prstClr val="black">
                      <a:alpha val="40000"/>
                    </a:prstClr>
                  </a:outerShdw>
                </a:effectLst>
                <a:latin typeface="Century Gothic" pitchFamily="34" charset="0"/>
              </a:rPr>
              <a:t> </a:t>
            </a:r>
            <a:r>
              <a:rPr lang="en-US" sz="4000" dirty="0">
                <a:latin typeface="Century Gothic" pitchFamily="34" charset="0"/>
              </a:rPr>
              <a:t>and this prophecy?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104</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105</a:t>
            </a:fld>
            <a:endParaRPr lang="en-US"/>
          </a:p>
        </p:txBody>
      </p:sp>
      <p:sp>
        <p:nvSpPr>
          <p:cNvPr id="7" name="Text Box 4"/>
          <p:cNvSpPr txBox="1">
            <a:spLocks noChangeArrowheads="1"/>
          </p:cNvSpPr>
          <p:nvPr/>
        </p:nvSpPr>
        <p:spPr bwMode="auto">
          <a:xfrm>
            <a:off x="762000" y="1571179"/>
            <a:ext cx="7772400" cy="969496"/>
          </a:xfrm>
          <a:prstGeom prst="rect">
            <a:avLst/>
          </a:prstGeom>
          <a:noFill/>
          <a:ln w="9525" algn="ctr">
            <a:noFill/>
            <a:miter lim="800000"/>
            <a:headEnd/>
            <a:tailEnd/>
          </a:ln>
        </p:spPr>
        <p:txBody>
          <a:bodyPr wrap="square">
            <a:spAutoFit/>
          </a:bodyPr>
          <a:lstStyle/>
          <a:p>
            <a:pPr>
              <a:spcBef>
                <a:spcPct val="50000"/>
              </a:spcBef>
            </a:pPr>
            <a:r>
              <a:rPr lang="en-US" altLang="en-US" sz="2400" b="1" u="sng" dirty="0">
                <a:latin typeface="Century Gothic" panose="020B0502020202020204" pitchFamily="34" charset="0"/>
                <a:cs typeface="Andalus" panose="02020603050405020304" pitchFamily="18" charset="-78"/>
              </a:rPr>
              <a:t>When do the 70 weeks start?</a:t>
            </a:r>
          </a:p>
          <a:p>
            <a:pPr>
              <a:spcBef>
                <a:spcPct val="50000"/>
              </a:spcBef>
            </a:pPr>
            <a:r>
              <a:rPr lang="en-US" altLang="en-US" sz="2200" dirty="0">
                <a:latin typeface="Century Gothic" panose="020B0502020202020204" pitchFamily="34" charset="0"/>
                <a:cs typeface="Andalus" panose="02020603050405020304" pitchFamily="18" charset="-78"/>
              </a:rPr>
              <a:t>They started approximately 457 B.C.</a:t>
            </a:r>
          </a:p>
        </p:txBody>
      </p:sp>
      <p:sp>
        <p:nvSpPr>
          <p:cNvPr id="16" name="TextBox 15"/>
          <p:cNvSpPr txBox="1"/>
          <p:nvPr/>
        </p:nvSpPr>
        <p:spPr>
          <a:xfrm>
            <a:off x="838200" y="4369713"/>
            <a:ext cx="7543800" cy="430887"/>
          </a:xfrm>
          <a:prstGeom prst="rect">
            <a:avLst/>
          </a:prstGeom>
          <a:noFill/>
        </p:spPr>
        <p:txBody>
          <a:bodyPr wrap="square" rtlCol="0">
            <a:spAutoFit/>
          </a:bodyPr>
          <a:lstStyle/>
          <a:p>
            <a:r>
              <a:rPr lang="en-US" altLang="en-US" sz="2200" dirty="0">
                <a:latin typeface="Century Gothic" panose="020B0502020202020204" pitchFamily="34" charset="0"/>
                <a:cs typeface="Andalus" panose="02020603050405020304" pitchFamily="18" charset="-78"/>
              </a:rPr>
              <a:t>~457 B.C. + 483 years (62+7x7) = ~A.D. 27</a:t>
            </a:r>
          </a:p>
        </p:txBody>
      </p:sp>
      <p:sp>
        <p:nvSpPr>
          <p:cNvPr id="17" name="TextBox 16"/>
          <p:cNvSpPr txBox="1"/>
          <p:nvPr/>
        </p:nvSpPr>
        <p:spPr>
          <a:xfrm>
            <a:off x="923054" y="2819400"/>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18" name="TextBox 17"/>
          <p:cNvSpPr txBox="1"/>
          <p:nvPr/>
        </p:nvSpPr>
        <p:spPr>
          <a:xfrm>
            <a:off x="3349589" y="2819400"/>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19" name="TextBox 18"/>
          <p:cNvSpPr txBox="1"/>
          <p:nvPr/>
        </p:nvSpPr>
        <p:spPr>
          <a:xfrm>
            <a:off x="5771606" y="2819400"/>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20" name="TextBox 19"/>
          <p:cNvSpPr txBox="1"/>
          <p:nvPr/>
        </p:nvSpPr>
        <p:spPr>
          <a:xfrm>
            <a:off x="923054" y="3657600"/>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21" name="TextBox 20"/>
          <p:cNvSpPr txBox="1"/>
          <p:nvPr/>
        </p:nvSpPr>
        <p:spPr>
          <a:xfrm>
            <a:off x="3349589" y="3657600"/>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22" name="TextBox 21"/>
          <p:cNvSpPr txBox="1"/>
          <p:nvPr/>
        </p:nvSpPr>
        <p:spPr>
          <a:xfrm>
            <a:off x="5771606" y="3657600"/>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Yet to come?</a:t>
            </a:r>
          </a:p>
        </p:txBody>
      </p:sp>
      <p:sp>
        <p:nvSpPr>
          <p:cNvPr id="23" name="TextBox 22"/>
          <p:cNvSpPr txBox="1"/>
          <p:nvPr/>
        </p:nvSpPr>
        <p:spPr>
          <a:xfrm>
            <a:off x="918936" y="3987800"/>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
        <p:nvSpPr>
          <p:cNvPr id="14" name="TextBox 13"/>
          <p:cNvSpPr txBox="1"/>
          <p:nvPr/>
        </p:nvSpPr>
        <p:spPr>
          <a:xfrm>
            <a:off x="849086" y="4953000"/>
            <a:ext cx="7543800" cy="430887"/>
          </a:xfrm>
          <a:prstGeom prst="rect">
            <a:avLst/>
          </a:prstGeom>
          <a:noFill/>
        </p:spPr>
        <p:txBody>
          <a:bodyPr wrap="square" rtlCol="0">
            <a:spAutoFit/>
          </a:bodyPr>
          <a:lstStyle/>
          <a:p>
            <a:r>
              <a:rPr lang="en-US" altLang="en-US" sz="2200" dirty="0">
                <a:latin typeface="Century Gothic" panose="020B0502020202020204" pitchFamily="34" charset="0"/>
                <a:cs typeface="Andalus" panose="02020603050405020304" pitchFamily="18" charset="-78"/>
              </a:rPr>
              <a:t>Remember the proclamation?  Ezra</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143000"/>
            <a:ext cx="7924800" cy="2123658"/>
          </a:xfrm>
          <a:prstGeom prst="rect">
            <a:avLst/>
          </a:prstGeom>
          <a:noFill/>
        </p:spPr>
        <p:txBody>
          <a:bodyPr wrap="square" rtlCol="0">
            <a:spAutoFit/>
          </a:bodyPr>
          <a:lstStyle/>
          <a:p>
            <a:pPr>
              <a:spcBef>
                <a:spcPts val="1000"/>
              </a:spcBef>
              <a:defRPr/>
            </a:pPr>
            <a:r>
              <a:rPr lang="en-US" sz="2400" dirty="0">
                <a:latin typeface="Century Gothic" pitchFamily="34" charset="0"/>
              </a:rPr>
              <a:t>When did he start his ministry?		~A.D. 27</a:t>
            </a:r>
          </a:p>
          <a:p>
            <a:pPr fontAlgn="auto">
              <a:spcBef>
                <a:spcPts val="1000"/>
              </a:spcBef>
              <a:spcAft>
                <a:spcPts val="0"/>
              </a:spcAft>
              <a:defRPr/>
            </a:pPr>
            <a:r>
              <a:rPr lang="en-US" sz="2400" dirty="0">
                <a:latin typeface="Century Gothic" pitchFamily="34" charset="0"/>
              </a:rPr>
              <a:t>How long did he preach?		~3½ years</a:t>
            </a:r>
          </a:p>
          <a:p>
            <a:pPr fontAlgn="auto">
              <a:spcBef>
                <a:spcPts val="1000"/>
              </a:spcBef>
              <a:spcAft>
                <a:spcPts val="0"/>
              </a:spcAft>
              <a:defRPr/>
            </a:pPr>
            <a:endParaRPr lang="en-US" sz="1100" dirty="0">
              <a:latin typeface="Century Gothic" pitchFamily="34" charset="0"/>
            </a:endParaRPr>
          </a:p>
          <a:p>
            <a:pPr marL="338138" indent="-338138" fontAlgn="auto">
              <a:spcBef>
                <a:spcPts val="1000"/>
              </a:spcBef>
              <a:spcAft>
                <a:spcPts val="0"/>
              </a:spcAft>
              <a:defRPr/>
            </a:pPr>
            <a:r>
              <a:rPr lang="en-US" sz="2400" b="1" dirty="0">
                <a:latin typeface="Century Gothic" pitchFamily="34" charset="0"/>
              </a:rPr>
              <a:t>**</a:t>
            </a:r>
            <a:r>
              <a:rPr lang="en-US" sz="2400" b="1" i="1" dirty="0">
                <a:latin typeface="Century Gothic" pitchFamily="34" charset="0"/>
              </a:rPr>
              <a:t>Remember Jesus was to be cut off in the midst of the week**</a:t>
            </a:r>
            <a:endParaRPr lang="en-US" sz="24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106</a:t>
            </a:fld>
            <a:endParaRPr lang="en-US"/>
          </a:p>
        </p:txBody>
      </p:sp>
      <p:sp>
        <p:nvSpPr>
          <p:cNvPr id="7" name="TextBox 6"/>
          <p:cNvSpPr txBox="1"/>
          <p:nvPr/>
        </p:nvSpPr>
        <p:spPr>
          <a:xfrm>
            <a:off x="3429000" y="3200400"/>
            <a:ext cx="2438400" cy="461665"/>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Last 1 “Week”</a:t>
            </a:r>
          </a:p>
        </p:txBody>
      </p:sp>
      <p:sp>
        <p:nvSpPr>
          <p:cNvPr id="8" name="TextBox 7"/>
          <p:cNvSpPr txBox="1"/>
          <p:nvPr/>
        </p:nvSpPr>
        <p:spPr>
          <a:xfrm>
            <a:off x="3429000" y="3668884"/>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9" name="TextBox 8"/>
          <p:cNvSpPr txBox="1"/>
          <p:nvPr/>
        </p:nvSpPr>
        <p:spPr>
          <a:xfrm>
            <a:off x="4648200" y="3667740"/>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10" name="TextBox 9"/>
          <p:cNvSpPr txBox="1"/>
          <p:nvPr/>
        </p:nvSpPr>
        <p:spPr>
          <a:xfrm>
            <a:off x="3429000" y="3983752"/>
            <a:ext cx="2438400" cy="877163"/>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b="1" spc="-300" dirty="0">
                <a:latin typeface="Century Gothic" pitchFamily="34" charset="0"/>
              </a:rPr>
              <a:t>/\</a:t>
            </a:r>
          </a:p>
          <a:p>
            <a:pPr algn="ctr"/>
            <a:endParaRPr lang="en-US" sz="300" b="1" dirty="0">
              <a:latin typeface="Century Gothic" pitchFamily="34" charset="0"/>
            </a:endParaRPr>
          </a:p>
          <a:p>
            <a:pPr algn="ctr"/>
            <a:r>
              <a:rPr lang="en-US" sz="1600" b="1" dirty="0">
                <a:latin typeface="Century Gothic" pitchFamily="34" charset="0"/>
              </a:rPr>
              <a:t>“He will be cut off in the midst of week”</a:t>
            </a:r>
          </a:p>
        </p:txBody>
      </p:sp>
    </p:spTree>
    <p:extLst>
      <p:ext uri="{BB962C8B-B14F-4D97-AF65-F5344CB8AC3E}">
        <p14:creationId xmlns:p14="http://schemas.microsoft.com/office/powerpoint/2010/main" val="2185846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107</a:t>
            </a:fld>
            <a:endParaRPr lang="en-US"/>
          </a:p>
        </p:txBody>
      </p:sp>
      <p:sp>
        <p:nvSpPr>
          <p:cNvPr id="7" name="TextBox 6"/>
          <p:cNvSpPr txBox="1"/>
          <p:nvPr/>
        </p:nvSpPr>
        <p:spPr>
          <a:xfrm>
            <a:off x="5754988" y="2606685"/>
            <a:ext cx="2438400" cy="461665"/>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Last 1 “Week”</a:t>
            </a:r>
          </a:p>
        </p:txBody>
      </p:sp>
      <p:sp>
        <p:nvSpPr>
          <p:cNvPr id="8" name="TextBox 7"/>
          <p:cNvSpPr txBox="1"/>
          <p:nvPr/>
        </p:nvSpPr>
        <p:spPr>
          <a:xfrm>
            <a:off x="5754988" y="3075169"/>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9" name="TextBox 8"/>
          <p:cNvSpPr txBox="1"/>
          <p:nvPr/>
        </p:nvSpPr>
        <p:spPr>
          <a:xfrm>
            <a:off x="6974188" y="3074025"/>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10" name="TextBox 9"/>
          <p:cNvSpPr txBox="1"/>
          <p:nvPr/>
        </p:nvSpPr>
        <p:spPr>
          <a:xfrm>
            <a:off x="5754988" y="3390037"/>
            <a:ext cx="2438400" cy="877163"/>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b="1" spc="-300" dirty="0">
                <a:latin typeface="Century Gothic" pitchFamily="34" charset="0"/>
              </a:rPr>
              <a:t>/\</a:t>
            </a:r>
          </a:p>
          <a:p>
            <a:pPr algn="ctr"/>
            <a:endParaRPr lang="en-US" sz="300" b="1" dirty="0">
              <a:latin typeface="Century Gothic" pitchFamily="34" charset="0"/>
            </a:endParaRPr>
          </a:p>
          <a:p>
            <a:pPr algn="ctr"/>
            <a:r>
              <a:rPr lang="en-US" sz="1600" b="1" dirty="0">
                <a:latin typeface="Century Gothic" pitchFamily="34" charset="0"/>
              </a:rPr>
              <a:t>“He will be cut off in the midst of week”</a:t>
            </a:r>
          </a:p>
        </p:txBody>
      </p:sp>
      <p:sp>
        <p:nvSpPr>
          <p:cNvPr id="12" name="TextBox 11"/>
          <p:cNvSpPr txBox="1"/>
          <p:nvPr/>
        </p:nvSpPr>
        <p:spPr>
          <a:xfrm>
            <a:off x="923054" y="1095460"/>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13" name="TextBox 12"/>
          <p:cNvSpPr txBox="1"/>
          <p:nvPr/>
        </p:nvSpPr>
        <p:spPr>
          <a:xfrm>
            <a:off x="3349589" y="1095460"/>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14" name="TextBox 13"/>
          <p:cNvSpPr txBox="1"/>
          <p:nvPr/>
        </p:nvSpPr>
        <p:spPr>
          <a:xfrm>
            <a:off x="5771606" y="1095460"/>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15" name="TextBox 14"/>
          <p:cNvSpPr txBox="1"/>
          <p:nvPr/>
        </p:nvSpPr>
        <p:spPr>
          <a:xfrm>
            <a:off x="923054" y="1933660"/>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16" name="TextBox 15"/>
          <p:cNvSpPr txBox="1"/>
          <p:nvPr/>
        </p:nvSpPr>
        <p:spPr>
          <a:xfrm>
            <a:off x="3349589" y="1933660"/>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17" name="TextBox 16"/>
          <p:cNvSpPr txBox="1"/>
          <p:nvPr/>
        </p:nvSpPr>
        <p:spPr>
          <a:xfrm>
            <a:off x="5771606" y="1933660"/>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Yet to come?</a:t>
            </a:r>
          </a:p>
        </p:txBody>
      </p:sp>
      <p:sp>
        <p:nvSpPr>
          <p:cNvPr id="18" name="TextBox 17"/>
          <p:cNvSpPr txBox="1"/>
          <p:nvPr/>
        </p:nvSpPr>
        <p:spPr>
          <a:xfrm>
            <a:off x="918936" y="2263860"/>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
        <p:nvSpPr>
          <p:cNvPr id="19" name="TextBox 18"/>
          <p:cNvSpPr txBox="1"/>
          <p:nvPr/>
        </p:nvSpPr>
        <p:spPr>
          <a:xfrm>
            <a:off x="865358" y="2685106"/>
            <a:ext cx="8050042" cy="2677656"/>
          </a:xfrm>
          <a:prstGeom prst="rect">
            <a:avLst/>
          </a:prstGeom>
          <a:noFill/>
        </p:spPr>
        <p:txBody>
          <a:bodyPr wrap="square" rtlCol="0">
            <a:spAutoFit/>
          </a:bodyPr>
          <a:lstStyle/>
          <a:p>
            <a:r>
              <a:rPr lang="en-US" altLang="en-US" sz="2200" b="1" u="sng" dirty="0">
                <a:latin typeface="Century Gothic" panose="020B0502020202020204" pitchFamily="34" charset="0"/>
                <a:cs typeface="Andalus" panose="02020603050405020304" pitchFamily="18" charset="-78"/>
              </a:rPr>
              <a:t>NUMBERS:</a:t>
            </a:r>
          </a:p>
          <a:p>
            <a:r>
              <a:rPr lang="en-US" altLang="en-US" sz="2200" dirty="0">
                <a:latin typeface="Century Gothic" panose="020B0502020202020204" pitchFamily="34" charset="0"/>
                <a:cs typeface="Andalus" panose="02020603050405020304" pitchFamily="18" charset="-78"/>
              </a:rPr>
              <a:t>~457 B.C. </a:t>
            </a:r>
          </a:p>
          <a:p>
            <a:r>
              <a:rPr lang="en-US" altLang="en-US" sz="2200" dirty="0">
                <a:latin typeface="Century Gothic" panose="020B0502020202020204" pitchFamily="34" charset="0"/>
                <a:cs typeface="Andalus" panose="02020603050405020304" pitchFamily="18" charset="-78"/>
              </a:rPr>
              <a:t>                + 483 years (7+62x7) </a:t>
            </a:r>
          </a:p>
          <a:p>
            <a:endParaRPr lang="en-US" altLang="en-US" sz="2200" dirty="0">
              <a:latin typeface="Century Gothic" panose="020B0502020202020204" pitchFamily="34" charset="0"/>
              <a:cs typeface="Andalus" panose="02020603050405020304" pitchFamily="18" charset="-78"/>
            </a:endParaRPr>
          </a:p>
          <a:p>
            <a:endParaRPr lang="en-US" altLang="en-US" sz="1400" dirty="0">
              <a:latin typeface="Century Gothic" panose="020B0502020202020204" pitchFamily="34" charset="0"/>
              <a:cs typeface="Andalus" panose="02020603050405020304" pitchFamily="18" charset="-78"/>
            </a:endParaRPr>
          </a:p>
          <a:p>
            <a:r>
              <a:rPr lang="en-US" altLang="en-US" sz="2200" dirty="0">
                <a:latin typeface="Century Gothic" panose="020B0502020202020204" pitchFamily="34" charset="0"/>
                <a:cs typeface="Andalus" panose="02020603050405020304" pitchFamily="18" charset="-78"/>
              </a:rPr>
              <a:t>				= ~A.D. 27 </a:t>
            </a:r>
          </a:p>
          <a:p>
            <a:r>
              <a:rPr lang="en-US" altLang="en-US" sz="2200" dirty="0">
                <a:latin typeface="Century Gothic" panose="020B0502020202020204" pitchFamily="34" charset="0"/>
                <a:cs typeface="Andalus" panose="02020603050405020304" pitchFamily="18" charset="-78"/>
              </a:rPr>
              <a:t>				      + 3 ½ years </a:t>
            </a:r>
          </a:p>
          <a:p>
            <a:r>
              <a:rPr lang="en-US" altLang="en-US" sz="2200" dirty="0">
                <a:latin typeface="Century Gothic" panose="020B0502020202020204" pitchFamily="34" charset="0"/>
                <a:cs typeface="Andalus" panose="02020603050405020304" pitchFamily="18" charset="-78"/>
              </a:rPr>
              <a:t>					     = ~ A.D. 30</a:t>
            </a:r>
          </a:p>
        </p:txBody>
      </p:sp>
      <p:sp>
        <p:nvSpPr>
          <p:cNvPr id="4" name="Rectangle 3"/>
          <p:cNvSpPr/>
          <p:nvPr/>
        </p:nvSpPr>
        <p:spPr>
          <a:xfrm>
            <a:off x="6947029" y="3015306"/>
            <a:ext cx="1219200" cy="37473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6974188" y="3514254"/>
            <a:ext cx="5277" cy="1362546"/>
          </a:xfrm>
          <a:prstGeom prst="straightConnector1">
            <a:avLst/>
          </a:prstGeom>
          <a:ln w="152400">
            <a:solidFill>
              <a:srgbClr val="C00000"/>
            </a:solidFill>
            <a:tailEnd type="none"/>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27929" y="3962400"/>
            <a:ext cx="874412" cy="0"/>
          </a:xfrm>
          <a:prstGeom prst="straightConnector1">
            <a:avLst/>
          </a:prstGeom>
          <a:ln w="152400">
            <a:solidFill>
              <a:srgbClr val="C00000"/>
            </a:solidFill>
            <a:tailEnd type="none"/>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127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500"/>
                                        <p:tgtEl>
                                          <p:spTgt spid="1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visible"/>
                                      </p:to>
                                    </p:set>
                                    <p:animEffect transition="in" filter="fade">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fade">
                                      <p:cBhvr>
                                        <p:cTn id="29" dur="500"/>
                                        <p:tgtEl>
                                          <p:spTgt spid="1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5" end="5"/>
                                            </p:txEl>
                                          </p:spTgt>
                                        </p:tgtEl>
                                        <p:attrNameLst>
                                          <p:attrName>style.visibility</p:attrName>
                                        </p:attrNameLst>
                                      </p:cBhvr>
                                      <p:to>
                                        <p:strVal val="visible"/>
                                      </p:to>
                                    </p:set>
                                    <p:animEffect transition="in" filter="fade">
                                      <p:cBhvr>
                                        <p:cTn id="34" dur="500"/>
                                        <p:tgtEl>
                                          <p:spTgt spid="1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animEffect transition="in" filter="fade">
                                      <p:cBhvr>
                                        <p:cTn id="39" dur="500"/>
                                        <p:tgtEl>
                                          <p:spTgt spid="19">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xEl>
                                              <p:pRg st="7" end="7"/>
                                            </p:txEl>
                                          </p:spTgt>
                                        </p:tgtEl>
                                        <p:attrNameLst>
                                          <p:attrName>style.visibility</p:attrName>
                                        </p:attrNameLst>
                                      </p:cBhvr>
                                      <p:to>
                                        <p:strVal val="visible"/>
                                      </p:to>
                                    </p:set>
                                    <p:animEffect transition="in" filter="fade">
                                      <p:cBhvr>
                                        <p:cTn id="44" dur="500"/>
                                        <p:tgtEl>
                                          <p:spTgt spid="19">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20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082457"/>
            <a:ext cx="8077200" cy="4019562"/>
          </a:xfrm>
          <a:prstGeom prst="rect">
            <a:avLst/>
          </a:prstGeom>
          <a:noFill/>
        </p:spPr>
        <p:txBody>
          <a:bodyPr wrap="square" rtlCol="0">
            <a:spAutoFit/>
          </a:bodyPr>
          <a:lstStyle/>
          <a:p>
            <a:pPr>
              <a:lnSpc>
                <a:spcPct val="110000"/>
              </a:lnSpc>
              <a:defRPr/>
            </a:pPr>
            <a:r>
              <a:rPr lang="en-US" sz="2400" b="1" u="sng" dirty="0">
                <a:latin typeface="Century Gothic" pitchFamily="34" charset="0"/>
              </a:rPr>
              <a:t>Last 3½ years</a:t>
            </a:r>
          </a:p>
          <a:p>
            <a:pPr marL="639763" lvl="1" indent="-411163">
              <a:lnSpc>
                <a:spcPct val="130000"/>
              </a:lnSpc>
              <a:buFont typeface="Arial" pitchFamily="34" charset="0"/>
              <a:buChar char="•"/>
              <a:defRPr/>
            </a:pPr>
            <a:r>
              <a:rPr lang="en-US" sz="2200" dirty="0">
                <a:latin typeface="Century Gothic" pitchFamily="34" charset="0"/>
              </a:rPr>
              <a:t>Jesus’ ministry was to the Jews</a:t>
            </a:r>
          </a:p>
          <a:p>
            <a:pPr marL="639763" lvl="1" indent="-411163">
              <a:lnSpc>
                <a:spcPct val="130000"/>
              </a:lnSpc>
              <a:buFont typeface="Arial" pitchFamily="34" charset="0"/>
              <a:buChar char="•"/>
              <a:defRPr/>
            </a:pPr>
            <a:r>
              <a:rPr lang="en-US" sz="2200" dirty="0">
                <a:latin typeface="Century Gothic" pitchFamily="34" charset="0"/>
              </a:rPr>
              <a:t>After Christ died, the disciples preached mostly to the Jews (Acts chapters 1-8)</a:t>
            </a:r>
          </a:p>
          <a:p>
            <a:pPr marL="639763" lvl="1" indent="-411163">
              <a:lnSpc>
                <a:spcPct val="130000"/>
              </a:lnSpc>
              <a:buFont typeface="Arial" pitchFamily="34" charset="0"/>
              <a:buChar char="•"/>
              <a:defRPr/>
            </a:pPr>
            <a:r>
              <a:rPr lang="en-US" sz="2200" dirty="0">
                <a:latin typeface="Century Gothic" pitchFamily="34" charset="0"/>
              </a:rPr>
              <a:t>The Sanhedrin stoned Stephen (Acts chapter 7)</a:t>
            </a:r>
          </a:p>
          <a:p>
            <a:pPr marL="639763" lvl="1" indent="-411163">
              <a:lnSpc>
                <a:spcPct val="130000"/>
              </a:lnSpc>
              <a:buFont typeface="Arial" pitchFamily="34" charset="0"/>
              <a:buChar char="•"/>
              <a:defRPr/>
            </a:pPr>
            <a:r>
              <a:rPr lang="en-US" sz="2200" dirty="0">
                <a:latin typeface="Century Gothic" pitchFamily="34" charset="0"/>
              </a:rPr>
              <a:t>Acts 9-10 we see shift to teaching Gentiles</a:t>
            </a:r>
          </a:p>
          <a:p>
            <a:pPr marL="639763" lvl="1" indent="-411163">
              <a:lnSpc>
                <a:spcPct val="130000"/>
              </a:lnSpc>
              <a:buFont typeface="Arial" pitchFamily="34" charset="0"/>
              <a:buChar char="•"/>
              <a:defRPr/>
            </a:pPr>
            <a:r>
              <a:rPr lang="en-US" sz="2200" dirty="0">
                <a:latin typeface="Century Gothic" pitchFamily="34" charset="0"/>
              </a:rPr>
              <a:t>Thus approximately 3</a:t>
            </a:r>
            <a:r>
              <a:rPr lang="en-US" sz="2000" dirty="0">
                <a:latin typeface="Century Gothic" pitchFamily="34" charset="0"/>
              </a:rPr>
              <a:t>½</a:t>
            </a:r>
            <a:r>
              <a:rPr lang="en-US" sz="2200" dirty="0">
                <a:latin typeface="Century Gothic" pitchFamily="34" charset="0"/>
              </a:rPr>
              <a:t> years after the crucifixion— and at the end of the 70-week prophecy given for the Jewish people—the gospel shifted to the Gentiles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108</a:t>
            </a:fld>
            <a:endParaRPr lang="en-US"/>
          </a:p>
        </p:txBody>
      </p:sp>
      <p:sp>
        <p:nvSpPr>
          <p:cNvPr id="7" name="TextBox 6">
            <a:extLst>
              <a:ext uri="{FF2B5EF4-FFF2-40B4-BE49-F238E27FC236}">
                <a16:creationId xmlns:a16="http://schemas.microsoft.com/office/drawing/2014/main" id="{6A6435E0-9B66-4E67-8110-FB4778C574E0}"/>
              </a:ext>
            </a:extLst>
          </p:cNvPr>
          <p:cNvSpPr txBox="1"/>
          <p:nvPr/>
        </p:nvSpPr>
        <p:spPr>
          <a:xfrm>
            <a:off x="347472" y="5043218"/>
            <a:ext cx="8424672" cy="1200329"/>
          </a:xfrm>
          <a:prstGeom prst="rect">
            <a:avLst/>
          </a:prstGeom>
          <a:solidFill>
            <a:schemeClr val="bg1">
              <a:alpha val="60000"/>
            </a:schemeClr>
          </a:solidFill>
        </p:spPr>
        <p:txBody>
          <a:bodyPr wrap="square" rtlCol="0">
            <a:spAutoFit/>
          </a:bodyPr>
          <a:lstStyle/>
          <a:p>
            <a:pPr marL="0" lvl="1" algn="ctr"/>
            <a:r>
              <a:rPr lang="en-US" altLang="en-US" sz="3600" b="1" dirty="0">
                <a:ln w="19050">
                  <a:solidFill>
                    <a:schemeClr val="tx1"/>
                  </a:solidFill>
                </a:ln>
                <a:solidFill>
                  <a:srgbClr val="00B0F0"/>
                </a:solidFill>
                <a:latin typeface="Century Gothic" pitchFamily="34" charset="0"/>
              </a:rPr>
              <a:t>Jesus + Apostles = Confirmed the Covenant for 1 Week (7 years)</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0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109</a:t>
            </a:fld>
            <a:endParaRPr lang="en-US"/>
          </a:p>
        </p:txBody>
      </p:sp>
      <p:sp>
        <p:nvSpPr>
          <p:cNvPr id="7" name="TextBox 6"/>
          <p:cNvSpPr txBox="1"/>
          <p:nvPr/>
        </p:nvSpPr>
        <p:spPr>
          <a:xfrm>
            <a:off x="5754988" y="2606685"/>
            <a:ext cx="2438400" cy="461665"/>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Last 1 “Week”</a:t>
            </a:r>
          </a:p>
        </p:txBody>
      </p:sp>
      <p:sp>
        <p:nvSpPr>
          <p:cNvPr id="8" name="TextBox 7"/>
          <p:cNvSpPr txBox="1"/>
          <p:nvPr/>
        </p:nvSpPr>
        <p:spPr>
          <a:xfrm>
            <a:off x="5754988" y="3075169"/>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9" name="TextBox 8"/>
          <p:cNvSpPr txBox="1"/>
          <p:nvPr/>
        </p:nvSpPr>
        <p:spPr>
          <a:xfrm>
            <a:off x="6974188" y="3074025"/>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10" name="TextBox 9"/>
          <p:cNvSpPr txBox="1"/>
          <p:nvPr/>
        </p:nvSpPr>
        <p:spPr>
          <a:xfrm>
            <a:off x="5754988" y="3390037"/>
            <a:ext cx="2438400" cy="877163"/>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b="1" spc="-300" dirty="0">
                <a:latin typeface="Century Gothic" pitchFamily="34" charset="0"/>
              </a:rPr>
              <a:t>/\</a:t>
            </a:r>
          </a:p>
          <a:p>
            <a:pPr algn="ctr"/>
            <a:endParaRPr lang="en-US" sz="300" b="1" dirty="0">
              <a:latin typeface="Century Gothic" pitchFamily="34" charset="0"/>
            </a:endParaRPr>
          </a:p>
          <a:p>
            <a:pPr algn="ctr"/>
            <a:r>
              <a:rPr lang="en-US" sz="1600" b="1" dirty="0">
                <a:latin typeface="Century Gothic" pitchFamily="34" charset="0"/>
              </a:rPr>
              <a:t>“He will be cut off in the midst of week”</a:t>
            </a:r>
          </a:p>
        </p:txBody>
      </p:sp>
      <p:sp>
        <p:nvSpPr>
          <p:cNvPr id="12" name="TextBox 11"/>
          <p:cNvSpPr txBox="1"/>
          <p:nvPr/>
        </p:nvSpPr>
        <p:spPr>
          <a:xfrm>
            <a:off x="923054" y="1095460"/>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13" name="TextBox 12"/>
          <p:cNvSpPr txBox="1"/>
          <p:nvPr/>
        </p:nvSpPr>
        <p:spPr>
          <a:xfrm>
            <a:off x="3349589" y="1095460"/>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14" name="TextBox 13"/>
          <p:cNvSpPr txBox="1"/>
          <p:nvPr/>
        </p:nvSpPr>
        <p:spPr>
          <a:xfrm>
            <a:off x="5771606" y="1095460"/>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15" name="TextBox 14"/>
          <p:cNvSpPr txBox="1"/>
          <p:nvPr/>
        </p:nvSpPr>
        <p:spPr>
          <a:xfrm>
            <a:off x="923054" y="1933660"/>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16" name="TextBox 15"/>
          <p:cNvSpPr txBox="1"/>
          <p:nvPr/>
        </p:nvSpPr>
        <p:spPr>
          <a:xfrm>
            <a:off x="3349589" y="1933660"/>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17" name="TextBox 16"/>
          <p:cNvSpPr txBox="1"/>
          <p:nvPr/>
        </p:nvSpPr>
        <p:spPr>
          <a:xfrm>
            <a:off x="5771606" y="1933660"/>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Yet to come?</a:t>
            </a:r>
          </a:p>
        </p:txBody>
      </p:sp>
      <p:sp>
        <p:nvSpPr>
          <p:cNvPr id="18" name="TextBox 17"/>
          <p:cNvSpPr txBox="1"/>
          <p:nvPr/>
        </p:nvSpPr>
        <p:spPr>
          <a:xfrm>
            <a:off x="918936" y="2263860"/>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
        <p:nvSpPr>
          <p:cNvPr id="19" name="TextBox 18"/>
          <p:cNvSpPr txBox="1"/>
          <p:nvPr/>
        </p:nvSpPr>
        <p:spPr>
          <a:xfrm>
            <a:off x="865358" y="2685106"/>
            <a:ext cx="8050042" cy="3354765"/>
          </a:xfrm>
          <a:prstGeom prst="rect">
            <a:avLst/>
          </a:prstGeom>
          <a:noFill/>
        </p:spPr>
        <p:txBody>
          <a:bodyPr wrap="square" rtlCol="0">
            <a:spAutoFit/>
          </a:bodyPr>
          <a:lstStyle/>
          <a:p>
            <a:r>
              <a:rPr lang="en-US" altLang="en-US" sz="2200" b="1" u="sng" dirty="0">
                <a:latin typeface="Century Gothic" panose="020B0502020202020204" pitchFamily="34" charset="0"/>
                <a:cs typeface="Andalus" panose="02020603050405020304" pitchFamily="18" charset="-78"/>
              </a:rPr>
              <a:t>NUMBERS:</a:t>
            </a:r>
          </a:p>
          <a:p>
            <a:r>
              <a:rPr lang="en-US" altLang="en-US" sz="2200" dirty="0">
                <a:latin typeface="Century Gothic" panose="020B0502020202020204" pitchFamily="34" charset="0"/>
                <a:cs typeface="Andalus" panose="02020603050405020304" pitchFamily="18" charset="-78"/>
              </a:rPr>
              <a:t>~457 B.C. </a:t>
            </a:r>
          </a:p>
          <a:p>
            <a:r>
              <a:rPr lang="en-US" altLang="en-US" sz="2200" dirty="0">
                <a:latin typeface="Century Gothic" panose="020B0502020202020204" pitchFamily="34" charset="0"/>
                <a:cs typeface="Andalus" panose="02020603050405020304" pitchFamily="18" charset="-78"/>
              </a:rPr>
              <a:t>                + 483 years (7+62x7) </a:t>
            </a:r>
          </a:p>
          <a:p>
            <a:endParaRPr lang="en-US" altLang="en-US" sz="2200" dirty="0">
              <a:latin typeface="Century Gothic" panose="020B0502020202020204" pitchFamily="34" charset="0"/>
              <a:cs typeface="Andalus" panose="02020603050405020304" pitchFamily="18" charset="-78"/>
            </a:endParaRPr>
          </a:p>
          <a:p>
            <a:endParaRPr lang="en-US" altLang="en-US" sz="1400" dirty="0">
              <a:latin typeface="Century Gothic" panose="020B0502020202020204" pitchFamily="34" charset="0"/>
              <a:cs typeface="Andalus" panose="02020603050405020304" pitchFamily="18" charset="-78"/>
            </a:endParaRPr>
          </a:p>
          <a:p>
            <a:r>
              <a:rPr lang="en-US" altLang="en-US" sz="2200" dirty="0">
                <a:latin typeface="Century Gothic" panose="020B0502020202020204" pitchFamily="34" charset="0"/>
                <a:cs typeface="Andalus" panose="02020603050405020304" pitchFamily="18" charset="-78"/>
              </a:rPr>
              <a:t>7				= ~A.D. 27</a:t>
            </a:r>
          </a:p>
          <a:p>
            <a:r>
              <a:rPr lang="en-US" altLang="en-US" sz="2200" dirty="0">
                <a:latin typeface="Century Gothic" panose="020B0502020202020204" pitchFamily="34" charset="0"/>
                <a:cs typeface="Andalus" panose="02020603050405020304" pitchFamily="18" charset="-78"/>
              </a:rPr>
              <a:t>				      + 3 ½ years </a:t>
            </a:r>
          </a:p>
          <a:p>
            <a:r>
              <a:rPr lang="en-US" altLang="en-US" sz="2200" dirty="0">
                <a:latin typeface="Century Gothic" panose="020B0502020202020204" pitchFamily="34" charset="0"/>
                <a:cs typeface="Andalus" panose="02020603050405020304" pitchFamily="18" charset="-78"/>
              </a:rPr>
              <a:t>					      = ~A.D. 30</a:t>
            </a:r>
          </a:p>
          <a:p>
            <a:r>
              <a:rPr lang="en-US" altLang="en-US" sz="2200" dirty="0">
                <a:latin typeface="Century Gothic" panose="020B0502020202020204" pitchFamily="34" charset="0"/>
                <a:cs typeface="Andalus" panose="02020603050405020304" pitchFamily="18" charset="-78"/>
              </a:rPr>
              <a:t>						  + 3 ½ years</a:t>
            </a:r>
          </a:p>
          <a:p>
            <a:r>
              <a:rPr lang="en-US" altLang="en-US" sz="2200" dirty="0">
                <a:latin typeface="Century Gothic" panose="020B0502020202020204" pitchFamily="34" charset="0"/>
                <a:cs typeface="Andalus" panose="02020603050405020304" pitchFamily="18" charset="-78"/>
              </a:rPr>
              <a:t>						          = ~A.D. 33</a:t>
            </a:r>
          </a:p>
        </p:txBody>
      </p:sp>
      <p:sp>
        <p:nvSpPr>
          <p:cNvPr id="4" name="Rectangle 3"/>
          <p:cNvSpPr/>
          <p:nvPr/>
        </p:nvSpPr>
        <p:spPr>
          <a:xfrm>
            <a:off x="6947029" y="3015306"/>
            <a:ext cx="1219200" cy="37473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6974188" y="3514254"/>
            <a:ext cx="5277" cy="1344759"/>
          </a:xfrm>
          <a:prstGeom prst="straightConnector1">
            <a:avLst/>
          </a:prstGeom>
          <a:ln w="152400">
            <a:solidFill>
              <a:srgbClr val="C00000"/>
            </a:solidFill>
            <a:tailEnd type="none"/>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27929" y="3962400"/>
            <a:ext cx="874412" cy="0"/>
          </a:xfrm>
          <a:prstGeom prst="straightConnector1">
            <a:avLst/>
          </a:prstGeom>
          <a:ln w="152400">
            <a:solidFill>
              <a:srgbClr val="C00000"/>
            </a:solidFill>
            <a:tailEnd type="none"/>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8191092" y="2661616"/>
            <a:ext cx="2299" cy="2739531"/>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619999" y="2236127"/>
            <a:ext cx="605631" cy="37473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32506" y="4017801"/>
            <a:ext cx="2422000" cy="1569660"/>
          </a:xfrm>
          <a:prstGeom prst="rect">
            <a:avLst/>
          </a:prstGeom>
          <a:solidFill>
            <a:srgbClr val="FFFF99"/>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altLang="en-US" sz="2400" b="1" u="sng" dirty="0">
                <a:latin typeface="Century Gothic" panose="020B0502020202020204" pitchFamily="34" charset="0"/>
                <a:cs typeface="Andalus" panose="02020603050405020304" pitchFamily="18" charset="-78"/>
              </a:rPr>
              <a:t>Math Check:</a:t>
            </a:r>
          </a:p>
          <a:p>
            <a:r>
              <a:rPr lang="en-US" altLang="en-US" sz="2400" dirty="0">
                <a:latin typeface="Century Gothic" panose="020B0502020202020204" pitchFamily="34" charset="0"/>
                <a:cs typeface="Andalus" panose="02020603050405020304" pitchFamily="18" charset="-78"/>
              </a:rPr>
              <a:t>~457 B.C.</a:t>
            </a:r>
          </a:p>
          <a:p>
            <a:r>
              <a:rPr lang="en-US" altLang="en-US" sz="2400" dirty="0">
                <a:latin typeface="Century Gothic" panose="020B0502020202020204" pitchFamily="34" charset="0"/>
                <a:cs typeface="Andalus" panose="02020603050405020304" pitchFamily="18" charset="-78"/>
              </a:rPr>
              <a:t>+ 490 years</a:t>
            </a:r>
          </a:p>
          <a:p>
            <a:r>
              <a:rPr lang="en-US" altLang="en-US" sz="2400" dirty="0">
                <a:latin typeface="Century Gothic" panose="020B0502020202020204" pitchFamily="34" charset="0"/>
                <a:cs typeface="Andalus" panose="02020603050405020304" pitchFamily="18" charset="-78"/>
              </a:rPr>
              <a:t>= ~A.D. 33</a:t>
            </a:r>
          </a:p>
        </p:txBody>
      </p:sp>
      <p:sp>
        <p:nvSpPr>
          <p:cNvPr id="28" name="TextBox 27"/>
          <p:cNvSpPr txBox="1"/>
          <p:nvPr/>
        </p:nvSpPr>
        <p:spPr>
          <a:xfrm>
            <a:off x="865358" y="5606978"/>
            <a:ext cx="3859042" cy="646331"/>
          </a:xfrm>
          <a:prstGeom prst="rect">
            <a:avLst/>
          </a:prstGeom>
          <a:solidFill>
            <a:schemeClr val="bg1">
              <a:alpha val="60000"/>
            </a:schemeClr>
          </a:solidFill>
        </p:spPr>
        <p:txBody>
          <a:bodyPr wrap="square" rtlCol="0">
            <a:spAutoFit/>
          </a:bodyPr>
          <a:lstStyle/>
          <a:p>
            <a:pPr marL="0" lvl="1"/>
            <a:r>
              <a:rPr lang="en-US" altLang="en-US" sz="3600" b="1" dirty="0">
                <a:ln w="19050">
                  <a:solidFill>
                    <a:schemeClr val="tx1"/>
                  </a:solidFill>
                </a:ln>
                <a:solidFill>
                  <a:srgbClr val="FF0000"/>
                </a:solidFill>
                <a:latin typeface="Century Gothic" pitchFamily="34" charset="0"/>
              </a:rPr>
              <a:t>Close enough…</a:t>
            </a:r>
          </a:p>
        </p:txBody>
      </p:sp>
    </p:spTree>
    <p:extLst>
      <p:ext uri="{BB962C8B-B14F-4D97-AF65-F5344CB8AC3E}">
        <p14:creationId xmlns:p14="http://schemas.microsoft.com/office/powerpoint/2010/main" val="1334690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xEl>
                                              <p:pRg st="8" end="8"/>
                                            </p:txEl>
                                          </p:spTgt>
                                        </p:tgtEl>
                                        <p:attrNameLst>
                                          <p:attrName>style.visibility</p:attrName>
                                        </p:attrNameLst>
                                      </p:cBhvr>
                                      <p:to>
                                        <p:strVal val="visible"/>
                                      </p:to>
                                    </p:set>
                                    <p:animEffect transition="in" filter="fade">
                                      <p:cBhvr>
                                        <p:cTn id="10" dur="500"/>
                                        <p:tgtEl>
                                          <p:spTgt spid="19">
                                            <p:txEl>
                                              <p:pRg st="8" end="8"/>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9" end="9"/>
                                            </p:txEl>
                                          </p:spTgt>
                                        </p:tgtEl>
                                        <p:attrNameLst>
                                          <p:attrName>style.visibility</p:attrName>
                                        </p:attrNameLst>
                                      </p:cBhvr>
                                      <p:to>
                                        <p:strVal val="visible"/>
                                      </p:to>
                                    </p:set>
                                    <p:animEffect transition="in" filter="fade">
                                      <p:cBhvr>
                                        <p:cTn id="15" dur="500"/>
                                        <p:tgtEl>
                                          <p:spTgt spid="19">
                                            <p:txEl>
                                              <p:pRg st="9" end="9"/>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fade">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xEl>
                                              <p:pRg st="1" end="1"/>
                                            </p:txEl>
                                          </p:spTgt>
                                        </p:tgtEl>
                                        <p:attrNameLst>
                                          <p:attrName>style.visibility</p:attrName>
                                        </p:attrNameLst>
                                      </p:cBhvr>
                                      <p:to>
                                        <p:strVal val="visible"/>
                                      </p:to>
                                    </p:set>
                                    <p:animEffect transition="in" filter="fade">
                                      <p:cBhvr>
                                        <p:cTn id="37" dur="500"/>
                                        <p:tgtEl>
                                          <p:spTgt spid="2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2" end="2"/>
                                            </p:txEl>
                                          </p:spTgt>
                                        </p:tgtEl>
                                        <p:attrNameLst>
                                          <p:attrName>style.visibility</p:attrName>
                                        </p:attrNameLst>
                                      </p:cBhvr>
                                      <p:to>
                                        <p:strVal val="visible"/>
                                      </p:to>
                                    </p:set>
                                    <p:animEffect transition="in" filter="fade">
                                      <p:cBhvr>
                                        <p:cTn id="42" dur="500"/>
                                        <p:tgtEl>
                                          <p:spTgt spid="2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
                                            <p:txEl>
                                              <p:pRg st="3" end="3"/>
                                            </p:txEl>
                                          </p:spTgt>
                                        </p:tgtEl>
                                        <p:attrNameLst>
                                          <p:attrName>style.visibility</p:attrName>
                                        </p:attrNameLst>
                                      </p:cBhvr>
                                      <p:to>
                                        <p:strVal val="visible"/>
                                      </p:to>
                                    </p:set>
                                    <p:animEffect transition="in" filter="fade">
                                      <p:cBhvr>
                                        <p:cTn id="47" dur="500"/>
                                        <p:tgtEl>
                                          <p:spTgt spid="2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strVal val="#ppt_w*0.70"/>
                                          </p:val>
                                        </p:tav>
                                        <p:tav tm="100000">
                                          <p:val>
                                            <p:strVal val="#ppt_w"/>
                                          </p:val>
                                        </p:tav>
                                      </p:tavLst>
                                    </p:anim>
                                    <p:anim calcmode="lin" valueType="num">
                                      <p:cBhvr>
                                        <p:cTn id="53" dur="1000" fill="hold"/>
                                        <p:tgtEl>
                                          <p:spTgt spid="28"/>
                                        </p:tgtEl>
                                        <p:attrNameLst>
                                          <p:attrName>ppt_h</p:attrName>
                                        </p:attrNameLst>
                                      </p:cBhvr>
                                      <p:tavLst>
                                        <p:tav tm="0">
                                          <p:val>
                                            <p:strVal val="#ppt_h"/>
                                          </p:val>
                                        </p:tav>
                                        <p:tav tm="100000">
                                          <p:val>
                                            <p:strVal val="#ppt_h"/>
                                          </p:val>
                                        </p:tav>
                                      </p:tavLst>
                                    </p:anim>
                                    <p:animEffect transition="in" filter="fade">
                                      <p:cBhvr>
                                        <p:cTn id="5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806476"/>
            <a:ext cx="7162800" cy="2308324"/>
          </a:xfrm>
          <a:prstGeom prst="rect">
            <a:avLst/>
          </a:prstGeom>
          <a:noFill/>
        </p:spPr>
        <p:txBody>
          <a:bodyPr wrap="square" rtlCol="0">
            <a:spAutoFit/>
          </a:bodyPr>
          <a:lstStyle/>
          <a:p>
            <a:pPr algn="ctr">
              <a:spcBef>
                <a:spcPct val="50000"/>
              </a:spcBef>
              <a:defRPr/>
            </a:pPr>
            <a:r>
              <a:rPr lang="en-US" sz="48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Satan</a:t>
            </a:r>
            <a:r>
              <a:rPr lang="en-US" sz="4800" b="1" dirty="0">
                <a:ln w="19050">
                  <a:solidFill>
                    <a:schemeClr val="tx1"/>
                  </a:solidFill>
                </a:ln>
                <a:solidFill>
                  <a:srgbClr val="FF0000"/>
                </a:solidFill>
                <a:latin typeface="Century Gothic" pitchFamily="34" charset="0"/>
              </a:rPr>
              <a:t> wants us ignorant </a:t>
            </a:r>
            <a:r>
              <a:rPr lang="en-US" sz="4000" dirty="0">
                <a:ln w="31750">
                  <a:noFill/>
                </a:ln>
                <a:latin typeface="Century Gothic" pitchFamily="34" charset="0"/>
              </a:rPr>
              <a:t>of God’s plan and </a:t>
            </a:r>
            <a:r>
              <a:rPr lang="en-US" sz="4800" b="1" dirty="0">
                <a:ln w="19050">
                  <a:solidFill>
                    <a:schemeClr val="tx1"/>
                  </a:solidFill>
                </a:ln>
                <a:solidFill>
                  <a:srgbClr val="FF0000"/>
                </a:solidFill>
                <a:latin typeface="Century Gothic" pitchFamily="34" charset="0"/>
              </a:rPr>
              <a:t>he wants to destroy us</a:t>
            </a:r>
            <a:endParaRPr lang="en-US" sz="3600" dirty="0">
              <a:ln w="19050">
                <a:solidFill>
                  <a:schemeClr val="tx1"/>
                </a:solidFill>
              </a:ln>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11</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20392956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77725"/>
            <a:ext cx="8229600" cy="923330"/>
          </a:xfrm>
          <a:prstGeom prst="rect">
            <a:avLst/>
          </a:prstGeom>
          <a:noFill/>
        </p:spPr>
        <p:txBody>
          <a:bodyPr wrap="square" rtlCol="0">
            <a:spAutoFit/>
          </a:bodyPr>
          <a:lstStyle/>
          <a:p>
            <a:pPr marL="566738" indent="-341313" algn="ctr">
              <a:spcBef>
                <a:spcPct val="50000"/>
              </a:spcBef>
            </a:pPr>
            <a:r>
              <a:rPr lang="en-US" altLang="en-US" sz="5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GAP Theory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110</a:t>
            </a:fld>
            <a:endParaRPr lang="en-US"/>
          </a:p>
        </p:txBody>
      </p:sp>
      <p:sp>
        <p:nvSpPr>
          <p:cNvPr id="7" name="TextBox 6"/>
          <p:cNvSpPr txBox="1"/>
          <p:nvPr/>
        </p:nvSpPr>
        <p:spPr>
          <a:xfrm>
            <a:off x="228600" y="4419600"/>
            <a:ext cx="8686800"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How could this be believable?</a:t>
            </a:r>
          </a:p>
        </p:txBody>
      </p:sp>
      <p:sp>
        <p:nvSpPr>
          <p:cNvPr id="11" name="TextBox 10"/>
          <p:cNvSpPr txBox="1"/>
          <p:nvPr/>
        </p:nvSpPr>
        <p:spPr>
          <a:xfrm>
            <a:off x="304800" y="2286000"/>
            <a:ext cx="5181600" cy="1569660"/>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First 69 Weeks</a:t>
            </a:r>
          </a:p>
          <a:p>
            <a:pPr algn="ctr"/>
            <a:endParaRPr lang="en-US" sz="2400" dirty="0">
              <a:latin typeface="Century Gothic" pitchFamily="34" charset="0"/>
            </a:endParaRPr>
          </a:p>
          <a:p>
            <a:pPr algn="ctr"/>
            <a:endParaRPr lang="en-US" sz="2400" dirty="0">
              <a:latin typeface="Century Gothic" pitchFamily="34" charset="0"/>
            </a:endParaRPr>
          </a:p>
        </p:txBody>
      </p:sp>
      <p:sp>
        <p:nvSpPr>
          <p:cNvPr id="13" name="TextBox 12"/>
          <p:cNvSpPr txBox="1"/>
          <p:nvPr/>
        </p:nvSpPr>
        <p:spPr>
          <a:xfrm>
            <a:off x="5466806" y="2286000"/>
            <a:ext cx="1086394" cy="1569660"/>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Last 1 Week</a:t>
            </a:r>
          </a:p>
          <a:p>
            <a:pPr algn="ctr"/>
            <a:endParaRPr lang="en-US" sz="2400" dirty="0">
              <a:latin typeface="Century Gothic" pitchFamily="34" charset="0"/>
            </a:endParaRPr>
          </a:p>
        </p:txBody>
      </p:sp>
      <p:sp>
        <p:nvSpPr>
          <p:cNvPr id="17" name="TextBox 16"/>
          <p:cNvSpPr txBox="1"/>
          <p:nvPr/>
        </p:nvSpPr>
        <p:spPr>
          <a:xfrm>
            <a:off x="304800" y="3852446"/>
            <a:ext cx="8534400"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Daniel’s 70 Week Vision</a:t>
            </a:r>
          </a:p>
        </p:txBody>
      </p:sp>
      <p:sp>
        <p:nvSpPr>
          <p:cNvPr id="18" name="TextBox 17"/>
          <p:cNvSpPr txBox="1"/>
          <p:nvPr/>
        </p:nvSpPr>
        <p:spPr>
          <a:xfrm>
            <a:off x="5476875" y="2286000"/>
            <a:ext cx="2295525" cy="1569660"/>
          </a:xfrm>
          <a:prstGeom prst="rect">
            <a:avLst/>
          </a:prstGeom>
          <a:solidFill>
            <a:schemeClr val="tx1">
              <a:lumMod val="95000"/>
              <a:lumOff val="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b="1" dirty="0">
              <a:solidFill>
                <a:schemeClr val="bg1"/>
              </a:solidFill>
              <a:latin typeface="Century Gothic" pitchFamily="34" charset="0"/>
            </a:endParaRPr>
          </a:p>
          <a:p>
            <a:pPr algn="ctr"/>
            <a:r>
              <a:rPr lang="en-US" sz="2400" b="1" dirty="0">
                <a:solidFill>
                  <a:schemeClr val="bg1"/>
                </a:solidFill>
                <a:latin typeface="Century Gothic" pitchFamily="34" charset="0"/>
              </a:rPr>
              <a:t>2,000</a:t>
            </a:r>
          </a:p>
          <a:p>
            <a:pPr algn="ctr"/>
            <a:r>
              <a:rPr lang="en-US" sz="2400" b="1" dirty="0">
                <a:solidFill>
                  <a:schemeClr val="bg1"/>
                </a:solidFill>
                <a:latin typeface="Century Gothic" pitchFamily="34" charset="0"/>
              </a:rPr>
              <a:t>YEARS</a:t>
            </a:r>
          </a:p>
          <a:p>
            <a:pPr algn="ctr"/>
            <a:endParaRPr lang="en-US" sz="2400" b="1" dirty="0">
              <a:solidFill>
                <a:schemeClr val="bg1"/>
              </a:solidFill>
              <a:latin typeface="Century Gothic" pitchFamily="34" charset="0"/>
            </a:endParaRPr>
          </a:p>
        </p:txBody>
      </p:sp>
      <p:sp>
        <p:nvSpPr>
          <p:cNvPr id="12" name="TextBox 11">
            <a:extLst>
              <a:ext uri="{FF2B5EF4-FFF2-40B4-BE49-F238E27FC236}">
                <a16:creationId xmlns:a16="http://schemas.microsoft.com/office/drawing/2014/main" id="{6BA66A3D-1D20-4943-94C6-2FD5526A1ED4}"/>
              </a:ext>
            </a:extLst>
          </p:cNvPr>
          <p:cNvSpPr txBox="1"/>
          <p:nvPr/>
        </p:nvSpPr>
        <p:spPr>
          <a:xfrm>
            <a:off x="228600" y="4993213"/>
            <a:ext cx="8686800"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This last week is when Christ did His work!</a:t>
            </a:r>
          </a:p>
        </p:txBody>
      </p:sp>
    </p:spTree>
    <p:extLst>
      <p:ext uri="{BB962C8B-B14F-4D97-AF65-F5344CB8AC3E}">
        <p14:creationId xmlns:p14="http://schemas.microsoft.com/office/powerpoint/2010/main" val="108997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3"/>
                                        </p:tgtEl>
                                        <p:attrNameLst>
                                          <p:attrName>ppt_x</p:attrName>
                                          <p:attrName>ppt_y</p:attrName>
                                        </p:attrNameLst>
                                      </p:cBhvr>
                                    </p:animMotion>
                                  </p:childTnLst>
                                </p:cTn>
                              </p:par>
                            </p:childTnLst>
                          </p:cTn>
                        </p:par>
                        <p:par>
                          <p:cTn id="7" fill="hold">
                            <p:stCondLst>
                              <p:cond delay="2000"/>
                            </p:stCondLst>
                            <p:childTnLst>
                              <p:par>
                                <p:cTn id="8" presetID="55"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ppt_w</p:attrName>
                                        </p:attrNameLst>
                                      </p:cBhvr>
                                      <p:tavLst>
                                        <p:tav tm="0">
                                          <p:val>
                                            <p:strVal val="#ppt_w*0.70"/>
                                          </p:val>
                                        </p:tav>
                                        <p:tav tm="100000">
                                          <p:val>
                                            <p:strVal val="#ppt_w"/>
                                          </p:val>
                                        </p:tav>
                                      </p:tavLst>
                                    </p:anim>
                                    <p:anim calcmode="lin" valueType="num">
                                      <p:cBhvr>
                                        <p:cTn id="11" dur="2000" fill="hold"/>
                                        <p:tgtEl>
                                          <p:spTgt spid="18"/>
                                        </p:tgtEl>
                                        <p:attrNameLst>
                                          <p:attrName>ppt_h</p:attrName>
                                        </p:attrNameLst>
                                      </p:cBhvr>
                                      <p:tavLst>
                                        <p:tav tm="0">
                                          <p:val>
                                            <p:strVal val="#ppt_h"/>
                                          </p:val>
                                        </p:tav>
                                        <p:tav tm="100000">
                                          <p:val>
                                            <p:strVal val="#ppt_h"/>
                                          </p:val>
                                        </p:tav>
                                      </p:tavLst>
                                    </p:anim>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121228" y="2002810"/>
            <a:ext cx="6934200" cy="2653034"/>
          </a:xfrm>
          <a:prstGeom prst="rect">
            <a:avLst/>
          </a:prstGeom>
          <a:noFill/>
        </p:spPr>
        <p:txBody>
          <a:bodyPr wrap="square" rtlCol="0">
            <a:spAutoFit/>
          </a:bodyPr>
          <a:lstStyle/>
          <a:p>
            <a:pPr marL="0" lvl="1" algn="ctr">
              <a:lnSpc>
                <a:spcPct val="130000"/>
              </a:lnSpc>
              <a:defRPr/>
            </a:pPr>
            <a:r>
              <a:rPr lang="en-US" sz="4000" dirty="0">
                <a:latin typeface="Century Gothic" pitchFamily="34" charset="0"/>
              </a:rPr>
              <a:t>What was to happen to the </a:t>
            </a:r>
            <a:r>
              <a:rPr lang="en-US" sz="4800" b="1" dirty="0">
                <a:ln w="19050">
                  <a:solidFill>
                    <a:schemeClr val="tx1"/>
                  </a:solidFill>
                </a:ln>
                <a:solidFill>
                  <a:srgbClr val="FF0000"/>
                </a:solidFill>
                <a:latin typeface="Century Gothic" pitchFamily="34" charset="0"/>
              </a:rPr>
              <a:t>Jews</a:t>
            </a:r>
            <a:r>
              <a:rPr lang="en-US" sz="4800" dirty="0">
                <a:ln w="19050">
                  <a:solidFill>
                    <a:schemeClr val="tx1"/>
                  </a:solidFill>
                </a:ln>
                <a:latin typeface="Century Gothic" pitchFamily="34" charset="0"/>
              </a:rPr>
              <a:t> </a:t>
            </a:r>
            <a:r>
              <a:rPr lang="en-US" sz="4000" dirty="0">
                <a:latin typeface="Century Gothic" pitchFamily="34" charset="0"/>
              </a:rPr>
              <a:t>after </a:t>
            </a:r>
            <a:r>
              <a:rPr lang="en-US" sz="4800" b="1" dirty="0">
                <a:ln w="19050">
                  <a:solidFill>
                    <a:schemeClr val="tx1"/>
                  </a:solidFill>
                </a:ln>
                <a:solidFill>
                  <a:srgbClr val="FF0000"/>
                </a:solidFill>
                <a:latin typeface="Century Gothic" pitchFamily="34" charset="0"/>
              </a:rPr>
              <a:t>rejecting</a:t>
            </a:r>
            <a:r>
              <a:rPr lang="en-US" sz="4800" dirty="0">
                <a:ln w="19050">
                  <a:solidFill>
                    <a:schemeClr val="tx1"/>
                  </a:solidFill>
                </a:ln>
                <a:latin typeface="Century Gothic" pitchFamily="34" charset="0"/>
              </a:rPr>
              <a:t> </a:t>
            </a:r>
            <a:r>
              <a:rPr lang="en-US" sz="4000" dirty="0">
                <a:latin typeface="Century Gothic" pitchFamily="34" charset="0"/>
              </a:rPr>
              <a:t>Christ and his church?</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111</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7"/>
            <a:ext cx="8686800" cy="528247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Messiah be cut off, but not for himself; and the people of the prince that shall come shall </a:t>
            </a:r>
            <a:r>
              <a:rPr lang="en-US" altLang="en-US" sz="2400" b="1" dirty="0">
                <a:ln w="15875">
                  <a:solidFill>
                    <a:schemeClr val="tx1"/>
                  </a:solidFill>
                </a:ln>
                <a:solidFill>
                  <a:srgbClr val="FF0000"/>
                </a:solidFill>
                <a:latin typeface="Century Gothic" pitchFamily="34" charset="0"/>
              </a:rPr>
              <a:t>destroy the city and the sanctuary</a:t>
            </a:r>
            <a:r>
              <a:rPr lang="en-US" altLang="en-US" sz="2200" b="1" dirty="0">
                <a:latin typeface="Century Gothic" pitchFamily="34" charset="0"/>
              </a:rPr>
              <a:t>; </a:t>
            </a:r>
            <a:r>
              <a:rPr lang="en-US" altLang="en-US" sz="2200" dirty="0">
                <a:latin typeface="Century Gothic" pitchFamily="34" charset="0"/>
              </a:rPr>
              <a:t>and the end thereof shall be with a flood, and unto the </a:t>
            </a:r>
            <a:r>
              <a:rPr lang="en-US" altLang="en-US" sz="2400" b="1" dirty="0">
                <a:ln w="15875">
                  <a:solidFill>
                    <a:schemeClr val="tx1"/>
                  </a:solidFill>
                </a:ln>
                <a:solidFill>
                  <a:srgbClr val="FF0000"/>
                </a:solidFill>
                <a:latin typeface="Century Gothic" pitchFamily="34" charset="0"/>
              </a:rPr>
              <a:t>end of the war desolations</a:t>
            </a:r>
            <a:r>
              <a:rPr lang="en-US" altLang="en-US" sz="2400" b="1" dirty="0">
                <a:ln w="15875">
                  <a:solidFill>
                    <a:schemeClr val="tx1"/>
                  </a:solidFill>
                </a:ln>
                <a:latin typeface="Century Gothic" pitchFamily="34" charset="0"/>
              </a:rPr>
              <a:t> </a:t>
            </a:r>
            <a:r>
              <a:rPr lang="en-US" altLang="en-US" sz="2200" dirty="0">
                <a:latin typeface="Century Gothic" pitchFamily="34" charset="0"/>
              </a:rPr>
              <a:t>are determinable.</a:t>
            </a:r>
          </a:p>
          <a:p>
            <a:pPr>
              <a:lnSpc>
                <a:spcPct val="120000"/>
              </a:lnSpc>
              <a:spcBef>
                <a:spcPct val="50000"/>
              </a:spcBef>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he shall confirm the covenant with many for one week; and in the midst of the week he shall cause the sacrifice and the oblation to cease, and for the </a:t>
            </a:r>
            <a:r>
              <a:rPr lang="en-US" altLang="en-US" sz="2400" b="1" dirty="0">
                <a:ln w="15875">
                  <a:solidFill>
                    <a:schemeClr val="tx1"/>
                  </a:solidFill>
                </a:ln>
                <a:solidFill>
                  <a:srgbClr val="FF0000"/>
                </a:solidFill>
                <a:latin typeface="Century Gothic" pitchFamily="34" charset="0"/>
              </a:rPr>
              <a:t>overspreading of abominations he shall make it desolate</a:t>
            </a:r>
            <a:r>
              <a:rPr lang="en-US" altLang="en-US" sz="2200" dirty="0">
                <a:latin typeface="Century Gothic" pitchFamily="34" charset="0"/>
              </a:rPr>
              <a:t>, even until the consummation, and that determination shall be poured upon the desolate.</a:t>
            </a:r>
          </a:p>
          <a:p>
            <a:pPr>
              <a:lnSpc>
                <a:spcPct val="120000"/>
              </a:lnSpc>
            </a:pP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112</a:t>
            </a:fld>
            <a:endParaRPr lang="en-US"/>
          </a:p>
        </p:txBody>
      </p:sp>
      <p:sp>
        <p:nvSpPr>
          <p:cNvPr id="4" name="Oval 3">
            <a:extLst>
              <a:ext uri="{FF2B5EF4-FFF2-40B4-BE49-F238E27FC236}">
                <a16:creationId xmlns:a16="http://schemas.microsoft.com/office/drawing/2014/main" id="{7AA0E234-9A52-41C2-A524-F34BD9D658D4}"/>
              </a:ext>
            </a:extLst>
          </p:cNvPr>
          <p:cNvSpPr/>
          <p:nvPr/>
        </p:nvSpPr>
        <p:spPr>
          <a:xfrm>
            <a:off x="4018448" y="4300163"/>
            <a:ext cx="1259505" cy="1039647"/>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D3BF21-20D4-4F72-87D6-5A133131AA1C}"/>
              </a:ext>
            </a:extLst>
          </p:cNvPr>
          <p:cNvSpPr txBox="1"/>
          <p:nvPr/>
        </p:nvSpPr>
        <p:spPr>
          <a:xfrm>
            <a:off x="2590800" y="5526613"/>
            <a:ext cx="2767883"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00B0F0"/>
                </a:solidFill>
                <a:latin typeface="Century Gothic" pitchFamily="34" charset="0"/>
              </a:rPr>
              <a:t>What is “it”?</a:t>
            </a:r>
          </a:p>
        </p:txBody>
      </p:sp>
      <p:sp>
        <p:nvSpPr>
          <p:cNvPr id="8" name="TextBox 7">
            <a:extLst>
              <a:ext uri="{FF2B5EF4-FFF2-40B4-BE49-F238E27FC236}">
                <a16:creationId xmlns:a16="http://schemas.microsoft.com/office/drawing/2014/main" id="{AF9CA1D3-C1DC-4C25-9E0E-3DA687727B50}"/>
              </a:ext>
            </a:extLst>
          </p:cNvPr>
          <p:cNvSpPr txBox="1"/>
          <p:nvPr/>
        </p:nvSpPr>
        <p:spPr>
          <a:xfrm>
            <a:off x="5259913" y="5458968"/>
            <a:ext cx="3044671" cy="679133"/>
          </a:xfrm>
          <a:prstGeom prst="rect">
            <a:avLst/>
          </a:prstGeom>
          <a:solidFill>
            <a:schemeClr val="bg1">
              <a:alpha val="60000"/>
            </a:schemeClr>
          </a:solidFill>
        </p:spPr>
        <p:txBody>
          <a:bodyPr wrap="square" rtlCol="0">
            <a:spAutoFit/>
          </a:bodyPr>
          <a:lstStyle/>
          <a:p>
            <a:pPr marL="0" lvl="1" algn="ctr"/>
            <a:r>
              <a:rPr lang="en-US" altLang="en-US" sz="4000" b="1" dirty="0">
                <a:ln w="19050">
                  <a:solidFill>
                    <a:schemeClr val="tx1"/>
                  </a:solidFill>
                </a:ln>
                <a:solidFill>
                  <a:srgbClr val="FFFF00"/>
                </a:solidFill>
                <a:latin typeface="Century Gothic" pitchFamily="34" charset="0"/>
              </a:rPr>
              <a:t>JERUSALEM</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371600"/>
            <a:ext cx="8001000" cy="4133439"/>
          </a:xfrm>
          <a:prstGeom prst="rect">
            <a:avLst/>
          </a:prstGeom>
          <a:noFill/>
        </p:spPr>
        <p:txBody>
          <a:bodyPr wrap="square" rtlCol="0">
            <a:spAutoFit/>
          </a:bodyPr>
          <a:lstStyle/>
          <a:p>
            <a:pPr>
              <a:lnSpc>
                <a:spcPct val="120000"/>
              </a:lnSpc>
              <a:spcAft>
                <a:spcPts val="1200"/>
              </a:spcAft>
              <a:defRPr/>
            </a:pPr>
            <a:r>
              <a:rPr lang="en-US" sz="2200" dirty="0">
                <a:latin typeface="Century Gothic" pitchFamily="34" charset="0"/>
              </a:rPr>
              <a:t>When ye therefore, shall </a:t>
            </a:r>
            <a:r>
              <a:rPr lang="en-US" sz="2200" b="1" u="sng" dirty="0">
                <a:latin typeface="Century Gothic" pitchFamily="34" charset="0"/>
              </a:rPr>
              <a:t>see the abomination of desolation, spoken of by Daniel the prophet, concerning the destruction of Jerusalem</a:t>
            </a:r>
            <a:r>
              <a:rPr lang="en-US" sz="2200" dirty="0">
                <a:latin typeface="Century Gothic" pitchFamily="34" charset="0"/>
              </a:rPr>
              <a:t>, then ye shall stand in the holy place (</a:t>
            </a:r>
            <a:r>
              <a:rPr lang="en-US" sz="2200" b="1" u="sng" dirty="0">
                <a:latin typeface="Century Gothic" pitchFamily="34" charset="0"/>
              </a:rPr>
              <a:t>Whoso </a:t>
            </a:r>
            <a:r>
              <a:rPr lang="en-US" sz="2200" b="1" u="sng" dirty="0" err="1">
                <a:latin typeface="Century Gothic" pitchFamily="34" charset="0"/>
              </a:rPr>
              <a:t>readeth</a:t>
            </a:r>
            <a:r>
              <a:rPr lang="en-US" sz="2200" b="1" u="sng" dirty="0">
                <a:latin typeface="Century Gothic" pitchFamily="34" charset="0"/>
              </a:rPr>
              <a:t> let him understand</a:t>
            </a:r>
            <a:r>
              <a:rPr lang="en-US" sz="2200" dirty="0">
                <a:latin typeface="Century Gothic" pitchFamily="34" charset="0"/>
              </a:rPr>
              <a:t>.)</a:t>
            </a:r>
          </a:p>
          <a:p>
            <a:pPr>
              <a:lnSpc>
                <a:spcPct val="120000"/>
              </a:lnSpc>
              <a:spcAft>
                <a:spcPts val="1800"/>
              </a:spcAft>
              <a:defRPr/>
            </a:pPr>
            <a:r>
              <a:rPr lang="en-US" sz="2200" dirty="0">
                <a:latin typeface="Century Gothic" pitchFamily="34" charset="0"/>
              </a:rPr>
              <a:t>Then let them who are in Judea, flee into the mountains. Let him who is on the housetop, flee, and not return to take anything out of his house. Neither let him who is in the field return back to take his clothes. </a:t>
            </a:r>
          </a:p>
          <a:p>
            <a:pPr algn="r">
              <a:lnSpc>
                <a:spcPct val="120000"/>
              </a:lnSpc>
              <a:spcAft>
                <a:spcPts val="600"/>
              </a:spcAft>
              <a:defRPr/>
            </a:pPr>
            <a:r>
              <a:rPr lang="en-US" sz="2200" dirty="0">
                <a:latin typeface="Century Gothic" pitchFamily="34" charset="0"/>
              </a:rPr>
              <a:t>Matthew 24:12-18, 22 (IV) (Cont.)</a:t>
            </a:r>
            <a:r>
              <a:rPr lang="en-US" sz="2200" dirty="0">
                <a:latin typeface="Century Gothic" pitchFamily="34" charset="0"/>
                <a:sym typeface="Wingdings" pitchFamily="2" charset="2"/>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113</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371600"/>
            <a:ext cx="8001000" cy="4346831"/>
          </a:xfrm>
          <a:prstGeom prst="rect">
            <a:avLst/>
          </a:prstGeom>
          <a:noFill/>
        </p:spPr>
        <p:txBody>
          <a:bodyPr wrap="square" rtlCol="0">
            <a:spAutoFit/>
          </a:bodyPr>
          <a:lstStyle/>
          <a:p>
            <a:pPr>
              <a:lnSpc>
                <a:spcPct val="120000"/>
              </a:lnSpc>
              <a:spcAft>
                <a:spcPts val="1200"/>
              </a:spcAft>
              <a:defRPr/>
            </a:pPr>
            <a:r>
              <a:rPr lang="en-US" sz="2200" dirty="0">
                <a:latin typeface="Century Gothic" pitchFamily="34" charset="0"/>
              </a:rPr>
              <a:t>And woe unto them that are with child, and unto them that give suck in those days! Therefore, pray ye the Lord, that your flight be not in the winter, neither on the Sabbath day. </a:t>
            </a:r>
          </a:p>
          <a:p>
            <a:pPr>
              <a:lnSpc>
                <a:spcPct val="120000"/>
              </a:lnSpc>
              <a:spcAft>
                <a:spcPts val="600"/>
              </a:spcAft>
              <a:defRPr/>
            </a:pPr>
            <a:r>
              <a:rPr lang="en-US" sz="2200" dirty="0">
                <a:latin typeface="Century Gothic" pitchFamily="34" charset="0"/>
              </a:rPr>
              <a:t>For then, </a:t>
            </a:r>
            <a:r>
              <a:rPr lang="en-US" sz="2200" b="1" u="sng" dirty="0">
                <a:latin typeface="Century Gothic" pitchFamily="34" charset="0"/>
              </a:rPr>
              <a:t>in those days, shall be great tribulations on the Jews, and upon the inhabitants of Jerusalem</a:t>
            </a:r>
            <a:r>
              <a:rPr lang="en-US" sz="2200" dirty="0">
                <a:latin typeface="Century Gothic" pitchFamily="34" charset="0"/>
              </a:rPr>
              <a:t>; such as was not before sent upon Israel, of God, since the beginning of their kingdom until this time;  no, </a:t>
            </a:r>
            <a:r>
              <a:rPr lang="en-US" sz="2200" b="1" u="sng" dirty="0">
                <a:latin typeface="Century Gothic" pitchFamily="34" charset="0"/>
              </a:rPr>
              <a:t>nor ever shall be sent again upon Israel</a:t>
            </a:r>
            <a:r>
              <a:rPr lang="en-US" sz="2200" dirty="0">
                <a:latin typeface="Century Gothic" pitchFamily="34" charset="0"/>
              </a:rPr>
              <a:t>.</a:t>
            </a:r>
          </a:p>
          <a:p>
            <a:pPr algn="r">
              <a:lnSpc>
                <a:spcPct val="120000"/>
              </a:lnSpc>
              <a:spcAft>
                <a:spcPts val="600"/>
              </a:spcAft>
              <a:defRPr/>
            </a:pPr>
            <a:r>
              <a:rPr lang="en-US" sz="2200" dirty="0">
                <a:latin typeface="Century Gothic" pitchFamily="34" charset="0"/>
              </a:rPr>
              <a:t>Matthew 24:12-18, 22 (IV) (Cont.)</a:t>
            </a:r>
            <a:r>
              <a:rPr lang="en-US" sz="2200" dirty="0">
                <a:latin typeface="Century Gothic" pitchFamily="34" charset="0"/>
                <a:sym typeface="Wingdings" pitchFamily="2" charset="2"/>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114</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730828"/>
            <a:ext cx="8001000" cy="1871282"/>
          </a:xfrm>
          <a:prstGeom prst="rect">
            <a:avLst/>
          </a:prstGeom>
          <a:noFill/>
        </p:spPr>
        <p:txBody>
          <a:bodyPr wrap="square" rtlCol="0">
            <a:spAutoFit/>
          </a:bodyPr>
          <a:lstStyle/>
          <a:p>
            <a:pPr>
              <a:lnSpc>
                <a:spcPct val="120000"/>
              </a:lnSpc>
              <a:spcAft>
                <a:spcPts val="1200"/>
              </a:spcAft>
              <a:defRPr/>
            </a:pPr>
            <a:r>
              <a:rPr lang="en-US" sz="2200" dirty="0">
                <a:latin typeface="Century Gothic" pitchFamily="34" charset="0"/>
              </a:rPr>
              <a:t>And again, after the </a:t>
            </a:r>
            <a:r>
              <a:rPr lang="en-US" sz="2200" b="1" u="sng" dirty="0">
                <a:latin typeface="Century Gothic" pitchFamily="34" charset="0"/>
              </a:rPr>
              <a:t>tribulation of those days </a:t>
            </a:r>
            <a:r>
              <a:rPr lang="en-US" sz="2200" dirty="0">
                <a:latin typeface="Century Gothic" pitchFamily="34" charset="0"/>
              </a:rPr>
              <a:t>which shall come upon Jerusalem </a:t>
            </a:r>
            <a:r>
              <a:rPr lang="en-US" sz="2200" b="1" u="sng" dirty="0">
                <a:latin typeface="Century Gothic" pitchFamily="34" charset="0"/>
              </a:rPr>
              <a:t>if any man shall say unto you Lo! here is Christ, or there; believe him not</a:t>
            </a:r>
            <a:r>
              <a:rPr lang="en-US" sz="2200" dirty="0">
                <a:latin typeface="Century Gothic" pitchFamily="34" charset="0"/>
              </a:rPr>
              <a:t>,</a:t>
            </a:r>
          </a:p>
          <a:p>
            <a:pPr marL="457200" indent="-457200" algn="r">
              <a:lnSpc>
                <a:spcPct val="120000"/>
              </a:lnSpc>
              <a:spcAft>
                <a:spcPts val="1200"/>
              </a:spcAft>
              <a:defRPr/>
            </a:pPr>
            <a:r>
              <a:rPr lang="en-US" sz="2200" dirty="0">
                <a:latin typeface="Century Gothic" pitchFamily="34" charset="0"/>
              </a:rPr>
              <a:t>Matthew 24:12-18, 22 (IV)</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115</a:t>
            </a:fld>
            <a:endParaRPr lang="en-US"/>
          </a:p>
        </p:txBody>
      </p:sp>
      <p:sp>
        <p:nvSpPr>
          <p:cNvPr id="7" name="TextBox 6"/>
          <p:cNvSpPr txBox="1"/>
          <p:nvPr/>
        </p:nvSpPr>
        <p:spPr>
          <a:xfrm>
            <a:off x="228600" y="4114800"/>
            <a:ext cx="8686800" cy="1523494"/>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This tribulation is not when Christ will return.</a:t>
            </a:r>
          </a:p>
          <a:p>
            <a:pPr marL="0" lvl="1" algn="ctr"/>
            <a:r>
              <a:rPr lang="en-US" altLang="en-US" sz="3100" b="1" dirty="0">
                <a:ln w="19050">
                  <a:solidFill>
                    <a:schemeClr val="tx1"/>
                  </a:solidFill>
                </a:ln>
                <a:solidFill>
                  <a:srgbClr val="FF0000"/>
                </a:solidFill>
                <a:latin typeface="Century Gothic" pitchFamily="34" charset="0"/>
              </a:rPr>
              <a:t>This tribulation was upon the Jews and Jerusalem.</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7" name="Picture 2" descr="http://www.nationalgeographic.com.es/medio/2012/12/12/stc_93299_2000x1330.jpg"/>
          <p:cNvPicPr>
            <a:picLocks noChangeAspect="1" noChangeArrowheads="1"/>
          </p:cNvPicPr>
          <p:nvPr/>
        </p:nvPicPr>
        <p:blipFill>
          <a:blip r:embed="rId3" cstate="print"/>
          <a:srcRect l="11351"/>
          <a:stretch>
            <a:fillRect/>
          </a:stretch>
        </p:blipFill>
        <p:spPr bwMode="auto">
          <a:xfrm>
            <a:off x="-125241" y="-76200"/>
            <a:ext cx="9347200" cy="7010400"/>
          </a:xfrm>
          <a:prstGeom prst="rect">
            <a:avLst/>
          </a:prstGeom>
          <a:noFill/>
        </p:spPr>
      </p:pic>
      <p:sp>
        <p:nvSpPr>
          <p:cNvPr id="2" name="TextBox 1"/>
          <p:cNvSpPr txBox="1"/>
          <p:nvPr/>
        </p:nvSpPr>
        <p:spPr>
          <a:xfrm>
            <a:off x="255759" y="292281"/>
            <a:ext cx="3859041" cy="6337119"/>
          </a:xfrm>
          <a:prstGeom prst="rect">
            <a:avLst/>
          </a:prstGeom>
          <a:solidFill>
            <a:schemeClr val="bg1">
              <a:alpha val="50000"/>
            </a:schemeClr>
          </a:solidFill>
        </p:spPr>
        <p:txBody>
          <a:bodyPr wrap="square" rtlCol="0">
            <a:spAutoFit/>
          </a:bodyPr>
          <a:lstStyle/>
          <a:p>
            <a:pPr>
              <a:lnSpc>
                <a:spcPct val="120000"/>
              </a:lnSpc>
              <a:spcAft>
                <a:spcPts val="600"/>
              </a:spcAft>
            </a:pPr>
            <a:r>
              <a:rPr lang="en-US" altLang="en-US" sz="2200" dirty="0">
                <a:latin typeface="Century Gothic" pitchFamily="34" charset="0"/>
              </a:rPr>
              <a:t>In A.D.66 when </a:t>
            </a:r>
            <a:r>
              <a:rPr lang="en-US" altLang="en-US" sz="2200" dirty="0" err="1">
                <a:latin typeface="Century Gothic" pitchFamily="34" charset="0"/>
              </a:rPr>
              <a:t>Cestius</a:t>
            </a:r>
            <a:r>
              <a:rPr lang="en-US" altLang="en-US" sz="2200" dirty="0">
                <a:latin typeface="Century Gothic" pitchFamily="34" charset="0"/>
              </a:rPr>
              <a:t> came against the city, but unaccountably withdrew, the Christians discerned in this the sign foretold by Christ, and fled while 1,100,000 Jews are said to have been killed in the terrible siege in A.D. 70. (The attack of the Roman warrior Titus occurred in A.D. 70 killing the 1,100,000 Jews) </a:t>
            </a:r>
          </a:p>
          <a:p>
            <a:pPr>
              <a:lnSpc>
                <a:spcPct val="120000"/>
              </a:lnSpc>
              <a:spcAft>
                <a:spcPts val="600"/>
              </a:spcAft>
            </a:pPr>
            <a:r>
              <a:rPr lang="en-US" altLang="en-US" sz="2400" dirty="0">
                <a:latin typeface="Century Gothic" pitchFamily="34" charset="0"/>
              </a:rPr>
              <a:t>Eusebius, Church History, book 3, chap. 5</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116</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85800" y="1371600"/>
            <a:ext cx="7772400" cy="3938899"/>
          </a:xfrm>
          <a:prstGeom prst="rect">
            <a:avLst/>
          </a:prstGeom>
          <a:noFill/>
        </p:spPr>
        <p:txBody>
          <a:bodyPr wrap="square" rtlCol="0">
            <a:spAutoFit/>
          </a:bodyPr>
          <a:lstStyle/>
          <a:p>
            <a:pPr>
              <a:lnSpc>
                <a:spcPct val="120000"/>
              </a:lnSpc>
              <a:spcAft>
                <a:spcPts val="1800"/>
              </a:spcAft>
            </a:pPr>
            <a:r>
              <a:rPr lang="en-US" altLang="en-US" sz="2200" dirty="0" err="1">
                <a:latin typeface="Century Gothic" pitchFamily="34" charset="0"/>
              </a:rPr>
              <a:t>Cestius</a:t>
            </a:r>
            <a:r>
              <a:rPr lang="en-US" altLang="en-US" sz="2200" dirty="0">
                <a:latin typeface="Century Gothic" pitchFamily="34" charset="0"/>
              </a:rPr>
              <a:t> withdrew from a six-month siege of Jerusalem to lead an unsuccessful bid to become emperor of Rome.  Vespasian, Titus’ father, also led an army against Rome and was successful in his conquest and to become Emperor of Rome, leaving Titus in charge of the army.</a:t>
            </a:r>
          </a:p>
          <a:p>
            <a:pPr marL="804863" lvl="1" indent="-347663">
              <a:lnSpc>
                <a:spcPct val="120000"/>
              </a:lnSpc>
              <a:spcAft>
                <a:spcPts val="600"/>
              </a:spcAft>
              <a:buFont typeface="Arial" pitchFamily="34" charset="0"/>
              <a:buChar char="•"/>
            </a:pPr>
            <a:r>
              <a:rPr lang="en-US" altLang="en-US" sz="2200" b="1" dirty="0">
                <a:latin typeface="Century Gothic" pitchFamily="34" charset="0"/>
              </a:rPr>
              <a:t>Thus, Titus was a </a:t>
            </a:r>
            <a:r>
              <a:rPr lang="en-US" altLang="en-US" sz="3600" b="1" dirty="0">
                <a:ln w="19050">
                  <a:solidFill>
                    <a:schemeClr val="tx1"/>
                  </a:solidFill>
                </a:ln>
                <a:solidFill>
                  <a:srgbClr val="FF0000"/>
                </a:solidFill>
                <a:latin typeface="Century Gothic" pitchFamily="34" charset="0"/>
              </a:rPr>
              <a:t>prince</a:t>
            </a:r>
            <a:endParaRPr lang="en-US" altLang="en-US" sz="2200" b="1" dirty="0">
              <a:ln w="19050">
                <a:solidFill>
                  <a:schemeClr val="tx1"/>
                </a:solidFill>
              </a:ln>
              <a:solidFill>
                <a:srgbClr val="FF0000"/>
              </a:solidFill>
              <a:latin typeface="Century Gothic" pitchFamily="34" charset="0"/>
            </a:endParaRPr>
          </a:p>
          <a:p>
            <a:pPr marL="804863" lvl="1" indent="-347663">
              <a:lnSpc>
                <a:spcPct val="120000"/>
              </a:lnSpc>
              <a:spcAft>
                <a:spcPts val="1800"/>
              </a:spcAft>
              <a:buFont typeface="Arial" pitchFamily="34" charset="0"/>
              <a:buChar char="•"/>
            </a:pPr>
            <a:r>
              <a:rPr lang="en-US" altLang="en-US" sz="2200" b="1" dirty="0">
                <a:latin typeface="Century Gothic" pitchFamily="34" charset="0"/>
              </a:rPr>
              <a:t>The siege destroyed the </a:t>
            </a:r>
            <a:r>
              <a:rPr lang="en-US" altLang="en-US" sz="2400" b="1" dirty="0">
                <a:latin typeface="Century Gothic" pitchFamily="34" charset="0"/>
              </a:rPr>
              <a:t>temple (unintentionally however)</a:t>
            </a:r>
            <a:endParaRPr lang="en-US" altLang="en-US" sz="2200" b="1"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117</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040374"/>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4807253"/>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628859"/>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118</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a:t>
            </a:r>
            <a:r>
              <a:rPr lang="en-US" altLang="en-US" sz="2800" b="1" dirty="0">
                <a:ln w="19050">
                  <a:solidFill>
                    <a:schemeClr val="tx1"/>
                  </a:solidFill>
                </a:ln>
                <a:solidFill>
                  <a:srgbClr val="FF0000"/>
                </a:solidFill>
                <a:latin typeface="Century Gothic" pitchFamily="34" charset="0"/>
              </a:rPr>
              <a:t>people</a:t>
            </a:r>
            <a:r>
              <a:rPr lang="en-US" altLang="en-US" sz="2200" dirty="0">
                <a:latin typeface="Century Gothic" pitchFamily="34" charset="0"/>
              </a:rPr>
              <a:t>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063900"/>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270191"/>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270968"/>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061637"/>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269331"/>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061637"/>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269330"/>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075749"/>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269330"/>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628859"/>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393540"/>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395810"/>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160491"/>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2979078"/>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142385"/>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619368"/>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2979077"/>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2979076"/>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2978208"/>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3709862"/>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7" y="4497635"/>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2975311"/>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276496"/>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2743200"/>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066261"/>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4B724E1-483F-4235-ADC3-45432CBD0D10}"/>
              </a:ext>
            </a:extLst>
          </p:cNvPr>
          <p:cNvSpPr txBox="1"/>
          <p:nvPr/>
        </p:nvSpPr>
        <p:spPr>
          <a:xfrm>
            <a:off x="5806550" y="3587267"/>
            <a:ext cx="2336928" cy="624979"/>
          </a:xfrm>
          <a:prstGeom prst="rect">
            <a:avLst/>
          </a:prstGeom>
          <a:noFill/>
        </p:spPr>
        <p:txBody>
          <a:bodyPr wrap="square" rtlCol="0">
            <a:spAutoFit/>
          </a:bodyPr>
          <a:lstStyle/>
          <a:p>
            <a:pPr>
              <a:lnSpc>
                <a:spcPct val="120000"/>
              </a:lnSpc>
            </a:pPr>
            <a:r>
              <a:rPr lang="en-US" alt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soldiers</a:t>
            </a:r>
          </a:p>
        </p:txBody>
      </p:sp>
      <p:sp>
        <p:nvSpPr>
          <p:cNvPr id="43" name="TextBox 42">
            <a:extLst>
              <a:ext uri="{FF2B5EF4-FFF2-40B4-BE49-F238E27FC236}">
                <a16:creationId xmlns:a16="http://schemas.microsoft.com/office/drawing/2014/main" id="{30B4560F-1F2F-48D8-ACD3-15EA9CBAEEC7}"/>
              </a:ext>
            </a:extLst>
          </p:cNvPr>
          <p:cNvSpPr txBox="1"/>
          <p:nvPr/>
        </p:nvSpPr>
        <p:spPr>
          <a:xfrm>
            <a:off x="6478702" y="4364103"/>
            <a:ext cx="1089600" cy="624979"/>
          </a:xfrm>
          <a:prstGeom prst="rect">
            <a:avLst/>
          </a:prstGeom>
          <a:noFill/>
        </p:spPr>
        <p:txBody>
          <a:bodyPr wrap="square" rtlCol="0">
            <a:spAutoFit/>
          </a:bodyPr>
          <a:lstStyle/>
          <a:p>
            <a:pPr>
              <a:lnSpc>
                <a:spcPct val="120000"/>
              </a:lnSpc>
            </a:pPr>
            <a:r>
              <a:rPr lang="en-US" alt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Titus</a:t>
            </a:r>
          </a:p>
        </p:txBody>
      </p:sp>
      <p:cxnSp>
        <p:nvCxnSpPr>
          <p:cNvPr id="44" name="Straight Arrow Connector 43">
            <a:extLst>
              <a:ext uri="{FF2B5EF4-FFF2-40B4-BE49-F238E27FC236}">
                <a16:creationId xmlns:a16="http://schemas.microsoft.com/office/drawing/2014/main" id="{C057542B-A064-4A08-B799-E3A1E7965D6C}"/>
              </a:ext>
            </a:extLst>
          </p:cNvPr>
          <p:cNvCxnSpPr>
            <a:cxnSpLocks/>
          </p:cNvCxnSpPr>
          <p:nvPr/>
        </p:nvCxnSpPr>
        <p:spPr>
          <a:xfrm>
            <a:off x="5556890" y="1977250"/>
            <a:ext cx="888621" cy="1743746"/>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BBF67C7-E713-4E37-8FDE-6E81E7BEA428}"/>
              </a:ext>
            </a:extLst>
          </p:cNvPr>
          <p:cNvCxnSpPr>
            <a:cxnSpLocks/>
          </p:cNvCxnSpPr>
          <p:nvPr/>
        </p:nvCxnSpPr>
        <p:spPr>
          <a:xfrm flipH="1">
            <a:off x="7315040" y="1966863"/>
            <a:ext cx="525637" cy="2530772"/>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089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500"/>
                                        <p:tgtEl>
                                          <p:spTgt spid="4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7"/>
            <a:ext cx="8686800" cy="3481979"/>
          </a:xfrm>
          <a:prstGeom prst="rect">
            <a:avLst/>
          </a:prstGeom>
          <a:noFill/>
        </p:spPr>
        <p:txBody>
          <a:bodyPr wrap="square" rtlCol="0">
            <a:spAutoFit/>
          </a:bodyPr>
          <a:lstStyle/>
          <a:p>
            <a:pPr>
              <a:lnSpc>
                <a:spcPct val="120000"/>
              </a:lnSpc>
              <a:spcAft>
                <a:spcPts val="1800"/>
              </a:spcAft>
            </a:pPr>
            <a:r>
              <a:rPr lang="en-US" altLang="en-US" sz="2800" b="1" u="sng" dirty="0">
                <a:latin typeface="Century Gothic" pitchFamily="34" charset="0"/>
              </a:rPr>
              <a:t>How long is this desolation to last?</a:t>
            </a:r>
          </a:p>
          <a:p>
            <a:pPr>
              <a:lnSpc>
                <a:spcPct val="120000"/>
              </a:lnSpc>
              <a:spcBef>
                <a:spcPct val="50000"/>
              </a:spcBef>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he shall confirm the covenant with many for one week; and in the midst of the week he shall cause the sacrifice and the oblation to cease, and for the </a:t>
            </a:r>
            <a:r>
              <a:rPr lang="en-US" altLang="en-US" sz="2200" dirty="0">
                <a:ln w="15875">
                  <a:noFill/>
                </a:ln>
                <a:latin typeface="Century Gothic" pitchFamily="34" charset="0"/>
              </a:rPr>
              <a:t>overspreading of abominations </a:t>
            </a:r>
            <a:r>
              <a:rPr lang="en-US" altLang="en-US" sz="2400" b="1" dirty="0">
                <a:ln w="15875">
                  <a:solidFill>
                    <a:schemeClr val="tx1"/>
                  </a:solidFill>
                </a:ln>
                <a:solidFill>
                  <a:srgbClr val="FF0000"/>
                </a:solidFill>
                <a:latin typeface="Century Gothic" pitchFamily="34" charset="0"/>
              </a:rPr>
              <a:t>he shall make it desolate, even until the consummation</a:t>
            </a:r>
            <a:r>
              <a:rPr lang="en-US" altLang="en-US" sz="2200" dirty="0">
                <a:latin typeface="Century Gothic" pitchFamily="34" charset="0"/>
              </a:rPr>
              <a:t>, and that determination shall be poured upon the desolate.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119</a:t>
            </a:fld>
            <a:endParaRPr lang="en-US"/>
          </a:p>
        </p:txBody>
      </p:sp>
      <p:sp>
        <p:nvSpPr>
          <p:cNvPr id="8" name="TextBox 7"/>
          <p:cNvSpPr txBox="1"/>
          <p:nvPr/>
        </p:nvSpPr>
        <p:spPr>
          <a:xfrm>
            <a:off x="228600" y="4572000"/>
            <a:ext cx="8610600" cy="1293816"/>
          </a:xfrm>
          <a:prstGeom prst="rect">
            <a:avLst/>
          </a:prstGeom>
          <a:noFill/>
        </p:spPr>
        <p:txBody>
          <a:bodyPr wrap="square" rtlCol="0">
            <a:spAutoFit/>
          </a:bodyPr>
          <a:lstStyle/>
          <a:p>
            <a:pPr algn="ctr">
              <a:lnSpc>
                <a:spcPct val="120000"/>
              </a:lnSpc>
            </a:pPr>
            <a:r>
              <a:rPr lang="en-US" altLang="en-US" sz="2800" b="1" dirty="0">
                <a:ln w="15875">
                  <a:solidFill>
                    <a:schemeClr val="tx1"/>
                  </a:solidFill>
                </a:ln>
                <a:solidFill>
                  <a:srgbClr val="92D050"/>
                </a:solidFill>
                <a:latin typeface="Century Gothic" pitchFamily="34" charset="0"/>
              </a:rPr>
              <a:t>Definition of consummation: </a:t>
            </a:r>
          </a:p>
          <a:p>
            <a:pPr algn="ctr">
              <a:lnSpc>
                <a:spcPct val="120000"/>
              </a:lnSpc>
            </a:pPr>
            <a:r>
              <a:rPr lang="en-US" altLang="en-US" sz="4000" b="1" dirty="0">
                <a:ln w="15875">
                  <a:solidFill>
                    <a:schemeClr val="tx1"/>
                  </a:solidFill>
                </a:ln>
                <a:solidFill>
                  <a:srgbClr val="00B0F0"/>
                </a:solidFill>
                <a:latin typeface="Century Gothic" pitchFamily="34" charset="0"/>
              </a:rPr>
              <a:t>COMPLETED or FINALIZED</a:t>
            </a:r>
            <a:endParaRPr lang="en-US" sz="4000" dirty="0">
              <a:solidFill>
                <a:srgbClr val="00B0F0"/>
              </a:solidFill>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806476"/>
            <a:ext cx="7162800" cy="2308324"/>
          </a:xfrm>
          <a:prstGeom prst="rect">
            <a:avLst/>
          </a:prstGeom>
          <a:noFill/>
        </p:spPr>
        <p:txBody>
          <a:bodyPr wrap="square" rtlCol="0">
            <a:spAutoFit/>
          </a:bodyPr>
          <a:lstStyle/>
          <a:p>
            <a:pPr algn="ctr">
              <a:spcBef>
                <a:spcPct val="50000"/>
              </a:spcBef>
              <a:defRPr/>
            </a:pPr>
            <a:r>
              <a:rPr lang="en-US" sz="48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God wants us to know</a:t>
            </a:r>
            <a:r>
              <a:rPr lang="en-US" sz="4800" b="1" dirty="0">
                <a:ln w="19050">
                  <a:solidFill>
                    <a:schemeClr val="tx1"/>
                  </a:solidFill>
                </a:ln>
                <a:solidFill>
                  <a:srgbClr val="FFFF00"/>
                </a:solidFill>
                <a:latin typeface="Century Gothic" pitchFamily="34" charset="0"/>
              </a:rPr>
              <a:t> </a:t>
            </a:r>
            <a:r>
              <a:rPr lang="en-US" sz="4000" dirty="0">
                <a:ln w="31750">
                  <a:noFill/>
                </a:ln>
                <a:latin typeface="Century Gothic" pitchFamily="34" charset="0"/>
              </a:rPr>
              <a:t>of His plan and to </a:t>
            </a:r>
            <a:r>
              <a:rPr lang="en-US" sz="4800" b="1" dirty="0">
                <a:ln w="19050">
                  <a:solidFill>
                    <a:schemeClr val="tx1"/>
                  </a:solidFill>
                </a:ln>
                <a:solidFill>
                  <a:srgbClr val="FFFF00"/>
                </a:solidFill>
                <a:latin typeface="Century Gothic" pitchFamily="34" charset="0"/>
              </a:rPr>
              <a:t>save all who will</a:t>
            </a:r>
            <a:endParaRPr lang="en-US" sz="3600" dirty="0">
              <a:ln w="19050">
                <a:solidFill>
                  <a:schemeClr val="tx1"/>
                </a:solidFill>
              </a:ln>
              <a:solidFill>
                <a:srgbClr val="FFFF00"/>
              </a:solidFill>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12</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5" name="Title 1"/>
          <p:cNvSpPr txBox="1">
            <a:spLocks/>
          </p:cNvSpPr>
          <p:nvPr/>
        </p:nvSpPr>
        <p:spPr>
          <a:xfrm>
            <a:off x="1037117" y="4591482"/>
            <a:ext cx="7053223" cy="1733118"/>
          </a:xfrm>
          <a:prstGeom prst="rect">
            <a:avLst/>
          </a:prstGeom>
          <a:solidFill>
            <a:schemeClr val="bg1">
              <a:alpha val="5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God </a:t>
            </a:r>
            <a:r>
              <a:rPr lang="en-US" sz="6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LOVES</a:t>
            </a:r>
            <a:r>
              <a:rPr lang="en-US" sz="40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 all people, everywhere, not just us!</a:t>
            </a:r>
          </a:p>
        </p:txBody>
      </p:sp>
    </p:spTree>
    <p:extLst>
      <p:ext uri="{BB962C8B-B14F-4D97-AF65-F5344CB8AC3E}">
        <p14:creationId xmlns:p14="http://schemas.microsoft.com/office/powerpoint/2010/main" val="39945455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7"/>
            <a:ext cx="8686800" cy="5851858"/>
          </a:xfrm>
          <a:prstGeom prst="rect">
            <a:avLst/>
          </a:prstGeom>
          <a:noFill/>
        </p:spPr>
        <p:txBody>
          <a:bodyPr wrap="square" rtlCol="0">
            <a:spAutoFit/>
          </a:bodyPr>
          <a:lstStyle/>
          <a:p>
            <a:pPr>
              <a:lnSpc>
                <a:spcPct val="120000"/>
              </a:lnSpc>
              <a:spcAft>
                <a:spcPts val="1800"/>
              </a:spcAft>
            </a:pPr>
            <a:r>
              <a:rPr lang="en-US" altLang="en-US" sz="2800" b="1" u="sng" dirty="0">
                <a:latin typeface="Century Gothic" pitchFamily="34" charset="0"/>
              </a:rPr>
              <a:t>How long is this desolation to last?</a:t>
            </a:r>
          </a:p>
          <a:p>
            <a:pPr>
              <a:lnSpc>
                <a:spcPct val="120000"/>
              </a:lnSpc>
              <a:spcBef>
                <a:spcPct val="50000"/>
              </a:spcBef>
            </a:pPr>
            <a:r>
              <a:rPr lang="en-US" altLang="en-US" sz="2200" dirty="0">
                <a:latin typeface="Century Gothic" pitchFamily="34" charset="0"/>
              </a:rPr>
              <a:t>251 And as for those who are at Jerusalem, saith the prophet, they shall be scourged by all people, because they crucify the God of Israel, and turn their hearts aside, rejecting signs and wonders, and power and glory of the God of Israel;</a:t>
            </a:r>
          </a:p>
          <a:p>
            <a:pPr>
              <a:lnSpc>
                <a:spcPct val="120000"/>
              </a:lnSpc>
              <a:spcBef>
                <a:spcPct val="50000"/>
              </a:spcBef>
            </a:pPr>
            <a:r>
              <a:rPr lang="en-US" altLang="en-US" sz="2200" dirty="0">
                <a:latin typeface="Century Gothic" pitchFamily="34" charset="0"/>
              </a:rPr>
              <a:t>252 And because they turn their hearts aside, saith the prophet, and have despised the Holy One of Israel, </a:t>
            </a:r>
            <a:r>
              <a:rPr lang="en-US" altLang="en-US" sz="2400" b="1" dirty="0">
                <a:ln w="15875">
                  <a:solidFill>
                    <a:schemeClr val="tx1"/>
                  </a:solidFill>
                </a:ln>
                <a:solidFill>
                  <a:srgbClr val="FF0000"/>
                </a:solidFill>
                <a:latin typeface="Century Gothic" pitchFamily="34" charset="0"/>
              </a:rPr>
              <a:t>they shall wander in the flesh, and perish, and become a hiss and a byword, and be hated among all nations</a:t>
            </a:r>
            <a:r>
              <a:rPr lang="en-US" altLang="en-US" sz="2200" dirty="0">
                <a:latin typeface="Century Gothic" pitchFamily="34" charset="0"/>
              </a:rPr>
              <a:t>;</a:t>
            </a:r>
          </a:p>
          <a:p>
            <a:pPr algn="r">
              <a:lnSpc>
                <a:spcPct val="120000"/>
              </a:lnSpc>
              <a:spcBef>
                <a:spcPct val="50000"/>
              </a:spcBef>
            </a:pPr>
            <a:r>
              <a:rPr lang="en-US" altLang="en-US" sz="2200" dirty="0">
                <a:latin typeface="Century Gothic" pitchFamily="34" charset="0"/>
              </a:rPr>
              <a:t>1 Nephi 5:251-252</a:t>
            </a:r>
          </a:p>
          <a:p>
            <a:pPr>
              <a:lnSpc>
                <a:spcPct val="120000"/>
              </a:lnSpc>
            </a:pPr>
            <a:endParaRPr lang="en-US" altLang="en-US" sz="2200" dirty="0">
              <a:latin typeface="Century Gothic" pitchFamily="34" charset="0"/>
            </a:endParaRPr>
          </a:p>
          <a:p>
            <a:pPr>
              <a:lnSpc>
                <a:spcPct val="120000"/>
              </a:lnSpc>
            </a:pP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120</a:t>
            </a:fld>
            <a:endParaRPr lang="en-US"/>
          </a:p>
        </p:txBody>
      </p:sp>
      <p:sp>
        <p:nvSpPr>
          <p:cNvPr id="7" name="TextBox 6">
            <a:extLst>
              <a:ext uri="{FF2B5EF4-FFF2-40B4-BE49-F238E27FC236}">
                <a16:creationId xmlns:a16="http://schemas.microsoft.com/office/drawing/2014/main" id="{55848864-346C-4795-A05B-0553B9E3D676}"/>
              </a:ext>
            </a:extLst>
          </p:cNvPr>
          <p:cNvSpPr txBox="1"/>
          <p:nvPr/>
        </p:nvSpPr>
        <p:spPr>
          <a:xfrm>
            <a:off x="6400800" y="963612"/>
            <a:ext cx="2590800" cy="1015663"/>
          </a:xfrm>
          <a:prstGeom prst="rect">
            <a:avLst/>
          </a:prstGeom>
          <a:noFill/>
        </p:spPr>
        <p:txBody>
          <a:bodyPr wrap="square" rtlCol="0">
            <a:spAutoFit/>
          </a:bodyPr>
          <a:lstStyle/>
          <a:p>
            <a:pPr algn="ctr"/>
            <a:r>
              <a:rPr lang="en-US" sz="2000" dirty="0">
                <a:solidFill>
                  <a:srgbClr val="C00000"/>
                </a:solidFill>
                <a:latin typeface="Century Gothic" pitchFamily="34" charset="0"/>
              </a:rPr>
              <a:t>Nephi expounding from </a:t>
            </a:r>
            <a:r>
              <a:rPr lang="en-US" sz="2000" dirty="0" err="1">
                <a:solidFill>
                  <a:srgbClr val="C00000"/>
                </a:solidFill>
                <a:latin typeface="Century Gothic" pitchFamily="34" charset="0"/>
              </a:rPr>
              <a:t>Zenos</a:t>
            </a:r>
            <a:r>
              <a:rPr lang="en-US" sz="2000" dirty="0">
                <a:solidFill>
                  <a:srgbClr val="C00000"/>
                </a:solidFill>
                <a:latin typeface="Century Gothic" pitchFamily="34" charset="0"/>
              </a:rPr>
              <a:t> to his brothers.</a:t>
            </a:r>
            <a:endParaRPr lang="en-US" sz="2000" i="1" dirty="0">
              <a:solidFill>
                <a:srgbClr val="C00000"/>
              </a:solidFill>
              <a:latin typeface="Century Gothic" pitchFamily="34" charset="0"/>
            </a:endParaRPr>
          </a:p>
        </p:txBody>
      </p:sp>
    </p:spTree>
    <p:extLst>
      <p:ext uri="{BB962C8B-B14F-4D97-AF65-F5344CB8AC3E}">
        <p14:creationId xmlns:p14="http://schemas.microsoft.com/office/powerpoint/2010/main" val="1586744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20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20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7"/>
            <a:ext cx="8686800" cy="3210110"/>
          </a:xfrm>
          <a:prstGeom prst="rect">
            <a:avLst/>
          </a:prstGeom>
          <a:noFill/>
        </p:spPr>
        <p:txBody>
          <a:bodyPr wrap="square" rtlCol="0">
            <a:spAutoFit/>
          </a:bodyPr>
          <a:lstStyle/>
          <a:p>
            <a:pPr>
              <a:lnSpc>
                <a:spcPct val="120000"/>
              </a:lnSpc>
              <a:spcAft>
                <a:spcPts val="1800"/>
              </a:spcAft>
            </a:pPr>
            <a:r>
              <a:rPr lang="en-US" altLang="en-US" sz="2800" b="1" u="sng" dirty="0">
                <a:latin typeface="Century Gothic" pitchFamily="34" charset="0"/>
              </a:rPr>
              <a:t>How long is this desolation to last?</a:t>
            </a:r>
          </a:p>
          <a:p>
            <a:pPr>
              <a:lnSpc>
                <a:spcPct val="120000"/>
              </a:lnSpc>
            </a:pPr>
            <a:r>
              <a:rPr lang="en-US" altLang="en-US" sz="2200" dirty="0">
                <a:ln w="15875">
                  <a:noFill/>
                </a:ln>
                <a:latin typeface="Century Gothic" pitchFamily="34" charset="0"/>
              </a:rPr>
              <a:t>All things which have befallen them, </a:t>
            </a:r>
            <a:r>
              <a:rPr lang="en-US" altLang="en-US" sz="2600" b="1" dirty="0">
                <a:ln w="15875">
                  <a:solidFill>
                    <a:schemeClr val="tx1"/>
                  </a:solidFill>
                </a:ln>
                <a:solidFill>
                  <a:srgbClr val="FF0000"/>
                </a:solidFill>
                <a:latin typeface="Century Gothic" pitchFamily="34" charset="0"/>
              </a:rPr>
              <a:t>are only the beginning of the sorrows</a:t>
            </a:r>
            <a:r>
              <a:rPr lang="en-US" altLang="en-US" sz="2400" b="1" dirty="0">
                <a:ln w="15875">
                  <a:solidFill>
                    <a:schemeClr val="tx1"/>
                  </a:solidFill>
                </a:ln>
                <a:solidFill>
                  <a:srgbClr val="FF0000"/>
                </a:solidFill>
                <a:latin typeface="Century Gothic" pitchFamily="34" charset="0"/>
              </a:rPr>
              <a:t> </a:t>
            </a:r>
            <a:r>
              <a:rPr lang="en-US" altLang="en-US" sz="2200" dirty="0">
                <a:ln w="15875">
                  <a:noFill/>
                </a:ln>
                <a:latin typeface="Century Gothic" pitchFamily="34" charset="0"/>
              </a:rPr>
              <a:t>which shall come upon them…</a:t>
            </a:r>
          </a:p>
          <a:p>
            <a:pPr algn="r">
              <a:lnSpc>
                <a:spcPct val="120000"/>
              </a:lnSpc>
              <a:spcAft>
                <a:spcPts val="1200"/>
              </a:spcAft>
            </a:pPr>
            <a:r>
              <a:rPr lang="en-US" altLang="en-US" sz="2200" dirty="0">
                <a:ln w="15875">
                  <a:noFill/>
                </a:ln>
                <a:latin typeface="Century Gothic" pitchFamily="34" charset="0"/>
              </a:rPr>
              <a:t>Matthew 24:19</a:t>
            </a:r>
          </a:p>
          <a:p>
            <a:pPr>
              <a:lnSpc>
                <a:spcPct val="120000"/>
              </a:lnSpc>
            </a:pPr>
            <a:r>
              <a:rPr lang="en-US" altLang="en-US" sz="2200" dirty="0">
                <a:latin typeface="Century Gothic" pitchFamily="34" charset="0"/>
              </a:rPr>
              <a:t>The children of Israel have seen sorrows since the destruction of Jerusalem in A.D. 70.</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121</a:t>
            </a:fld>
            <a:endParaRPr lang="en-US"/>
          </a:p>
        </p:txBody>
      </p:sp>
      <p:sp>
        <p:nvSpPr>
          <p:cNvPr id="7" name="TextBox 6"/>
          <p:cNvSpPr txBox="1"/>
          <p:nvPr/>
        </p:nvSpPr>
        <p:spPr>
          <a:xfrm>
            <a:off x="228600" y="5768665"/>
            <a:ext cx="8610600" cy="708335"/>
          </a:xfrm>
          <a:prstGeom prst="rect">
            <a:avLst/>
          </a:prstGeom>
          <a:solidFill>
            <a:schemeClr val="bg1">
              <a:alpha val="50000"/>
            </a:schemeClr>
          </a:solidFill>
        </p:spPr>
        <p:txBody>
          <a:bodyPr wrap="square" rtlCol="0">
            <a:spAutoFit/>
          </a:bodyPr>
          <a:lstStyle/>
          <a:p>
            <a:pPr algn="ctr">
              <a:lnSpc>
                <a:spcPct val="120000"/>
              </a:lnSpc>
            </a:pPr>
            <a:r>
              <a:rPr lang="en-US" altLang="en-US" sz="3600" b="1" dirty="0">
                <a:ln w="15875">
                  <a:solidFill>
                    <a:schemeClr val="tx1"/>
                  </a:solidFill>
                </a:ln>
                <a:solidFill>
                  <a:srgbClr val="FF0000"/>
                </a:solidFill>
                <a:latin typeface="Century Gothic" pitchFamily="34" charset="0"/>
              </a:rPr>
              <a:t>We’ll discuss more in the next section.</a:t>
            </a:r>
            <a:endParaRPr lang="en-US" sz="3600" dirty="0"/>
          </a:p>
        </p:txBody>
      </p:sp>
      <p:sp>
        <p:nvSpPr>
          <p:cNvPr id="8" name="TextBox 7"/>
          <p:cNvSpPr txBox="1"/>
          <p:nvPr/>
        </p:nvSpPr>
        <p:spPr>
          <a:xfrm>
            <a:off x="381000" y="4191000"/>
            <a:ext cx="1828800" cy="430887"/>
          </a:xfrm>
          <a:prstGeom prst="rect">
            <a:avLst/>
          </a:prstGeom>
          <a:noFill/>
        </p:spPr>
        <p:txBody>
          <a:bodyPr wrap="square" rtlCol="0">
            <a:spAutoFit/>
          </a:bodyPr>
          <a:lstStyle/>
          <a:p>
            <a:pPr>
              <a:buFont typeface="Arial" pitchFamily="34" charset="0"/>
              <a:buChar char="•"/>
            </a:pPr>
            <a:r>
              <a:rPr lang="en-US" sz="2200" dirty="0">
                <a:latin typeface="Century Gothic" pitchFamily="34" charset="0"/>
              </a:rPr>
              <a:t> Holocaust</a:t>
            </a:r>
          </a:p>
        </p:txBody>
      </p:sp>
      <p:sp>
        <p:nvSpPr>
          <p:cNvPr id="9" name="TextBox 8"/>
          <p:cNvSpPr txBox="1"/>
          <p:nvPr/>
        </p:nvSpPr>
        <p:spPr>
          <a:xfrm>
            <a:off x="2514600" y="4191000"/>
            <a:ext cx="3200400" cy="430887"/>
          </a:xfrm>
          <a:prstGeom prst="rect">
            <a:avLst/>
          </a:prstGeom>
          <a:noFill/>
        </p:spPr>
        <p:txBody>
          <a:bodyPr wrap="square" rtlCol="0">
            <a:spAutoFit/>
          </a:bodyPr>
          <a:lstStyle/>
          <a:p>
            <a:pPr>
              <a:buFont typeface="Arial" pitchFamily="34" charset="0"/>
              <a:buChar char="•"/>
            </a:pPr>
            <a:r>
              <a:rPr lang="en-US" sz="2200" dirty="0">
                <a:latin typeface="Century Gothic" pitchFamily="34" charset="0"/>
              </a:rPr>
              <a:t> Persecution in Spain</a:t>
            </a:r>
          </a:p>
        </p:txBody>
      </p:sp>
      <p:sp>
        <p:nvSpPr>
          <p:cNvPr id="10" name="TextBox 9"/>
          <p:cNvSpPr txBox="1"/>
          <p:nvPr/>
        </p:nvSpPr>
        <p:spPr>
          <a:xfrm>
            <a:off x="5791200" y="3886200"/>
            <a:ext cx="2895600" cy="430887"/>
          </a:xfrm>
          <a:prstGeom prst="rect">
            <a:avLst/>
          </a:prstGeom>
          <a:noFill/>
        </p:spPr>
        <p:txBody>
          <a:bodyPr wrap="square" rtlCol="0">
            <a:spAutoFit/>
          </a:bodyPr>
          <a:lstStyle/>
          <a:p>
            <a:pPr>
              <a:buFont typeface="Arial" pitchFamily="34" charset="0"/>
              <a:buChar char="•"/>
            </a:pPr>
            <a:r>
              <a:rPr lang="en-US" sz="2200" b="1" dirty="0">
                <a:latin typeface="Century Gothic" pitchFamily="34" charset="0"/>
              </a:rPr>
              <a:t> </a:t>
            </a:r>
            <a:r>
              <a:rPr lang="en-US" sz="2200" b="1" u="sng" dirty="0">
                <a:latin typeface="Century Gothic" pitchFamily="34" charset="0"/>
              </a:rPr>
              <a:t>Other examples?</a:t>
            </a:r>
          </a:p>
        </p:txBody>
      </p:sp>
      <p:sp>
        <p:nvSpPr>
          <p:cNvPr id="11" name="TextBox 10"/>
          <p:cNvSpPr txBox="1"/>
          <p:nvPr/>
        </p:nvSpPr>
        <p:spPr>
          <a:xfrm>
            <a:off x="228600" y="5768665"/>
            <a:ext cx="8610600" cy="708335"/>
          </a:xfrm>
          <a:prstGeom prst="rect">
            <a:avLst/>
          </a:prstGeom>
          <a:solidFill>
            <a:schemeClr val="bg1">
              <a:alpha val="50000"/>
            </a:schemeClr>
          </a:solidFill>
        </p:spPr>
        <p:txBody>
          <a:bodyPr wrap="square" rtlCol="0">
            <a:spAutoFit/>
          </a:bodyPr>
          <a:lstStyle/>
          <a:p>
            <a:pPr algn="ctr">
              <a:lnSpc>
                <a:spcPct val="120000"/>
              </a:lnSpc>
            </a:pPr>
            <a:r>
              <a:rPr lang="en-US" altLang="en-US" sz="3600" b="1" dirty="0">
                <a:ln w="15875">
                  <a:solidFill>
                    <a:schemeClr val="tx1"/>
                  </a:solidFill>
                </a:ln>
                <a:solidFill>
                  <a:srgbClr val="FF0000"/>
                </a:solidFill>
                <a:latin typeface="Century Gothic" pitchFamily="34" charset="0"/>
              </a:rPr>
              <a:t>When will this desolation be lifted?</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590462"/>
            <a:ext cx="1600200" cy="1152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0900" y="4582496"/>
            <a:ext cx="1409700" cy="1188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15594C4E-6CA8-4701-9E22-D93671B73DE9}"/>
              </a:ext>
            </a:extLst>
          </p:cNvPr>
          <p:cNvSpPr txBox="1"/>
          <p:nvPr/>
        </p:nvSpPr>
        <p:spPr>
          <a:xfrm>
            <a:off x="6019800" y="4223881"/>
            <a:ext cx="2895600" cy="769441"/>
          </a:xfrm>
          <a:prstGeom prst="rect">
            <a:avLst/>
          </a:prstGeom>
          <a:noFill/>
        </p:spPr>
        <p:txBody>
          <a:bodyPr wrap="square" rtlCol="0">
            <a:spAutoFit/>
          </a:bodyPr>
          <a:lstStyle/>
          <a:p>
            <a:r>
              <a:rPr lang="en-US" sz="2200" b="1" dirty="0">
                <a:ln w="12700">
                  <a:solidFill>
                    <a:schemeClr val="tx1"/>
                  </a:solidFill>
                </a:ln>
                <a:solidFill>
                  <a:srgbClr val="92D050"/>
                </a:solidFill>
                <a:latin typeface="Century Gothic" pitchFamily="34" charset="0"/>
              </a:rPr>
              <a:t>Muslims didn’t like them </a:t>
            </a:r>
            <a:r>
              <a:rPr lang="en-US" b="1" i="1" dirty="0">
                <a:ln w="12700">
                  <a:solidFill>
                    <a:schemeClr val="tx1"/>
                  </a:solidFill>
                </a:ln>
                <a:solidFill>
                  <a:srgbClr val="92D050"/>
                </a:solidFill>
                <a:latin typeface="Century Gothic" pitchFamily="34" charset="0"/>
              </a:rPr>
              <a:t>(Ishmael)</a:t>
            </a:r>
            <a:endParaRPr lang="en-US" sz="2200" b="1" i="1" dirty="0">
              <a:ln w="12700">
                <a:solidFill>
                  <a:schemeClr val="tx1"/>
                </a:solidFill>
              </a:ln>
              <a:solidFill>
                <a:srgbClr val="92D050"/>
              </a:solidFill>
              <a:latin typeface="Century Gothic" pitchFamily="34" charset="0"/>
            </a:endParaRPr>
          </a:p>
        </p:txBody>
      </p:sp>
      <p:sp>
        <p:nvSpPr>
          <p:cNvPr id="15" name="TextBox 14">
            <a:extLst>
              <a:ext uri="{FF2B5EF4-FFF2-40B4-BE49-F238E27FC236}">
                <a16:creationId xmlns:a16="http://schemas.microsoft.com/office/drawing/2014/main" id="{CC88B16B-6F86-4075-9306-58D8DD127AC2}"/>
              </a:ext>
            </a:extLst>
          </p:cNvPr>
          <p:cNvSpPr txBox="1"/>
          <p:nvPr/>
        </p:nvSpPr>
        <p:spPr>
          <a:xfrm>
            <a:off x="6019800" y="4934137"/>
            <a:ext cx="2895600" cy="769441"/>
          </a:xfrm>
          <a:prstGeom prst="rect">
            <a:avLst/>
          </a:prstGeom>
          <a:noFill/>
        </p:spPr>
        <p:txBody>
          <a:bodyPr wrap="square" rtlCol="0">
            <a:spAutoFit/>
          </a:bodyPr>
          <a:lstStyle/>
          <a:p>
            <a:r>
              <a:rPr lang="en-US" sz="2200" b="1" dirty="0">
                <a:ln>
                  <a:solidFill>
                    <a:schemeClr val="tx1"/>
                  </a:solidFill>
                </a:ln>
                <a:solidFill>
                  <a:srgbClr val="00B0F0"/>
                </a:solidFill>
                <a:latin typeface="Century Gothic" pitchFamily="34" charset="0"/>
              </a:rPr>
              <a:t>Christians didn’t like them </a:t>
            </a:r>
            <a:r>
              <a:rPr lang="en-US" b="1" i="1" dirty="0">
                <a:ln>
                  <a:solidFill>
                    <a:schemeClr val="tx1"/>
                  </a:solidFill>
                </a:ln>
                <a:solidFill>
                  <a:srgbClr val="00B0F0"/>
                </a:solidFill>
                <a:latin typeface="Century Gothic" pitchFamily="34" charset="0"/>
              </a:rPr>
              <a:t>(killers of Jesus)</a:t>
            </a:r>
            <a:endParaRPr lang="en-US" sz="2200" b="1" dirty="0">
              <a:ln>
                <a:solidFill>
                  <a:schemeClr val="tx1"/>
                </a:solidFill>
              </a:ln>
              <a:solidFill>
                <a:srgbClr val="00B0F0"/>
              </a:solidFill>
              <a:latin typeface="Century Gothic" pitchFamily="34" charset="0"/>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11"/>
                                        </p:tgtEl>
                                      </p:cBhvr>
                                    </p:animEffect>
                                    <p:set>
                                      <p:cBhvr>
                                        <p:cTn id="52" dur="1" fill="hold">
                                          <p:stCondLst>
                                            <p:cond delay="999"/>
                                          </p:stCondLst>
                                        </p:cTn>
                                        <p:tgtEl>
                                          <p:spTgt spid="1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animBg="1"/>
      <p:bldP spid="11" grpId="1" animBg="1"/>
      <p:bldP spid="13" grpId="0"/>
      <p:bldP spid="1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492375"/>
            <a:ext cx="7772400" cy="1470025"/>
          </a:xfrm>
        </p:spPr>
        <p:txBody>
          <a:bodyPr>
            <a:noAutofit/>
          </a:bodyPr>
          <a:lstStyle/>
          <a:p>
            <a: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Daniel’s 70 Weeks Conclusion</a:t>
            </a:r>
          </a:p>
        </p:txBody>
      </p:sp>
      <p:sp>
        <p:nvSpPr>
          <p:cNvPr id="4" name="Slide Number Placeholder 3"/>
          <p:cNvSpPr>
            <a:spLocks noGrp="1"/>
          </p:cNvSpPr>
          <p:nvPr>
            <p:ph type="sldNum" sz="quarter" idx="11"/>
          </p:nvPr>
        </p:nvSpPr>
        <p:spPr/>
        <p:txBody>
          <a:bodyPr/>
          <a:lstStyle/>
          <a:p>
            <a:fld id="{F2C94934-F679-4702-B3C4-F49C4424DC22}" type="slidenum">
              <a:rPr lang="en-US" smtClean="0"/>
              <a:pPr/>
              <a:t>122</a:t>
            </a:fld>
            <a:endParaRPr lang="en-US" dirty="0"/>
          </a:p>
        </p:txBody>
      </p:sp>
    </p:spTree>
    <p:extLst>
      <p:ext uri="{BB962C8B-B14F-4D97-AF65-F5344CB8AC3E}">
        <p14:creationId xmlns:p14="http://schemas.microsoft.com/office/powerpoint/2010/main" val="982097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295400"/>
            <a:ext cx="8229600" cy="4068421"/>
          </a:xfrm>
          <a:prstGeom prst="rect">
            <a:avLst/>
          </a:prstGeom>
          <a:noFill/>
        </p:spPr>
        <p:txBody>
          <a:bodyPr wrap="square" rtlCol="0">
            <a:spAutoFit/>
          </a:bodyPr>
          <a:lstStyle/>
          <a:p>
            <a:pPr algn="ctr">
              <a:lnSpc>
                <a:spcPct val="120000"/>
              </a:lnSpc>
            </a:pPr>
            <a:r>
              <a:rPr lang="en-US" altLang="en-US" sz="3600" b="1" dirty="0">
                <a:ln w="19050">
                  <a:solidFill>
                    <a:schemeClr val="tx1"/>
                  </a:solidFill>
                </a:ln>
                <a:solidFill>
                  <a:srgbClr val="FF0000"/>
                </a:solidFill>
                <a:latin typeface="Century Gothic" pitchFamily="34" charset="0"/>
              </a:rPr>
              <a:t>ALL</a:t>
            </a:r>
            <a:r>
              <a:rPr lang="en-US" altLang="en-US" sz="3600" dirty="0">
                <a:ln w="19050">
                  <a:solidFill>
                    <a:schemeClr val="tx1"/>
                  </a:solidFill>
                </a:ln>
                <a:latin typeface="Century Gothic" pitchFamily="34" charset="0"/>
              </a:rPr>
              <a:t> </a:t>
            </a:r>
            <a:r>
              <a:rPr lang="en-US" altLang="en-US" sz="2800" dirty="0">
                <a:latin typeface="Century Gothic" pitchFamily="34" charset="0"/>
              </a:rPr>
              <a:t>70 weeks from Daniel’s vision have been concluded with Christ and the destruction that came after he died.</a:t>
            </a:r>
          </a:p>
          <a:p>
            <a:pPr algn="ctr">
              <a:lnSpc>
                <a:spcPct val="120000"/>
              </a:lnSpc>
            </a:pPr>
            <a:endParaRPr lang="en-US" altLang="en-US" sz="1400" dirty="0">
              <a:latin typeface="Century Gothic" pitchFamily="34" charset="0"/>
            </a:endParaRPr>
          </a:p>
          <a:p>
            <a:pPr algn="ctr">
              <a:lnSpc>
                <a:spcPct val="120000"/>
              </a:lnSpc>
            </a:pPr>
            <a:r>
              <a:rPr lang="en-US" altLang="en-US" sz="2800" dirty="0">
                <a:latin typeface="Century Gothic" pitchFamily="34" charset="0"/>
              </a:rPr>
              <a:t>Thus, there is </a:t>
            </a:r>
            <a:r>
              <a:rPr lang="en-US" altLang="en-US" sz="3600" b="1" u="sng" dirty="0">
                <a:ln w="19050">
                  <a:solidFill>
                    <a:schemeClr val="tx1"/>
                  </a:solidFill>
                </a:ln>
                <a:solidFill>
                  <a:srgbClr val="FF0000"/>
                </a:solidFill>
                <a:latin typeface="Century Gothic" pitchFamily="34" charset="0"/>
              </a:rPr>
              <a:t>NOT</a:t>
            </a:r>
            <a:r>
              <a:rPr lang="en-US" altLang="en-US" sz="3600" dirty="0">
                <a:ln w="19050">
                  <a:solidFill>
                    <a:schemeClr val="tx1"/>
                  </a:solidFill>
                </a:ln>
                <a:latin typeface="Century Gothic" pitchFamily="34" charset="0"/>
              </a:rPr>
              <a:t> </a:t>
            </a:r>
            <a:r>
              <a:rPr lang="en-US" altLang="en-US" sz="2800" dirty="0">
                <a:latin typeface="Century Gothic" pitchFamily="34" charset="0"/>
              </a:rPr>
              <a:t>1 week of the 70 weeks left to be fulfilled in the end-times.</a:t>
            </a:r>
          </a:p>
          <a:p>
            <a:pPr algn="ctr">
              <a:lnSpc>
                <a:spcPct val="120000"/>
              </a:lnSpc>
            </a:pPr>
            <a:endParaRPr lang="en-US" altLang="en-US" sz="1400" dirty="0">
              <a:latin typeface="Century Gothic" pitchFamily="34" charset="0"/>
            </a:endParaRPr>
          </a:p>
          <a:p>
            <a:pPr algn="ctr">
              <a:lnSpc>
                <a:spcPct val="120000"/>
              </a:lnSpc>
            </a:pPr>
            <a:r>
              <a:rPr lang="en-US" altLang="en-US" sz="2800" dirty="0">
                <a:latin typeface="Century Gothic" pitchFamily="34" charset="0"/>
              </a:rPr>
              <a:t>The </a:t>
            </a:r>
            <a:r>
              <a:rPr lang="en-US" altLang="en-US" sz="3600" b="1" u="sng" dirty="0">
                <a:ln w="19050">
                  <a:solidFill>
                    <a:schemeClr val="tx1"/>
                  </a:solidFill>
                </a:ln>
                <a:solidFill>
                  <a:srgbClr val="FFFF00"/>
                </a:solidFill>
                <a:latin typeface="Century Gothic" pitchFamily="34" charset="0"/>
              </a:rPr>
              <a:t>Messiah</a:t>
            </a:r>
            <a:r>
              <a:rPr lang="en-US" altLang="en-US" sz="2800" dirty="0">
                <a:latin typeface="Century Gothic" pitchFamily="34" charset="0"/>
              </a:rPr>
              <a:t> was to seal up the vision.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 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123</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1800985"/>
            <a:ext cx="8382000" cy="2899255"/>
          </a:xfrm>
          <a:prstGeom prst="rect">
            <a:avLst/>
          </a:prstGeom>
          <a:noFill/>
        </p:spPr>
        <p:txBody>
          <a:bodyPr wrap="square" rtlCol="0">
            <a:spAutoFit/>
          </a:bodyPr>
          <a:lstStyle/>
          <a:p>
            <a:pPr algn="ctr">
              <a:lnSpc>
                <a:spcPct val="120000"/>
              </a:lnSpc>
            </a:pPr>
            <a:r>
              <a:rPr lang="en-US" altLang="en-US" sz="4000" b="1" dirty="0">
                <a:ln w="19050">
                  <a:solidFill>
                    <a:schemeClr val="tx1"/>
                  </a:solidFill>
                </a:ln>
                <a:solidFill>
                  <a:srgbClr val="FF0000"/>
                </a:solidFill>
                <a:latin typeface="Century Gothic" pitchFamily="34" charset="0"/>
              </a:rPr>
              <a:t>Daniel’s vision of the 70 weeks determined upon Jerusalem was</a:t>
            </a:r>
          </a:p>
          <a:p>
            <a:pPr algn="ctr">
              <a:lnSpc>
                <a:spcPct val="120000"/>
              </a:lnSpc>
            </a:pPr>
            <a:r>
              <a:rPr lang="en-US" altLang="en-US" sz="72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COMPLETED!!!</a:t>
            </a:r>
            <a:endParaRPr lang="en-US" altLang="en-US" sz="4000" dirty="0">
              <a:ln w="19050">
                <a:solidFill>
                  <a:schemeClr val="tx1"/>
                </a:solidFill>
              </a:ln>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 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124</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615214"/>
            <a:ext cx="8229600" cy="3637919"/>
          </a:xfrm>
          <a:prstGeom prst="rect">
            <a:avLst/>
          </a:prstGeom>
          <a:noFill/>
        </p:spPr>
        <p:txBody>
          <a:bodyPr wrap="square" rtlCol="0">
            <a:spAutoFit/>
          </a:bodyPr>
          <a:lstStyle/>
          <a:p>
            <a:pPr marL="347663" indent="-347663">
              <a:lnSpc>
                <a:spcPct val="120000"/>
              </a:lnSpc>
              <a:buFont typeface="Arial" pitchFamily="34" charset="0"/>
              <a:buChar char="•"/>
            </a:pPr>
            <a:r>
              <a:rPr lang="en-US" altLang="en-US" sz="3200" dirty="0">
                <a:ln w="19050">
                  <a:noFill/>
                </a:ln>
                <a:latin typeface="Century Gothic" pitchFamily="34" charset="0"/>
              </a:rPr>
              <a:t>Most Bible scholars would agree that Daniel’s 70 weeks were completed if they only looked at Daniel</a:t>
            </a:r>
          </a:p>
          <a:p>
            <a:pPr marL="347663" indent="-347663">
              <a:lnSpc>
                <a:spcPct val="120000"/>
              </a:lnSpc>
              <a:buFont typeface="Arial" pitchFamily="34" charset="0"/>
              <a:buChar char="•"/>
            </a:pPr>
            <a:endParaRPr lang="en-US" altLang="en-US" sz="3200" dirty="0">
              <a:ln w="19050">
                <a:noFill/>
              </a:ln>
              <a:latin typeface="Century Gothic" pitchFamily="34" charset="0"/>
            </a:endParaRPr>
          </a:p>
          <a:p>
            <a:pPr marL="347663" indent="-347663">
              <a:lnSpc>
                <a:spcPct val="120000"/>
              </a:lnSpc>
              <a:buFont typeface="Arial" pitchFamily="34" charset="0"/>
              <a:buChar char="•"/>
            </a:pPr>
            <a:r>
              <a:rPr lang="en-US" altLang="en-US" sz="3200" dirty="0">
                <a:ln w="19050">
                  <a:noFill/>
                </a:ln>
                <a:latin typeface="Century Gothic" pitchFamily="34" charset="0"/>
              </a:rPr>
              <a:t>Confusion comes in with Matthew 24, Mark 13 and Luke 21 </a:t>
            </a:r>
            <a:r>
              <a:rPr lang="en-US" altLang="en-US" sz="2400" i="1" dirty="0">
                <a:ln w="19050">
                  <a:noFill/>
                </a:ln>
                <a:latin typeface="Century Gothic" pitchFamily="34" charset="0"/>
              </a:rPr>
              <a:t>(Next part of class)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 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125</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838200" y="838200"/>
            <a:ext cx="7467600" cy="4267200"/>
          </a:xfrm>
        </p:spPr>
        <p:txBody>
          <a:bodyPr>
            <a:noAutofit/>
          </a:bodyPr>
          <a:lstStyle/>
          <a:p>
            <a:pPr marL="0" indent="0">
              <a:lnSpc>
                <a:spcPct val="120000"/>
              </a:lnSpc>
              <a:spcBef>
                <a:spcPct val="0"/>
              </a:spcBef>
              <a:spcAft>
                <a:spcPts val="1200"/>
              </a:spcAft>
              <a:buNone/>
            </a:pPr>
            <a:r>
              <a:rPr lang="en-US" altLang="en-US" sz="3400" b="1" u="sng" dirty="0">
                <a:ln w="19050">
                  <a:solidFill>
                    <a:schemeClr val="tx1"/>
                  </a:solidFill>
                </a:ln>
                <a:solidFill>
                  <a:srgbClr val="FF0000"/>
                </a:solidFill>
                <a:latin typeface="Century Gothic" pitchFamily="34" charset="0"/>
                <a:cs typeface="Narkisim" pitchFamily="34" charset="-79"/>
              </a:rPr>
              <a:t>Satan does not want us ready:</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to believe that things that have </a:t>
            </a:r>
            <a:r>
              <a:rPr lang="en-US" altLang="en-US" sz="2600" b="1" u="sng" dirty="0">
                <a:latin typeface="Century Gothic" pitchFamily="34" charset="0"/>
                <a:cs typeface="Narkisim" pitchFamily="34" charset="-79"/>
              </a:rPr>
              <a:t>ALREADY happened</a:t>
            </a:r>
            <a:r>
              <a:rPr lang="en-US" altLang="en-US" sz="2600" dirty="0">
                <a:latin typeface="Century Gothic" pitchFamily="34" charset="0"/>
                <a:cs typeface="Narkisim" pitchFamily="34" charset="-79"/>
              </a:rPr>
              <a:t> are yet to come</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looking for things that </a:t>
            </a:r>
            <a:r>
              <a:rPr lang="en-US" altLang="en-US" sz="2600" b="1" u="sng" dirty="0">
                <a:latin typeface="Century Gothic" pitchFamily="34" charset="0"/>
                <a:cs typeface="Narkisim" pitchFamily="34" charset="-79"/>
              </a:rPr>
              <a:t>will not happen</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a:t>
            </a:r>
            <a:r>
              <a:rPr lang="en-US" altLang="en-US" sz="2600" b="1" u="sng" dirty="0">
                <a:latin typeface="Century Gothic" pitchFamily="34" charset="0"/>
                <a:cs typeface="Narkisim" pitchFamily="34" charset="-79"/>
              </a:rPr>
              <a:t>twists the word of God</a:t>
            </a:r>
            <a:r>
              <a:rPr lang="en-US" altLang="en-US" sz="2600" dirty="0">
                <a:latin typeface="Century Gothic" pitchFamily="34" charset="0"/>
                <a:cs typeface="Narkisim" pitchFamily="34" charset="-79"/>
              </a:rPr>
              <a:t> so we don’t understand God’s plan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126</a:t>
            </a:fld>
            <a:endParaRPr lang="en-US" dirty="0"/>
          </a:p>
        </p:txBody>
      </p:sp>
    </p:spTree>
    <p:extLst>
      <p:ext uri="{BB962C8B-B14F-4D97-AF65-F5344CB8AC3E}">
        <p14:creationId xmlns:p14="http://schemas.microsoft.com/office/powerpoint/2010/main" val="2109570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Any final discussion?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127</a:t>
            </a:fld>
            <a:endParaRPr lang="en-US"/>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128</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0"/>
                                        </p:tgtEl>
                                      </p:cBhvr>
                                    </p:animEffect>
                                    <p:anim calcmode="lin" valueType="num">
                                      <p:cBhvr>
                                        <p:cTn id="7" dur="1000"/>
                                        <p:tgtEl>
                                          <p:spTgt spid="50"/>
                                        </p:tgtEl>
                                        <p:attrNameLst>
                                          <p:attrName>ppt_x</p:attrName>
                                        </p:attrNameLst>
                                      </p:cBhvr>
                                      <p:tavLst>
                                        <p:tav tm="0">
                                          <p:val>
                                            <p:strVal val="ppt_x"/>
                                          </p:val>
                                        </p:tav>
                                        <p:tav tm="100000">
                                          <p:val>
                                            <p:strVal val="ppt_x"/>
                                          </p:val>
                                        </p:tav>
                                      </p:tavLst>
                                    </p:anim>
                                    <p:anim calcmode="lin" valueType="num">
                                      <p:cBhvr>
                                        <p:cTn id="8" dur="1000"/>
                                        <p:tgtEl>
                                          <p:spTgt spid="50"/>
                                        </p:tgtEl>
                                        <p:attrNameLst>
                                          <p:attrName>ppt_y</p:attrName>
                                        </p:attrNameLst>
                                      </p:cBhvr>
                                      <p:tavLst>
                                        <p:tav tm="0">
                                          <p:val>
                                            <p:strVal val="ppt_y"/>
                                          </p:val>
                                        </p:tav>
                                        <p:tav tm="100000">
                                          <p:val>
                                            <p:strVal val="ppt_y+.1"/>
                                          </p:val>
                                        </p:tav>
                                      </p:tavLst>
                                    </p:anim>
                                    <p:set>
                                      <p:cBhvr>
                                        <p:cTn id="9" dur="1" fill="hold">
                                          <p:stCondLst>
                                            <p:cond delay="999"/>
                                          </p:stCondLst>
                                        </p:cTn>
                                        <p:tgtEl>
                                          <p:spTgt spid="50"/>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129</a:t>
            </a:fld>
            <a:endParaRPr lang="en-US"/>
          </a:p>
        </p:txBody>
      </p:sp>
      <p:pic>
        <p:nvPicPr>
          <p:cNvPr id="4" name="Picture 3">
            <a:extLst>
              <a:ext uri="{FF2B5EF4-FFF2-40B4-BE49-F238E27FC236}">
                <a16:creationId xmlns:a16="http://schemas.microsoft.com/office/drawing/2014/main" id="{445CFAD2-4332-483E-94F8-33EB871E9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Tree>
    <p:extLst>
      <p:ext uri="{BB962C8B-B14F-4D97-AF65-F5344CB8AC3E}">
        <p14:creationId xmlns:p14="http://schemas.microsoft.com/office/powerpoint/2010/main" val="693182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228600"/>
            <a:ext cx="8763000" cy="5555367"/>
          </a:xfrm>
          <a:prstGeom prst="rect">
            <a:avLst/>
          </a:prstGeom>
          <a:noFill/>
        </p:spPr>
        <p:txBody>
          <a:bodyPr wrap="square" rtlCol="0">
            <a:spAutoFit/>
          </a:bodyPr>
          <a:lstStyle/>
          <a:p>
            <a:pPr>
              <a:lnSpc>
                <a:spcPct val="130000"/>
              </a:lnSpc>
              <a:spcAft>
                <a:spcPts val="1200"/>
              </a:spcAft>
            </a:pPr>
            <a:r>
              <a:rPr lang="en-US" sz="2200" dirty="0">
                <a:latin typeface="Century Gothic" panose="020B0502020202020204" pitchFamily="34" charset="0"/>
                <a:cs typeface="Andalus" panose="02020603050405020304" pitchFamily="18" charset="-78"/>
              </a:rPr>
              <a:t>21b And I </a:t>
            </a:r>
            <a:r>
              <a:rPr lang="en-US" sz="2400" b="1" u="sng" dirty="0">
                <a:latin typeface="Century Gothic" panose="020B0502020202020204" pitchFamily="34" charset="0"/>
                <a:cs typeface="Andalus" panose="02020603050405020304" pitchFamily="18" charset="-78"/>
              </a:rPr>
              <a:t>give unto you a commandment, that you shall teach one another</a:t>
            </a:r>
            <a:r>
              <a:rPr lang="en-US" sz="2200" dirty="0">
                <a:latin typeface="Century Gothic" panose="020B0502020202020204" pitchFamily="34" charset="0"/>
                <a:cs typeface="Andalus" panose="02020603050405020304" pitchFamily="18" charset="-78"/>
              </a:rPr>
              <a:t> the doctrine of the kingdom; teach ye diligently and my grace shall attend you, that you may be instructed more perfectly in theory, in principle, in doctrine, in the law of the gospel, in all things that pertain unto the kingdom of God, that is expedient for you to understand; </a:t>
            </a:r>
          </a:p>
          <a:p>
            <a:pPr>
              <a:lnSpc>
                <a:spcPct val="130000"/>
              </a:lnSpc>
              <a:spcAft>
                <a:spcPts val="1200"/>
              </a:spcAft>
            </a:pPr>
            <a:r>
              <a:rPr lang="en-US" sz="2200" dirty="0">
                <a:latin typeface="Century Gothic" panose="020B0502020202020204" pitchFamily="34" charset="0"/>
                <a:cs typeface="Andalus" panose="02020603050405020304" pitchFamily="18" charset="-78"/>
              </a:rPr>
              <a:t>21c of things both in heaven, and in earth, and under the earth; </a:t>
            </a:r>
            <a:r>
              <a:rPr lang="en-US" sz="2400" b="1" u="sng" dirty="0">
                <a:latin typeface="Century Gothic" panose="020B0502020202020204" pitchFamily="34" charset="0"/>
                <a:cs typeface="Andalus" panose="02020603050405020304" pitchFamily="18" charset="-78"/>
              </a:rPr>
              <a:t>things which have been; things which are; things which must shortly come to pass</a:t>
            </a:r>
            <a:r>
              <a:rPr lang="en-US" sz="2200" dirty="0">
                <a:latin typeface="Century Gothic" panose="020B0502020202020204" pitchFamily="34" charset="0"/>
                <a:cs typeface="Andalus" panose="02020603050405020304" pitchFamily="18" charset="-78"/>
              </a:rPr>
              <a:t>; </a:t>
            </a:r>
          </a:p>
          <a:p>
            <a:pPr>
              <a:lnSpc>
                <a:spcPct val="130000"/>
              </a:lnSpc>
              <a:spcAft>
                <a:spcPts val="1200"/>
              </a:spcAft>
            </a:pPr>
            <a:endParaRPr lang="en-US" sz="2200" dirty="0">
              <a:latin typeface="Century Gothic" panose="020B0502020202020204" pitchFamily="34" charset="0"/>
              <a:cs typeface="Andalus" panose="02020603050405020304" pitchFamily="18" charset="-78"/>
            </a:endParaRPr>
          </a:p>
          <a:p>
            <a:pPr algn="r">
              <a:lnSpc>
                <a:spcPct val="130000"/>
              </a:lnSpc>
              <a:spcAft>
                <a:spcPts val="1200"/>
              </a:spcAft>
            </a:pPr>
            <a:r>
              <a:rPr lang="en-US" sz="2200" dirty="0">
                <a:latin typeface="Century Gothic" panose="020B0502020202020204" pitchFamily="34" charset="0"/>
                <a:cs typeface="Andalus" panose="02020603050405020304" pitchFamily="18" charset="-78"/>
              </a:rPr>
              <a:t>D&amp;C 85:21b-23b (Cont.</a:t>
            </a:r>
            <a:r>
              <a:rPr lang="en-US" sz="2200" dirty="0">
                <a:latin typeface="Century Gothic" panose="020B0502020202020204" pitchFamily="34" charset="0"/>
                <a:cs typeface="Andalus" panose="02020603050405020304" pitchFamily="18" charset="-78"/>
                <a:sym typeface="Wingdings" panose="05000000000000000000" pitchFamily="2" charset="2"/>
              </a:rPr>
              <a:t>)</a:t>
            </a:r>
            <a:endParaRPr lang="en-US" sz="2200" dirty="0">
              <a:latin typeface="Century Gothic" panose="020B0502020202020204" pitchFamily="34" charset="0"/>
              <a:cs typeface="Andalus" panose="02020603050405020304" pitchFamily="18" charset="-78"/>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13</a:t>
            </a:fld>
            <a:endParaRPr lang="en-US" dirty="0"/>
          </a:p>
        </p:txBody>
      </p:sp>
    </p:spTree>
    <p:extLst>
      <p:ext uri="{BB962C8B-B14F-4D97-AF65-F5344CB8AC3E}">
        <p14:creationId xmlns:p14="http://schemas.microsoft.com/office/powerpoint/2010/main" val="29856988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297180" y="1295400"/>
            <a:ext cx="8549640" cy="3276600"/>
          </a:xfrm>
        </p:spPr>
        <p:txBody>
          <a:bodyPr>
            <a:noAutofit/>
          </a:bodyPr>
          <a:lstStyle/>
          <a:p>
            <a:pPr marL="227013"/>
            <a:r>
              <a:rPr lang="en-US" sz="96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Review</a:t>
            </a:r>
            <a:endParaRPr lang="en-US" sz="8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130</a:t>
            </a:fld>
            <a:endParaRPr lang="en-US" dirty="0"/>
          </a:p>
        </p:txBody>
      </p:sp>
    </p:spTree>
    <p:extLst>
      <p:ext uri="{BB962C8B-B14F-4D97-AF65-F5344CB8AC3E}">
        <p14:creationId xmlns:p14="http://schemas.microsoft.com/office/powerpoint/2010/main" val="145915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131</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6911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Tree>
    <p:extLst>
      <p:ext uri="{BB962C8B-B14F-4D97-AF65-F5344CB8AC3E}">
        <p14:creationId xmlns:p14="http://schemas.microsoft.com/office/powerpoint/2010/main" val="5383619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1000"/>
                                        <p:tgtEl>
                                          <p:spTgt spid="49"/>
                                        </p:tgtEl>
                                      </p:cBhvr>
                                    </p:animEffect>
                                    <p:anim calcmode="lin" valueType="num">
                                      <p:cBhvr>
                                        <p:cTn id="14" dur="1000" fill="hold"/>
                                        <p:tgtEl>
                                          <p:spTgt spid="49"/>
                                        </p:tgtEl>
                                        <p:attrNameLst>
                                          <p:attrName>ppt_x</p:attrName>
                                        </p:attrNameLst>
                                      </p:cBhvr>
                                      <p:tavLst>
                                        <p:tav tm="0">
                                          <p:val>
                                            <p:strVal val="#ppt_x"/>
                                          </p:val>
                                        </p:tav>
                                        <p:tav tm="100000">
                                          <p:val>
                                            <p:strVal val="#ppt_x"/>
                                          </p:val>
                                        </p:tav>
                                      </p:tavLst>
                                    </p:anim>
                                    <p:anim calcmode="lin" valueType="num">
                                      <p:cBhvr>
                                        <p:cTn id="15" dur="900" decel="100000" fill="hold"/>
                                        <p:tgtEl>
                                          <p:spTgt spid="4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589544"/>
            <a:ext cx="7151225" cy="3016210"/>
          </a:xfrm>
          <a:prstGeom prst="rect">
            <a:avLst/>
          </a:prstGeom>
          <a:noFill/>
        </p:spPr>
        <p:txBody>
          <a:bodyPr wrap="square" rtlCol="0">
            <a:spAutoFit/>
          </a:bodyPr>
          <a:lstStyle/>
          <a:p>
            <a:pPr algn="ctr">
              <a:spcBef>
                <a:spcPct val="50000"/>
              </a:spcBef>
              <a:defRPr/>
            </a:pPr>
            <a:r>
              <a:rPr lang="en-US" sz="4000" dirty="0">
                <a:ln w="19050">
                  <a:noFill/>
                </a:ln>
                <a:latin typeface="Century Gothic" pitchFamily="34" charset="0"/>
              </a:rPr>
              <a:t>Is it possible </a:t>
            </a:r>
            <a:r>
              <a:rPr lang="en-US" sz="4000" dirty="0">
                <a:ln w="31750">
                  <a:noFill/>
                </a:ln>
                <a:latin typeface="Century Gothic" pitchFamily="34" charset="0"/>
              </a:rPr>
              <a:t>that some things taught about the </a:t>
            </a:r>
            <a:r>
              <a:rPr lang="en-US" sz="4000" dirty="0">
                <a:ln w="19050">
                  <a:noFill/>
                </a:ln>
                <a:latin typeface="Century Gothic" pitchFamily="34" charset="0"/>
              </a:rPr>
              <a:t>end times </a:t>
            </a:r>
            <a:r>
              <a:rPr lang="en-US" sz="4000" dirty="0">
                <a:ln w="31750">
                  <a:noFill/>
                </a:ln>
                <a:latin typeface="Century Gothic" pitchFamily="34" charset="0"/>
              </a:rPr>
              <a:t>are </a:t>
            </a:r>
            <a:r>
              <a:rPr lang="en-US" sz="5400" b="1" dirty="0">
                <a:ln w="19050">
                  <a:solidFill>
                    <a:schemeClr val="tx1"/>
                  </a:solidFill>
                </a:ln>
                <a:solidFill>
                  <a:srgbClr val="FF0000"/>
                </a:solidFill>
                <a:latin typeface="Century Gothic" pitchFamily="34" charset="0"/>
              </a:rPr>
              <a:t>deceptions of Satan</a:t>
            </a:r>
            <a:r>
              <a:rPr lang="en-US" sz="3600" dirty="0">
                <a:ln w="31750">
                  <a:noFill/>
                </a:ln>
                <a:latin typeface="Century Gothic" pitchFamily="34" charset="0"/>
              </a:rPr>
              <a:t>?</a:t>
            </a:r>
            <a:endParaRPr lang="en-US" sz="3600" dirty="0">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132</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23263673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836"/>
          <a:stretch/>
        </p:blipFill>
        <p:spPr>
          <a:xfrm>
            <a:off x="28075" y="-17502"/>
            <a:ext cx="1371600" cy="1538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006" b="4930"/>
          <a:stretch/>
        </p:blipFill>
        <p:spPr>
          <a:xfrm>
            <a:off x="7696200" y="0"/>
            <a:ext cx="1447799" cy="1521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567" r="2464" b="7430"/>
          <a:stretch/>
        </p:blipFill>
        <p:spPr>
          <a:xfrm>
            <a:off x="28878" y="5230525"/>
            <a:ext cx="4289658" cy="1670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5521" r="11322"/>
          <a:stretch/>
        </p:blipFill>
        <p:spPr>
          <a:xfrm>
            <a:off x="4366661" y="5228925"/>
            <a:ext cx="1795914"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12401"/>
          <a:stretch/>
        </p:blipFill>
        <p:spPr>
          <a:xfrm>
            <a:off x="6172200" y="5228925"/>
            <a:ext cx="2971800" cy="1735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0784" y="1536343"/>
            <a:ext cx="4306754" cy="1856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4558" r="12545"/>
          <a:stretch/>
        </p:blipFill>
        <p:spPr>
          <a:xfrm>
            <a:off x="14435" y="1529333"/>
            <a:ext cx="1804740" cy="1856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5253"/>
          <a:stretch/>
        </p:blipFill>
        <p:spPr>
          <a:xfrm>
            <a:off x="6219997" y="1530937"/>
            <a:ext cx="2924002" cy="1856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14429" r="13708"/>
          <a:stretch/>
        </p:blipFill>
        <p:spPr>
          <a:xfrm>
            <a:off x="0" y="3459142"/>
            <a:ext cx="3094525" cy="1722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b="12234"/>
          <a:stretch/>
        </p:blipFill>
        <p:spPr>
          <a:xfrm>
            <a:off x="3124200" y="3445491"/>
            <a:ext cx="4427152" cy="1726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b="4673"/>
          <a:stretch/>
        </p:blipFill>
        <p:spPr>
          <a:xfrm>
            <a:off x="7528839" y="3433461"/>
            <a:ext cx="1615160" cy="1728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14"/>
                  <a:srcRect/>
                  <a:stretch>
                    <a:fillRect/>
                  </a:stretch>
                </a:blipFill>
                <a:effectLst>
                  <a:reflection blurRad="6350" stA="55000" endA="300" endPos="45500" dir="5400000" sy="-100000" algn="bl" rotWithShape="0"/>
                </a:effectLst>
                <a:latin typeface="Rockwell Extra Bold" panose="02060903040505020403" pitchFamily="18" charset="0"/>
              </a:rPr>
              <a:t>End Times</a:t>
            </a:r>
          </a:p>
        </p:txBody>
      </p:sp>
      <p:sp>
        <p:nvSpPr>
          <p:cNvPr id="6" name="Slide Number Placeholder 5"/>
          <p:cNvSpPr>
            <a:spLocks noGrp="1"/>
          </p:cNvSpPr>
          <p:nvPr>
            <p:ph type="sldNum" sz="quarter" idx="12"/>
          </p:nvPr>
        </p:nvSpPr>
        <p:spPr/>
        <p:txBody>
          <a:bodyPr/>
          <a:lstStyle/>
          <a:p>
            <a:fld id="{AA1DEFB2-6A7E-46E0-9C12-CECB786200CE}" type="slidenum">
              <a:rPr lang="en-US" smtClean="0"/>
              <a:pPr/>
              <a:t>133</a:t>
            </a:fld>
            <a:endParaRPr lang="en-US" dirty="0"/>
          </a:p>
        </p:txBody>
      </p:sp>
    </p:spTree>
    <p:extLst>
      <p:ext uri="{BB962C8B-B14F-4D97-AF65-F5344CB8AC3E}">
        <p14:creationId xmlns:p14="http://schemas.microsoft.com/office/powerpoint/2010/main" val="919162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2046744"/>
            <a:ext cx="8077200" cy="2677656"/>
          </a:xfrm>
          <a:prstGeom prst="rect">
            <a:avLst/>
          </a:prstGeom>
          <a:noFill/>
        </p:spPr>
        <p:txBody>
          <a:bodyPr wrap="square" rtlCol="0">
            <a:spAutoFit/>
          </a:bodyPr>
          <a:lstStyle/>
          <a:p>
            <a:pPr>
              <a:lnSpc>
                <a:spcPct val="120000"/>
              </a:lnSpc>
            </a:pPr>
            <a:r>
              <a:rPr lang="en-US" altLang="en-US" sz="2200" dirty="0">
                <a:latin typeface="Century Gothic" pitchFamily="34" charset="0"/>
                <a:cs typeface="Narkisim" pitchFamily="34" charset="-79"/>
              </a:rPr>
              <a:t>Thou </a:t>
            </a:r>
            <a:r>
              <a:rPr lang="en-US" altLang="en-US" sz="2200" dirty="0" err="1">
                <a:latin typeface="Century Gothic" pitchFamily="34" charset="0"/>
                <a:cs typeface="Narkisim" pitchFamily="34" charset="-79"/>
              </a:rPr>
              <a:t>seest</a:t>
            </a:r>
            <a:r>
              <a:rPr lang="en-US" altLang="en-US" sz="2200" dirty="0">
                <a:latin typeface="Century Gothic" pitchFamily="34" charset="0"/>
                <a:cs typeface="Narkisim" pitchFamily="34" charset="-79"/>
              </a:rPr>
              <a:t> because of the many plain and precious things which have been taken out of the book, which </a:t>
            </a:r>
            <a:r>
              <a:rPr lang="en-US" altLang="en-US" sz="2400" b="1" dirty="0">
                <a:ln w="15875">
                  <a:solidFill>
                    <a:schemeClr val="tx1"/>
                  </a:solidFill>
                </a:ln>
                <a:solidFill>
                  <a:srgbClr val="FF0000"/>
                </a:solidFill>
                <a:latin typeface="Century Gothic" pitchFamily="34" charset="0"/>
                <a:cs typeface="Narkisim" pitchFamily="34" charset="-79"/>
              </a:rPr>
              <a:t>were plain unto the understanding of the children of men</a:t>
            </a:r>
            <a:r>
              <a:rPr lang="en-US" altLang="en-US" sz="2200" dirty="0">
                <a:latin typeface="Century Gothic" pitchFamily="34" charset="0"/>
                <a:cs typeface="Narkisim" pitchFamily="34" charset="-79"/>
              </a:rPr>
              <a:t>, </a:t>
            </a:r>
            <a:r>
              <a:rPr lang="en-US" altLang="en-US" sz="2400" b="1" dirty="0">
                <a:ln w="15875">
                  <a:solidFill>
                    <a:schemeClr val="tx1"/>
                  </a:solidFill>
                </a:ln>
                <a:solidFill>
                  <a:srgbClr val="FF0000"/>
                </a:solidFill>
                <a:latin typeface="Century Gothic" pitchFamily="34" charset="0"/>
                <a:cs typeface="Narkisim" pitchFamily="34" charset="-79"/>
              </a:rPr>
              <a:t>according to the plainness which is in the Lamb of God</a:t>
            </a:r>
            <a:r>
              <a:rPr lang="en-US" altLang="en-US" sz="2200" dirty="0">
                <a:latin typeface="Century Gothic" pitchFamily="34" charset="0"/>
                <a:cs typeface="Narkisim" pitchFamily="34" charset="-79"/>
              </a:rPr>
              <a:t>; </a:t>
            </a:r>
          </a:p>
          <a:p>
            <a:pPr algn="r">
              <a:lnSpc>
                <a:spcPct val="120000"/>
              </a:lnSpc>
              <a:spcAft>
                <a:spcPts val="1200"/>
              </a:spcAft>
            </a:pPr>
            <a:r>
              <a:rPr lang="en-US" altLang="en-US" sz="2200" dirty="0">
                <a:latin typeface="Century Gothic" pitchFamily="34" charset="0"/>
                <a:cs typeface="Narkisim" pitchFamily="34" charset="-79"/>
              </a:rPr>
              <a:t>1 Nephi 3:174</a:t>
            </a:r>
            <a:endParaRPr lang="en-US" sz="2200" dirty="0">
              <a:latin typeface="Century Gothic" panose="020B0502020202020204"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134</a:t>
            </a:fld>
            <a:endParaRPr lang="en-US"/>
          </a:p>
        </p:txBody>
      </p:sp>
    </p:spTree>
    <p:extLst>
      <p:ext uri="{BB962C8B-B14F-4D97-AF65-F5344CB8AC3E}">
        <p14:creationId xmlns:p14="http://schemas.microsoft.com/office/powerpoint/2010/main" val="454312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1154994"/>
            <a:ext cx="8077200" cy="2121606"/>
          </a:xfrm>
          <a:prstGeom prst="rect">
            <a:avLst/>
          </a:prstGeom>
          <a:noFill/>
        </p:spPr>
        <p:txBody>
          <a:bodyPr wrap="square" rtlCol="0">
            <a:spAutoFit/>
          </a:bodyPr>
          <a:lstStyle/>
          <a:p>
            <a:pPr>
              <a:lnSpc>
                <a:spcPct val="120000"/>
              </a:lnSpc>
            </a:pPr>
            <a:r>
              <a:rPr lang="en-US" altLang="en-US" sz="2200" dirty="0">
                <a:latin typeface="Century Gothic" pitchFamily="34" charset="0"/>
                <a:cs typeface="Narkisim" pitchFamily="34" charset="-79"/>
              </a:rPr>
              <a:t>15d yea, </a:t>
            </a:r>
            <a:r>
              <a:rPr lang="en-US" altLang="en-US" sz="2200" b="1" u="sng" dirty="0">
                <a:latin typeface="Century Gothic" pitchFamily="34" charset="0"/>
                <a:cs typeface="Narkisim" pitchFamily="34" charset="-79"/>
              </a:rPr>
              <a:t>Satan doth stir up the hearts of the people to contention, concerning the points of my doctrine; and in these things they do err, for they do </a:t>
            </a:r>
            <a:r>
              <a:rPr lang="en-US" altLang="en-US" sz="2400" b="1" dirty="0">
                <a:ln w="15875">
                  <a:solidFill>
                    <a:schemeClr val="tx1"/>
                  </a:solidFill>
                </a:ln>
                <a:solidFill>
                  <a:srgbClr val="FF0000"/>
                </a:solidFill>
                <a:latin typeface="Century Gothic" pitchFamily="34" charset="0"/>
                <a:cs typeface="Narkisim" pitchFamily="34" charset="-79"/>
              </a:rPr>
              <a:t>WREST</a:t>
            </a:r>
            <a:r>
              <a:rPr lang="en-US" altLang="en-US" sz="2200" b="1" u="sng" dirty="0">
                <a:latin typeface="Century Gothic" pitchFamily="34" charset="0"/>
                <a:cs typeface="Narkisim" pitchFamily="34" charset="-79"/>
              </a:rPr>
              <a:t> the Scriptures</a:t>
            </a:r>
            <a:r>
              <a:rPr lang="en-US" altLang="en-US" sz="2200" dirty="0">
                <a:latin typeface="Century Gothic" pitchFamily="34" charset="0"/>
                <a:cs typeface="Narkisim" pitchFamily="34" charset="-79"/>
              </a:rPr>
              <a:t>, and do not understand them; </a:t>
            </a:r>
          </a:p>
          <a:p>
            <a:pPr algn="r">
              <a:lnSpc>
                <a:spcPct val="120000"/>
              </a:lnSpc>
              <a:spcAft>
                <a:spcPts val="1200"/>
              </a:spcAft>
            </a:pPr>
            <a:r>
              <a:rPr lang="en-US" sz="2200" dirty="0">
                <a:latin typeface="Century Gothic" pitchFamily="34" charset="0"/>
                <a:cs typeface="Narkisim" pitchFamily="34" charset="-79"/>
              </a:rPr>
              <a:t>D&amp;C 3:15d</a:t>
            </a:r>
            <a:endParaRPr lang="en-US" sz="2200" dirty="0">
              <a:latin typeface="Century Gothic" panose="020B0502020202020204"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135</a:t>
            </a:fld>
            <a:endParaRPr lang="en-US"/>
          </a:p>
        </p:txBody>
      </p:sp>
      <p:sp>
        <p:nvSpPr>
          <p:cNvPr id="9" name="TextBox 8">
            <a:extLst>
              <a:ext uri="{FF2B5EF4-FFF2-40B4-BE49-F238E27FC236}">
                <a16:creationId xmlns:a16="http://schemas.microsoft.com/office/drawing/2014/main" id="{E0EEE488-B28F-419F-AD30-1061675D79C8}"/>
              </a:ext>
            </a:extLst>
          </p:cNvPr>
          <p:cNvSpPr txBox="1"/>
          <p:nvPr/>
        </p:nvSpPr>
        <p:spPr>
          <a:xfrm>
            <a:off x="533400" y="3322550"/>
            <a:ext cx="8077200" cy="2392450"/>
          </a:xfrm>
          <a:prstGeom prst="rect">
            <a:avLst/>
          </a:prstGeom>
          <a:noFill/>
        </p:spPr>
        <p:txBody>
          <a:bodyPr wrap="square" rtlCol="0">
            <a:spAutoFit/>
          </a:bodyPr>
          <a:lstStyle/>
          <a:p>
            <a:pPr>
              <a:lnSpc>
                <a:spcPct val="120000"/>
              </a:lnSpc>
              <a:spcAft>
                <a:spcPts val="1200"/>
              </a:spcAft>
            </a:pPr>
            <a:r>
              <a:rPr lang="en-US" altLang="en-US" sz="2200" dirty="0">
                <a:latin typeface="Century Gothic" pitchFamily="34" charset="0"/>
                <a:cs typeface="Narkisim" pitchFamily="34" charset="-79"/>
              </a:rPr>
              <a:t>1: to pull, force, or move by violent wringing or twisting movements </a:t>
            </a:r>
          </a:p>
          <a:p>
            <a:pPr>
              <a:lnSpc>
                <a:spcPct val="120000"/>
              </a:lnSpc>
              <a:spcAft>
                <a:spcPts val="1200"/>
              </a:spcAft>
            </a:pPr>
            <a:r>
              <a:rPr lang="en-US" altLang="en-US" sz="2200" dirty="0">
                <a:latin typeface="Century Gothic" pitchFamily="34" charset="0"/>
                <a:cs typeface="Narkisim" pitchFamily="34" charset="-79"/>
              </a:rPr>
              <a:t>2: to gain with difficulty by or as if by force, violence, or determined labor</a:t>
            </a:r>
          </a:p>
          <a:p>
            <a:pPr algn="r">
              <a:lnSpc>
                <a:spcPct val="120000"/>
              </a:lnSpc>
              <a:spcAft>
                <a:spcPts val="1200"/>
              </a:spcAft>
            </a:pPr>
            <a:r>
              <a:rPr lang="en-US" sz="2200" dirty="0">
                <a:latin typeface="Century Gothic" pitchFamily="34" charset="0"/>
                <a:cs typeface="Narkisim" pitchFamily="34" charset="-79"/>
              </a:rPr>
              <a:t>Merriam-Webster Dictionary</a:t>
            </a:r>
            <a:endParaRPr lang="en-US" sz="2200" dirty="0">
              <a:latin typeface="Century Gothic" panose="020B0502020202020204" pitchFamily="34" charset="0"/>
              <a:cs typeface="Andalus" panose="02020603050405020304" pitchFamily="18" charset="-78"/>
            </a:endParaRPr>
          </a:p>
        </p:txBody>
      </p:sp>
      <p:sp>
        <p:nvSpPr>
          <p:cNvPr id="10" name="TextBox 9">
            <a:extLst>
              <a:ext uri="{FF2B5EF4-FFF2-40B4-BE49-F238E27FC236}">
                <a16:creationId xmlns:a16="http://schemas.microsoft.com/office/drawing/2014/main" id="{15E136D8-2A10-4736-87E9-6A4EC3FD9983}"/>
              </a:ext>
            </a:extLst>
          </p:cNvPr>
          <p:cNvSpPr txBox="1"/>
          <p:nvPr/>
        </p:nvSpPr>
        <p:spPr>
          <a:xfrm>
            <a:off x="1" y="5105400"/>
            <a:ext cx="4724400" cy="1200329"/>
          </a:xfrm>
          <a:prstGeom prst="rect">
            <a:avLst/>
          </a:prstGeom>
          <a:solidFill>
            <a:schemeClr val="bg1">
              <a:alpha val="50000"/>
            </a:schemeClr>
          </a:solidFill>
        </p:spPr>
        <p:txBody>
          <a:bodyPr wrap="square" rtlCol="0">
            <a:spAutoFit/>
          </a:bodyPr>
          <a:lstStyle/>
          <a:p>
            <a:pPr algn="ctr"/>
            <a:r>
              <a:rPr lang="en-US" altLang="en-US" sz="3600" b="1" dirty="0">
                <a:ln w="19050">
                  <a:solidFill>
                    <a:schemeClr val="tx1"/>
                  </a:solidFill>
                </a:ln>
                <a:solidFill>
                  <a:srgbClr val="FF0000"/>
                </a:solidFill>
                <a:latin typeface="Century Gothic" pitchFamily="34" charset="0"/>
              </a:rPr>
              <a:t>Force the Scriptures</a:t>
            </a:r>
          </a:p>
          <a:p>
            <a:pPr algn="ctr"/>
            <a:r>
              <a:rPr lang="en-US" altLang="en-US" sz="3600" b="1" dirty="0">
                <a:ln w="19050">
                  <a:solidFill>
                    <a:schemeClr val="tx1"/>
                  </a:solidFill>
                </a:ln>
                <a:solidFill>
                  <a:srgbClr val="FF0000"/>
                </a:solidFill>
                <a:latin typeface="Century Gothic" pitchFamily="34" charset="0"/>
              </a:rPr>
              <a:t>Twist the Scriptures</a:t>
            </a:r>
          </a:p>
        </p:txBody>
      </p:sp>
    </p:spTree>
    <p:extLst>
      <p:ext uri="{BB962C8B-B14F-4D97-AF65-F5344CB8AC3E}">
        <p14:creationId xmlns:p14="http://schemas.microsoft.com/office/powerpoint/2010/main" val="21850446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806476"/>
            <a:ext cx="7162800" cy="2308324"/>
          </a:xfrm>
          <a:prstGeom prst="rect">
            <a:avLst/>
          </a:prstGeom>
          <a:noFill/>
        </p:spPr>
        <p:txBody>
          <a:bodyPr wrap="square" rtlCol="0">
            <a:spAutoFit/>
          </a:bodyPr>
          <a:lstStyle/>
          <a:p>
            <a:pPr algn="ctr">
              <a:spcBef>
                <a:spcPct val="50000"/>
              </a:spcBef>
              <a:defRPr/>
            </a:pPr>
            <a:r>
              <a:rPr lang="en-US" sz="48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Satan</a:t>
            </a:r>
            <a:r>
              <a:rPr lang="en-US" sz="4800" b="1" dirty="0">
                <a:ln w="19050">
                  <a:solidFill>
                    <a:schemeClr val="tx1"/>
                  </a:solidFill>
                </a:ln>
                <a:solidFill>
                  <a:srgbClr val="FF0000"/>
                </a:solidFill>
                <a:latin typeface="Century Gothic" pitchFamily="34" charset="0"/>
              </a:rPr>
              <a:t> wants us ignorant </a:t>
            </a:r>
            <a:r>
              <a:rPr lang="en-US" sz="4000" dirty="0">
                <a:ln w="31750">
                  <a:noFill/>
                </a:ln>
                <a:latin typeface="Century Gothic" pitchFamily="34" charset="0"/>
              </a:rPr>
              <a:t>of God’s plan and </a:t>
            </a:r>
            <a:r>
              <a:rPr lang="en-US" sz="4800" b="1" dirty="0">
                <a:ln w="19050">
                  <a:solidFill>
                    <a:schemeClr val="tx1"/>
                  </a:solidFill>
                </a:ln>
                <a:solidFill>
                  <a:srgbClr val="FF0000"/>
                </a:solidFill>
                <a:latin typeface="Century Gothic" pitchFamily="34" charset="0"/>
              </a:rPr>
              <a:t>he wants to destroy us</a:t>
            </a:r>
            <a:endParaRPr lang="en-US" sz="3600" dirty="0">
              <a:ln w="19050">
                <a:solidFill>
                  <a:schemeClr val="tx1"/>
                </a:solidFill>
              </a:ln>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136</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2764637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3447098"/>
          </a:xfrm>
          <a:prstGeom prst="rect">
            <a:avLst/>
          </a:prstGeom>
          <a:noFill/>
        </p:spPr>
        <p:txBody>
          <a:bodyPr wrap="square" rtlCol="0">
            <a:spAutoFit/>
          </a:bodyPr>
          <a:lstStyle/>
          <a:p>
            <a:pPr>
              <a:spcAft>
                <a:spcPts val="1200"/>
              </a:spcAft>
            </a:pPr>
            <a:r>
              <a:rPr lang="en-US" sz="2800" b="1" u="sng" dirty="0">
                <a:latin typeface="Century Gothic" panose="020B0502020202020204" pitchFamily="34" charset="0"/>
                <a:cs typeface="Andalus" panose="02020603050405020304" pitchFamily="18" charset="-78"/>
              </a:rPr>
              <a:t>Daniel 9:16-27</a:t>
            </a:r>
            <a:r>
              <a:rPr lang="en-US" sz="2800" dirty="0">
                <a:latin typeface="Century Gothic" panose="020B0502020202020204" pitchFamily="34" charset="0"/>
                <a:cs typeface="Andalus" panose="02020603050405020304" pitchFamily="18" charset="-78"/>
              </a:rPr>
              <a:t> </a:t>
            </a:r>
          </a:p>
          <a:p>
            <a:pPr marL="457200"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Prophecy over Jerusalem</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To rebuild</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How much time until Messiah</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Prophesies what the Messiah will do</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Desolation to come upon Jerusalem </a:t>
            </a:r>
            <a:r>
              <a:rPr lang="en-US" sz="2400" dirty="0">
                <a:latin typeface="Century Gothic" panose="020B0502020202020204" pitchFamily="34" charset="0"/>
                <a:cs typeface="Andalus" panose="02020603050405020304" pitchFamily="18" charset="-78"/>
              </a:rPr>
              <a:t>(Jews)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137</a:t>
            </a:fld>
            <a:endParaRPr lang="en-US"/>
          </a:p>
        </p:txBody>
      </p:sp>
      <p:cxnSp>
        <p:nvCxnSpPr>
          <p:cNvPr id="7" name="Straight Connector 6">
            <a:extLst>
              <a:ext uri="{FF2B5EF4-FFF2-40B4-BE49-F238E27FC236}">
                <a16:creationId xmlns:a16="http://schemas.microsoft.com/office/drawing/2014/main" id="{37BD1A9A-D81C-480B-A09B-C236444822FB}"/>
              </a:ext>
            </a:extLst>
          </p:cNvPr>
          <p:cNvCxnSpPr/>
          <p:nvPr/>
        </p:nvCxnSpPr>
        <p:spPr>
          <a:xfrm>
            <a:off x="1219200" y="5181600"/>
            <a:ext cx="5954020" cy="0"/>
          </a:xfrm>
          <a:prstGeom prst="line">
            <a:avLst/>
          </a:prstGeom>
          <a:ln w="50800" cap="rnd">
            <a:solidFill>
              <a:srgbClr val="C00000"/>
            </a:solidFill>
            <a:headEnd type="oval"/>
            <a:tailEnd type="oval"/>
          </a:ln>
          <a:effectLst>
            <a:outerShdw blurRad="101600" dist="76200" dir="2700000" sx="101000" sy="101000" algn="tl" rotWithShape="0">
              <a:prstClr val="black">
                <a:alpha val="59000"/>
              </a:prstClr>
            </a:outerShdw>
          </a:effectLst>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9AF2F3-2EC6-40E9-983B-0485DC3419B9}"/>
              </a:ext>
            </a:extLst>
          </p:cNvPr>
          <p:cNvSpPr txBox="1"/>
          <p:nvPr/>
        </p:nvSpPr>
        <p:spPr>
          <a:xfrm>
            <a:off x="153124" y="5252323"/>
            <a:ext cx="2288329"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Decree to rebuild</a:t>
            </a:r>
          </a:p>
        </p:txBody>
      </p:sp>
      <p:sp>
        <p:nvSpPr>
          <p:cNvPr id="9" name="TextBox 8">
            <a:extLst>
              <a:ext uri="{FF2B5EF4-FFF2-40B4-BE49-F238E27FC236}">
                <a16:creationId xmlns:a16="http://schemas.microsoft.com/office/drawing/2014/main" id="{482943E0-7D98-45A9-94B2-97A3C9BD9DBD}"/>
              </a:ext>
            </a:extLst>
          </p:cNvPr>
          <p:cNvSpPr txBox="1"/>
          <p:nvPr/>
        </p:nvSpPr>
        <p:spPr>
          <a:xfrm>
            <a:off x="5536572" y="5291733"/>
            <a:ext cx="3454304" cy="1523494"/>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End of 1 Week of Confirming the Covenant</a:t>
            </a:r>
          </a:p>
        </p:txBody>
      </p:sp>
      <p:sp>
        <p:nvSpPr>
          <p:cNvPr id="10" name="TextBox 9">
            <a:extLst>
              <a:ext uri="{FF2B5EF4-FFF2-40B4-BE49-F238E27FC236}">
                <a16:creationId xmlns:a16="http://schemas.microsoft.com/office/drawing/2014/main" id="{93EB4CB2-BA52-43AA-A88D-5A4B0D10FFE6}"/>
              </a:ext>
            </a:extLst>
          </p:cNvPr>
          <p:cNvSpPr txBox="1"/>
          <p:nvPr/>
        </p:nvSpPr>
        <p:spPr>
          <a:xfrm>
            <a:off x="93301" y="4484335"/>
            <a:ext cx="2288329"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Begins</a:t>
            </a:r>
          </a:p>
        </p:txBody>
      </p:sp>
      <p:sp>
        <p:nvSpPr>
          <p:cNvPr id="11" name="TextBox 10">
            <a:extLst>
              <a:ext uri="{FF2B5EF4-FFF2-40B4-BE49-F238E27FC236}">
                <a16:creationId xmlns:a16="http://schemas.microsoft.com/office/drawing/2014/main" id="{AFC15A19-435D-4DB4-8702-D4A7E7864344}"/>
              </a:ext>
            </a:extLst>
          </p:cNvPr>
          <p:cNvSpPr txBox="1"/>
          <p:nvPr/>
        </p:nvSpPr>
        <p:spPr>
          <a:xfrm>
            <a:off x="6029055" y="4481543"/>
            <a:ext cx="2288329"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Ends</a:t>
            </a:r>
          </a:p>
        </p:txBody>
      </p:sp>
    </p:spTree>
    <p:extLst>
      <p:ext uri="{BB962C8B-B14F-4D97-AF65-F5344CB8AC3E}">
        <p14:creationId xmlns:p14="http://schemas.microsoft.com/office/powerpoint/2010/main" val="1810131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715137"/>
          </a:xfrm>
          <a:prstGeom prst="rect">
            <a:avLst/>
          </a:prstGeom>
          <a:noFill/>
        </p:spPr>
        <p:txBody>
          <a:bodyPr wrap="square" rtlCol="0">
            <a:spAutoFit/>
          </a:bodyPr>
          <a:lstStyle/>
          <a:p>
            <a:pPr>
              <a:lnSpc>
                <a:spcPct val="120000"/>
              </a:lnSpc>
              <a:spcAft>
                <a:spcPts val="600"/>
              </a:spcAft>
            </a:pPr>
            <a:r>
              <a:rPr lang="en-US" sz="2200" b="1" dirty="0">
                <a:latin typeface="Century Gothic" panose="020B0502020202020204" pitchFamily="34" charset="0"/>
                <a:cs typeface="Andalus" panose="02020603050405020304" pitchFamily="18" charset="-78"/>
              </a:rPr>
              <a:t>21</a:t>
            </a:r>
            <a:r>
              <a:rPr lang="en-US" sz="2200" dirty="0">
                <a:latin typeface="Century Gothic" panose="020B0502020202020204" pitchFamily="34" charset="0"/>
                <a:cs typeface="Andalus" panose="02020603050405020304" pitchFamily="18" charset="-78"/>
              </a:rPr>
              <a:t>  Yea, while I was speaking in prayer, even the man </a:t>
            </a:r>
            <a:r>
              <a:rPr lang="en-US" sz="2200" b="1" u="sng" dirty="0">
                <a:latin typeface="Century Gothic" panose="020B0502020202020204" pitchFamily="34" charset="0"/>
                <a:cs typeface="Andalus" panose="02020603050405020304" pitchFamily="18" charset="-78"/>
              </a:rPr>
              <a:t>Gabriel</a:t>
            </a:r>
            <a:r>
              <a:rPr lang="en-US" sz="2200" dirty="0">
                <a:latin typeface="Century Gothic" panose="020B0502020202020204" pitchFamily="34" charset="0"/>
                <a:cs typeface="Andalus" panose="02020603050405020304" pitchFamily="18" charset="-78"/>
              </a:rPr>
              <a:t>, whom I had seen in the vision at the beginning, being cause to fly swiftly, touched me about the time of the evening oblation.</a:t>
            </a:r>
          </a:p>
          <a:p>
            <a:pPr>
              <a:lnSpc>
                <a:spcPct val="120000"/>
              </a:lnSpc>
              <a:spcAft>
                <a:spcPts val="600"/>
              </a:spcAft>
            </a:pPr>
            <a:r>
              <a:rPr lang="en-US" sz="2200" b="1" dirty="0">
                <a:latin typeface="Century Gothic" panose="020B0502020202020204" pitchFamily="34" charset="0"/>
                <a:cs typeface="Andalus" panose="02020603050405020304" pitchFamily="18" charset="-78"/>
              </a:rPr>
              <a:t>22</a:t>
            </a:r>
            <a:r>
              <a:rPr lang="en-US" sz="2200" dirty="0">
                <a:latin typeface="Century Gothic" panose="020B0502020202020204" pitchFamily="34" charset="0"/>
                <a:cs typeface="Andalus" panose="02020603050405020304" pitchFamily="18" charset="-78"/>
              </a:rPr>
              <a:t>  And he informed me, and talked with me, </a:t>
            </a:r>
            <a:r>
              <a:rPr lang="en-US" sz="2200" b="1" u="sng" dirty="0">
                <a:latin typeface="Century Gothic" panose="020B0502020202020204" pitchFamily="34" charset="0"/>
                <a:cs typeface="Andalus" panose="02020603050405020304" pitchFamily="18" charset="-78"/>
              </a:rPr>
              <a:t>and said, O Daniel, I am now come forth to give thee skill and understanding</a:t>
            </a:r>
            <a:r>
              <a:rPr lang="en-US" sz="2200" dirty="0">
                <a:latin typeface="Century Gothic" panose="020B0502020202020204" pitchFamily="34" charset="0"/>
                <a:cs typeface="Andalus" panose="02020603050405020304" pitchFamily="18" charset="-78"/>
              </a:rPr>
              <a:t>.</a:t>
            </a:r>
          </a:p>
          <a:p>
            <a:pPr>
              <a:lnSpc>
                <a:spcPct val="120000"/>
              </a:lnSpc>
              <a:spcAft>
                <a:spcPts val="600"/>
              </a:spcAft>
            </a:pPr>
            <a:r>
              <a:rPr lang="en-US" sz="2200" b="1" dirty="0">
                <a:latin typeface="Century Gothic" panose="020B0502020202020204" pitchFamily="34" charset="0"/>
                <a:cs typeface="Andalus" panose="02020603050405020304" pitchFamily="18" charset="-78"/>
              </a:rPr>
              <a:t>23</a:t>
            </a:r>
            <a:r>
              <a:rPr lang="en-US" sz="2200" dirty="0">
                <a:latin typeface="Century Gothic" panose="020B0502020202020204" pitchFamily="34" charset="0"/>
                <a:cs typeface="Andalus" panose="02020603050405020304" pitchFamily="18" charset="-78"/>
              </a:rPr>
              <a:t>  At the beginning of thy supplications the commandment came forth, and I am come to show thee; for thou art greatly beloved; therefore </a:t>
            </a:r>
            <a:r>
              <a:rPr lang="en-US" sz="2200" b="1" u="sng" dirty="0">
                <a:latin typeface="Century Gothic" panose="020B0502020202020204" pitchFamily="34" charset="0"/>
                <a:cs typeface="Andalus" panose="02020603050405020304" pitchFamily="18" charset="-78"/>
              </a:rPr>
              <a:t>understand the matter</a:t>
            </a:r>
            <a:r>
              <a:rPr lang="en-US" sz="2200" dirty="0">
                <a:latin typeface="Century Gothic" panose="020B0502020202020204" pitchFamily="34" charset="0"/>
                <a:cs typeface="Andalus" panose="02020603050405020304" pitchFamily="18" charset="-78"/>
              </a:rPr>
              <a:t>, and consider the vision.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138</a:t>
            </a:fld>
            <a:endParaRPr lang="en-US"/>
          </a:p>
        </p:txBody>
      </p:sp>
      <p:sp>
        <p:nvSpPr>
          <p:cNvPr id="7" name="TextBox 6"/>
          <p:cNvSpPr txBox="1"/>
          <p:nvPr/>
        </p:nvSpPr>
        <p:spPr>
          <a:xfrm>
            <a:off x="6019800" y="5646003"/>
            <a:ext cx="3048000" cy="830997"/>
          </a:xfrm>
          <a:prstGeom prst="rect">
            <a:avLst/>
          </a:prstGeom>
          <a:solidFill>
            <a:schemeClr val="bg1">
              <a:alpha val="70000"/>
            </a:schemeClr>
          </a:solidFill>
        </p:spPr>
        <p:txBody>
          <a:bodyPr wrap="square" rtlCol="0">
            <a:spAutoFit/>
          </a:bodyPr>
          <a:lstStyle/>
          <a:p>
            <a:r>
              <a:rPr lang="en-US" sz="2400" b="1" u="sng" dirty="0">
                <a:latin typeface="Century Gothic" panose="020B0502020202020204" pitchFamily="34" charset="0"/>
                <a:cs typeface="Andalus" panose="02020603050405020304" pitchFamily="18" charset="-78"/>
              </a:rPr>
              <a:t>city Jerusalem</a:t>
            </a:r>
            <a:r>
              <a:rPr lang="en-US" sz="2400" dirty="0">
                <a:latin typeface="Century Gothic" panose="020B0502020202020204" pitchFamily="34" charset="0"/>
                <a:cs typeface="Andalus" panose="02020603050405020304" pitchFamily="18" charset="-78"/>
              </a:rPr>
              <a:t>, thy </a:t>
            </a:r>
            <a:r>
              <a:rPr lang="en-US" sz="2400" b="1" u="sng" dirty="0">
                <a:latin typeface="Century Gothic" panose="020B0502020202020204" pitchFamily="34" charset="0"/>
                <a:cs typeface="Andalus" panose="02020603050405020304" pitchFamily="18" charset="-78"/>
              </a:rPr>
              <a:t>holy mountain</a:t>
            </a:r>
            <a:endParaRPr lang="en-US" sz="2400" dirty="0"/>
          </a:p>
        </p:txBody>
      </p:sp>
      <p:cxnSp>
        <p:nvCxnSpPr>
          <p:cNvPr id="9" name="Straight Arrow Connector 8"/>
          <p:cNvCxnSpPr/>
          <p:nvPr/>
        </p:nvCxnSpPr>
        <p:spPr>
          <a:xfrm>
            <a:off x="6629400" y="5257800"/>
            <a:ext cx="0" cy="533400"/>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43C0643-8B69-4FE3-BE13-287AE7D289AD}"/>
              </a:ext>
            </a:extLst>
          </p:cNvPr>
          <p:cNvSpPr txBox="1"/>
          <p:nvPr/>
        </p:nvSpPr>
        <p:spPr>
          <a:xfrm>
            <a:off x="1983807" y="5646003"/>
            <a:ext cx="3957187" cy="923330"/>
          </a:xfrm>
          <a:prstGeom prst="rect">
            <a:avLst/>
          </a:prstGeom>
          <a:solidFill>
            <a:schemeClr val="bg1">
              <a:alpha val="50000"/>
            </a:schemeClr>
          </a:solidFill>
        </p:spPr>
        <p:txBody>
          <a:bodyPr wrap="square" rtlCol="0">
            <a:spAutoFit/>
          </a:bodyPr>
          <a:lstStyle/>
          <a:p>
            <a:pPr algn="ctr"/>
            <a:r>
              <a:rPr lang="en-US" altLang="en-US" sz="5400" b="1" dirty="0">
                <a:ln w="19050">
                  <a:solidFill>
                    <a:schemeClr val="tx1"/>
                  </a:solidFill>
                </a:ln>
                <a:solidFill>
                  <a:srgbClr val="FF0000"/>
                </a:solidFill>
                <a:effectLst>
                  <a:outerShdw blurRad="50800" dist="38100" dir="2700000" sx="102000" sy="102000" algn="tl" rotWithShape="0">
                    <a:prstClr val="black">
                      <a:alpha val="60000"/>
                    </a:prstClr>
                  </a:outerShdw>
                </a:effectLst>
                <a:latin typeface="Century Gothic" pitchFamily="34" charset="0"/>
              </a:rPr>
              <a:t>JERUSALEM</a:t>
            </a:r>
          </a:p>
        </p:txBody>
      </p:sp>
    </p:spTree>
    <p:extLst>
      <p:ext uri="{BB962C8B-B14F-4D97-AF65-F5344CB8AC3E}">
        <p14:creationId xmlns:p14="http://schemas.microsoft.com/office/powerpoint/2010/main" val="30933959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139</a:t>
            </a:fld>
            <a:endParaRPr lang="en-US"/>
          </a:p>
        </p:txBody>
      </p:sp>
      <p:sp>
        <p:nvSpPr>
          <p:cNvPr id="7" name="TextBox 6"/>
          <p:cNvSpPr txBox="1"/>
          <p:nvPr/>
        </p:nvSpPr>
        <p:spPr>
          <a:xfrm>
            <a:off x="5754988" y="2606685"/>
            <a:ext cx="2438400" cy="461665"/>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Last 1 “Week”</a:t>
            </a:r>
          </a:p>
        </p:txBody>
      </p:sp>
      <p:sp>
        <p:nvSpPr>
          <p:cNvPr id="8" name="TextBox 7"/>
          <p:cNvSpPr txBox="1"/>
          <p:nvPr/>
        </p:nvSpPr>
        <p:spPr>
          <a:xfrm>
            <a:off x="5754988" y="3075169"/>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9" name="TextBox 8"/>
          <p:cNvSpPr txBox="1"/>
          <p:nvPr/>
        </p:nvSpPr>
        <p:spPr>
          <a:xfrm>
            <a:off x="6974188" y="3074025"/>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10" name="TextBox 9"/>
          <p:cNvSpPr txBox="1"/>
          <p:nvPr/>
        </p:nvSpPr>
        <p:spPr>
          <a:xfrm>
            <a:off x="5754988" y="3390037"/>
            <a:ext cx="2438400" cy="877163"/>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b="1" spc="-300" dirty="0">
                <a:latin typeface="Century Gothic" pitchFamily="34" charset="0"/>
              </a:rPr>
              <a:t>/\</a:t>
            </a:r>
          </a:p>
          <a:p>
            <a:pPr algn="ctr"/>
            <a:endParaRPr lang="en-US" sz="300" b="1" dirty="0">
              <a:latin typeface="Century Gothic" pitchFamily="34" charset="0"/>
            </a:endParaRPr>
          </a:p>
          <a:p>
            <a:pPr algn="ctr"/>
            <a:r>
              <a:rPr lang="en-US" sz="1600" b="1" dirty="0">
                <a:latin typeface="Century Gothic" pitchFamily="34" charset="0"/>
              </a:rPr>
              <a:t>“He will be cut off in the midst of week”</a:t>
            </a:r>
          </a:p>
        </p:txBody>
      </p:sp>
      <p:sp>
        <p:nvSpPr>
          <p:cNvPr id="12" name="TextBox 11"/>
          <p:cNvSpPr txBox="1"/>
          <p:nvPr/>
        </p:nvSpPr>
        <p:spPr>
          <a:xfrm>
            <a:off x="923054" y="1095460"/>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13" name="TextBox 12"/>
          <p:cNvSpPr txBox="1"/>
          <p:nvPr/>
        </p:nvSpPr>
        <p:spPr>
          <a:xfrm>
            <a:off x="3349589" y="1095460"/>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14" name="TextBox 13"/>
          <p:cNvSpPr txBox="1"/>
          <p:nvPr/>
        </p:nvSpPr>
        <p:spPr>
          <a:xfrm>
            <a:off x="5771606" y="1095460"/>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15" name="TextBox 14"/>
          <p:cNvSpPr txBox="1"/>
          <p:nvPr/>
        </p:nvSpPr>
        <p:spPr>
          <a:xfrm>
            <a:off x="923054" y="1933660"/>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16" name="TextBox 15"/>
          <p:cNvSpPr txBox="1"/>
          <p:nvPr/>
        </p:nvSpPr>
        <p:spPr>
          <a:xfrm>
            <a:off x="3349589" y="1933660"/>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17" name="TextBox 16"/>
          <p:cNvSpPr txBox="1"/>
          <p:nvPr/>
        </p:nvSpPr>
        <p:spPr>
          <a:xfrm>
            <a:off x="5771606" y="1933660"/>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Yet to come?</a:t>
            </a:r>
          </a:p>
        </p:txBody>
      </p:sp>
      <p:sp>
        <p:nvSpPr>
          <p:cNvPr id="18" name="TextBox 17"/>
          <p:cNvSpPr txBox="1"/>
          <p:nvPr/>
        </p:nvSpPr>
        <p:spPr>
          <a:xfrm>
            <a:off x="918936" y="2263860"/>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
        <p:nvSpPr>
          <p:cNvPr id="4" name="Rectangle 3"/>
          <p:cNvSpPr/>
          <p:nvPr/>
        </p:nvSpPr>
        <p:spPr>
          <a:xfrm>
            <a:off x="6947029" y="3015306"/>
            <a:ext cx="1219200" cy="37473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V="1">
            <a:off x="6974188" y="3514254"/>
            <a:ext cx="5277" cy="1344759"/>
          </a:xfrm>
          <a:prstGeom prst="straightConnector1">
            <a:avLst/>
          </a:prstGeom>
          <a:ln w="152400">
            <a:solidFill>
              <a:srgbClr val="C00000"/>
            </a:solidFill>
            <a:tailEnd type="none"/>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527929" y="3962400"/>
            <a:ext cx="874412" cy="0"/>
          </a:xfrm>
          <a:prstGeom prst="straightConnector1">
            <a:avLst/>
          </a:prstGeom>
          <a:ln w="152400">
            <a:solidFill>
              <a:srgbClr val="C00000"/>
            </a:solidFill>
            <a:tailEnd type="none"/>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8191092" y="2661616"/>
            <a:ext cx="2299" cy="2739531"/>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619999" y="2236127"/>
            <a:ext cx="605631" cy="374731"/>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14962" y="2609617"/>
            <a:ext cx="2422000" cy="1569660"/>
          </a:xfrm>
          <a:prstGeom prst="rect">
            <a:avLst/>
          </a:prstGeom>
          <a:solidFill>
            <a:srgbClr val="FFFF99"/>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altLang="en-US" sz="2400" b="1" u="sng" dirty="0">
                <a:latin typeface="Century Gothic" panose="020B0502020202020204" pitchFamily="34" charset="0"/>
                <a:cs typeface="Andalus" panose="02020603050405020304" pitchFamily="18" charset="-78"/>
              </a:rPr>
              <a:t>Math Check:</a:t>
            </a:r>
          </a:p>
          <a:p>
            <a:r>
              <a:rPr lang="en-US" altLang="en-US" sz="2400" dirty="0">
                <a:latin typeface="Century Gothic" panose="020B0502020202020204" pitchFamily="34" charset="0"/>
                <a:cs typeface="Andalus" panose="02020603050405020304" pitchFamily="18" charset="-78"/>
              </a:rPr>
              <a:t>~457 B.C.</a:t>
            </a:r>
          </a:p>
          <a:p>
            <a:r>
              <a:rPr lang="en-US" altLang="en-US" sz="2400" dirty="0">
                <a:latin typeface="Century Gothic" panose="020B0502020202020204" pitchFamily="34" charset="0"/>
                <a:cs typeface="Andalus" panose="02020603050405020304" pitchFamily="18" charset="-78"/>
              </a:rPr>
              <a:t>+ 490 years</a:t>
            </a:r>
          </a:p>
          <a:p>
            <a:r>
              <a:rPr lang="en-US" altLang="en-US" sz="2400" dirty="0">
                <a:latin typeface="Century Gothic" panose="020B0502020202020204" pitchFamily="34" charset="0"/>
                <a:cs typeface="Andalus" panose="02020603050405020304" pitchFamily="18" charset="-78"/>
              </a:rPr>
              <a:t>= ~A.D. 33</a:t>
            </a:r>
          </a:p>
        </p:txBody>
      </p:sp>
      <p:sp>
        <p:nvSpPr>
          <p:cNvPr id="24" name="TextBox 23">
            <a:extLst>
              <a:ext uri="{FF2B5EF4-FFF2-40B4-BE49-F238E27FC236}">
                <a16:creationId xmlns:a16="http://schemas.microsoft.com/office/drawing/2014/main" id="{216A3E33-B6BB-40B2-889D-CA47B129538D}"/>
              </a:ext>
            </a:extLst>
          </p:cNvPr>
          <p:cNvSpPr txBox="1"/>
          <p:nvPr/>
        </p:nvSpPr>
        <p:spPr>
          <a:xfrm>
            <a:off x="738153" y="4291102"/>
            <a:ext cx="6012906" cy="954107"/>
          </a:xfrm>
          <a:prstGeom prst="rect">
            <a:avLst/>
          </a:prstGeom>
          <a:solidFill>
            <a:schemeClr val="bg1">
              <a:alpha val="60000"/>
            </a:schemeClr>
          </a:solidFill>
        </p:spPr>
        <p:txBody>
          <a:bodyPr wrap="square" rtlCol="0">
            <a:spAutoFit/>
          </a:bodyPr>
          <a:lstStyle/>
          <a:p>
            <a:pPr marL="0" lvl="1" algn="ctr"/>
            <a:r>
              <a:rPr lang="en-US" altLang="en-US" sz="2800" b="1" dirty="0">
                <a:ln w="19050">
                  <a:solidFill>
                    <a:schemeClr val="tx1"/>
                  </a:solidFill>
                </a:ln>
                <a:solidFill>
                  <a:srgbClr val="00B0F0"/>
                </a:solidFill>
                <a:latin typeface="Century Gothic" pitchFamily="34" charset="0"/>
              </a:rPr>
              <a:t>Jesus + Apostles = Confirmed the Covenant for 1 Week (7 years)</a:t>
            </a:r>
          </a:p>
        </p:txBody>
      </p:sp>
      <p:sp>
        <p:nvSpPr>
          <p:cNvPr id="29" name="TextBox 28">
            <a:extLst>
              <a:ext uri="{FF2B5EF4-FFF2-40B4-BE49-F238E27FC236}">
                <a16:creationId xmlns:a16="http://schemas.microsoft.com/office/drawing/2014/main" id="{A2C1D096-5899-4480-A151-22FF359BE243}"/>
              </a:ext>
            </a:extLst>
          </p:cNvPr>
          <p:cNvSpPr txBox="1"/>
          <p:nvPr/>
        </p:nvSpPr>
        <p:spPr>
          <a:xfrm>
            <a:off x="5353644" y="5451905"/>
            <a:ext cx="3733800" cy="954107"/>
          </a:xfrm>
          <a:prstGeom prst="rect">
            <a:avLst/>
          </a:prstGeom>
          <a:solidFill>
            <a:schemeClr val="bg1">
              <a:alpha val="60000"/>
            </a:schemeClr>
          </a:solidFill>
        </p:spPr>
        <p:txBody>
          <a:bodyPr wrap="square" rtlCol="0">
            <a:spAutoFit/>
          </a:bodyPr>
          <a:lstStyle/>
          <a:p>
            <a:pPr marL="0" lvl="1" algn="ctr"/>
            <a:r>
              <a:rPr lang="en-US" altLang="en-US" sz="2800" b="1" dirty="0">
                <a:ln w="19050">
                  <a:solidFill>
                    <a:schemeClr val="tx1"/>
                  </a:solidFill>
                </a:ln>
                <a:solidFill>
                  <a:srgbClr val="C00000"/>
                </a:solidFill>
                <a:latin typeface="Century Gothic" pitchFamily="34" charset="0"/>
              </a:rPr>
              <a:t>NEXT = Destruction &amp; Desolation</a:t>
            </a:r>
          </a:p>
        </p:txBody>
      </p:sp>
    </p:spTree>
    <p:extLst>
      <p:ext uri="{BB962C8B-B14F-4D97-AF65-F5344CB8AC3E}">
        <p14:creationId xmlns:p14="http://schemas.microsoft.com/office/powerpoint/2010/main" val="32704343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228600"/>
            <a:ext cx="8763000" cy="6115520"/>
          </a:xfrm>
          <a:prstGeom prst="rect">
            <a:avLst/>
          </a:prstGeom>
          <a:noFill/>
        </p:spPr>
        <p:txBody>
          <a:bodyPr wrap="square" rtlCol="0">
            <a:spAutoFit/>
          </a:bodyPr>
          <a:lstStyle/>
          <a:p>
            <a:pPr>
              <a:lnSpc>
                <a:spcPct val="130000"/>
              </a:lnSpc>
              <a:spcAft>
                <a:spcPts val="1200"/>
              </a:spcAft>
            </a:pPr>
            <a:r>
              <a:rPr lang="en-US" sz="2200" dirty="0">
                <a:latin typeface="Century Gothic" panose="020B0502020202020204" pitchFamily="34" charset="0"/>
                <a:cs typeface="Andalus" panose="02020603050405020304" pitchFamily="18" charset="-78"/>
              </a:rPr>
              <a:t>21d things which are at home; things which are abroad; the wars and the perplexities of the nations; </a:t>
            </a:r>
            <a:r>
              <a:rPr lang="en-US" sz="2400" b="1" u="sng" dirty="0">
                <a:latin typeface="Century Gothic" panose="020B0502020202020204" pitchFamily="34" charset="0"/>
                <a:cs typeface="Andalus" panose="02020603050405020304" pitchFamily="18" charset="-78"/>
              </a:rPr>
              <a:t>and the judgments which are on the land</a:t>
            </a:r>
            <a:r>
              <a:rPr lang="en-US" sz="2200" dirty="0">
                <a:latin typeface="Century Gothic" panose="020B0502020202020204" pitchFamily="34" charset="0"/>
                <a:cs typeface="Andalus" panose="02020603050405020304" pitchFamily="18" charset="-78"/>
              </a:rPr>
              <a:t>; </a:t>
            </a:r>
          </a:p>
          <a:p>
            <a:pPr>
              <a:lnSpc>
                <a:spcPct val="130000"/>
              </a:lnSpc>
              <a:spcAft>
                <a:spcPts val="1200"/>
              </a:spcAft>
            </a:pPr>
            <a:r>
              <a:rPr lang="en-US" sz="2200" dirty="0">
                <a:latin typeface="Century Gothic" panose="020B0502020202020204" pitchFamily="34" charset="0"/>
                <a:cs typeface="Andalus" panose="02020603050405020304" pitchFamily="18" charset="-78"/>
              </a:rPr>
              <a:t>21e and a knowledge also of countries, and of kingdoms, </a:t>
            </a:r>
            <a:r>
              <a:rPr lang="en-US" sz="2400" b="1" u="sng" dirty="0">
                <a:latin typeface="Century Gothic" panose="020B0502020202020204" pitchFamily="34" charset="0"/>
                <a:cs typeface="Andalus" panose="02020603050405020304" pitchFamily="18" charset="-78"/>
              </a:rPr>
              <a:t>that ye may be prepared in all things</a:t>
            </a:r>
            <a:r>
              <a:rPr lang="en-US" sz="2200" dirty="0">
                <a:latin typeface="Century Gothic" panose="020B0502020202020204" pitchFamily="34" charset="0"/>
                <a:cs typeface="Andalus" panose="02020603050405020304" pitchFamily="18" charset="-78"/>
              </a:rPr>
              <a:t> when I shall send you again, to magnify the calling whereunto I have called you, and the mission with which I have commissioned you. </a:t>
            </a:r>
          </a:p>
          <a:p>
            <a:pPr>
              <a:lnSpc>
                <a:spcPct val="130000"/>
              </a:lnSpc>
            </a:pPr>
            <a:r>
              <a:rPr lang="en-US" sz="2200" dirty="0">
                <a:latin typeface="Century Gothic" panose="020B0502020202020204" pitchFamily="34" charset="0"/>
                <a:cs typeface="Andalus" panose="02020603050405020304" pitchFamily="18" charset="-78"/>
              </a:rPr>
              <a:t>22a Behold, </a:t>
            </a:r>
            <a:r>
              <a:rPr lang="en-US" sz="2400" b="1" u="sng" dirty="0">
                <a:latin typeface="Century Gothic" panose="020B0502020202020204" pitchFamily="34" charset="0"/>
                <a:cs typeface="Andalus" panose="02020603050405020304" pitchFamily="18" charset="-78"/>
              </a:rPr>
              <a:t>I sent you out to testify and warn the people, and it </a:t>
            </a:r>
            <a:r>
              <a:rPr lang="en-US" sz="2400" b="1" u="sng" dirty="0" err="1">
                <a:latin typeface="Century Gothic" panose="020B0502020202020204" pitchFamily="34" charset="0"/>
                <a:cs typeface="Andalus" panose="02020603050405020304" pitchFamily="18" charset="-78"/>
              </a:rPr>
              <a:t>becometh</a:t>
            </a:r>
            <a:r>
              <a:rPr lang="en-US" sz="2400" b="1" u="sng" dirty="0">
                <a:latin typeface="Century Gothic" panose="020B0502020202020204" pitchFamily="34" charset="0"/>
                <a:cs typeface="Andalus" panose="02020603050405020304" pitchFamily="18" charset="-78"/>
              </a:rPr>
              <a:t> every man who hath been warned, to warn his neighbor</a:t>
            </a:r>
            <a:r>
              <a:rPr lang="en-US" sz="2200" dirty="0">
                <a:latin typeface="Century Gothic" panose="020B0502020202020204" pitchFamily="34" charset="0"/>
                <a:cs typeface="Andalus" panose="02020603050405020304" pitchFamily="18" charset="-78"/>
              </a:rPr>
              <a:t>; therefore, they are left without excuse, and their sins are upon their own heads. </a:t>
            </a:r>
          </a:p>
          <a:p>
            <a:pPr algn="r">
              <a:lnSpc>
                <a:spcPct val="130000"/>
              </a:lnSpc>
            </a:pPr>
            <a:r>
              <a:rPr lang="en-US" sz="2200" dirty="0">
                <a:latin typeface="Century Gothic" panose="020B0502020202020204" pitchFamily="34" charset="0"/>
                <a:cs typeface="Andalus" panose="02020603050405020304" pitchFamily="18" charset="-78"/>
              </a:rPr>
              <a:t>D&amp;C 85:21b-23b (Cont.</a:t>
            </a:r>
            <a:r>
              <a:rPr lang="en-US" sz="2200" dirty="0">
                <a:latin typeface="Century Gothic" panose="020B0502020202020204" pitchFamily="34" charset="0"/>
                <a:cs typeface="Andalus" panose="02020603050405020304" pitchFamily="18" charset="-78"/>
                <a:sym typeface="Wingdings" panose="05000000000000000000" pitchFamily="2" charset="2"/>
              </a:rPr>
              <a:t>)</a:t>
            </a:r>
            <a:endParaRPr lang="en-US" sz="2200" dirty="0">
              <a:latin typeface="Century Gothic" panose="020B0502020202020204" pitchFamily="34" charset="0"/>
              <a:cs typeface="Andalus" panose="02020603050405020304" pitchFamily="18" charset="-78"/>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14</a:t>
            </a:fld>
            <a:endParaRPr lang="en-US" dirty="0"/>
          </a:p>
        </p:txBody>
      </p:sp>
    </p:spTree>
    <p:extLst>
      <p:ext uri="{BB962C8B-B14F-4D97-AF65-F5344CB8AC3E}">
        <p14:creationId xmlns:p14="http://schemas.microsoft.com/office/powerpoint/2010/main" val="4065731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nationalgeographic.com.es/medio/2012/12/12/stc_93299_2000x1330.jpg"/>
          <p:cNvPicPr>
            <a:picLocks noChangeAspect="1" noChangeArrowheads="1"/>
          </p:cNvPicPr>
          <p:nvPr/>
        </p:nvPicPr>
        <p:blipFill>
          <a:blip r:embed="rId2" cstate="print"/>
          <a:srcRect l="11351"/>
          <a:stretch>
            <a:fillRect/>
          </a:stretch>
        </p:blipFill>
        <p:spPr bwMode="auto">
          <a:xfrm>
            <a:off x="-125241" y="-76200"/>
            <a:ext cx="9347200" cy="7010400"/>
          </a:xfrm>
          <a:prstGeom prst="rect">
            <a:avLst/>
          </a:prstGeom>
          <a:noFill/>
        </p:spPr>
      </p:pic>
      <p:sp>
        <p:nvSpPr>
          <p:cNvPr id="2" name="TextBox 1"/>
          <p:cNvSpPr txBox="1"/>
          <p:nvPr/>
        </p:nvSpPr>
        <p:spPr>
          <a:xfrm>
            <a:off x="255759" y="292281"/>
            <a:ext cx="3859041" cy="6337119"/>
          </a:xfrm>
          <a:prstGeom prst="rect">
            <a:avLst/>
          </a:prstGeom>
          <a:solidFill>
            <a:schemeClr val="bg1">
              <a:alpha val="50000"/>
            </a:schemeClr>
          </a:solidFill>
        </p:spPr>
        <p:txBody>
          <a:bodyPr wrap="square" rtlCol="0">
            <a:spAutoFit/>
          </a:bodyPr>
          <a:lstStyle/>
          <a:p>
            <a:pPr>
              <a:lnSpc>
                <a:spcPct val="120000"/>
              </a:lnSpc>
              <a:spcAft>
                <a:spcPts val="600"/>
              </a:spcAft>
            </a:pPr>
            <a:r>
              <a:rPr lang="en-US" altLang="en-US" sz="2200" dirty="0">
                <a:latin typeface="Century Gothic" pitchFamily="34" charset="0"/>
              </a:rPr>
              <a:t>In A.D.66 when </a:t>
            </a:r>
            <a:r>
              <a:rPr lang="en-US" altLang="en-US" sz="2200" dirty="0" err="1">
                <a:latin typeface="Century Gothic" pitchFamily="34" charset="0"/>
              </a:rPr>
              <a:t>Cestius</a:t>
            </a:r>
            <a:r>
              <a:rPr lang="en-US" altLang="en-US" sz="2200" dirty="0">
                <a:latin typeface="Century Gothic" pitchFamily="34" charset="0"/>
              </a:rPr>
              <a:t> came against the city, but unaccountably withdrew, the Christians discerned in this the sign foretold by Christ, and fled while 1,100,000 Jews are said to have been killed in the terrible siege in A.D. 70. (The attack of the Roman warrior Titus occurred in A.D. 70 killing the 1,100,000 Jews) </a:t>
            </a:r>
          </a:p>
          <a:p>
            <a:pPr>
              <a:lnSpc>
                <a:spcPct val="120000"/>
              </a:lnSpc>
              <a:spcAft>
                <a:spcPts val="600"/>
              </a:spcAft>
            </a:pPr>
            <a:r>
              <a:rPr lang="en-US" altLang="en-US" sz="2400" dirty="0">
                <a:latin typeface="Century Gothic" pitchFamily="34" charset="0"/>
              </a:rPr>
              <a:t>Eusebius, Church History, book 3, chap. 5</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140</a:t>
            </a:fld>
            <a:endParaRPr lang="en-US"/>
          </a:p>
        </p:txBody>
      </p:sp>
    </p:spTree>
    <p:extLst>
      <p:ext uri="{BB962C8B-B14F-4D97-AF65-F5344CB8AC3E}">
        <p14:creationId xmlns:p14="http://schemas.microsoft.com/office/powerpoint/2010/main" val="9186045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85800" y="1371600"/>
            <a:ext cx="7772400" cy="4114331"/>
          </a:xfrm>
          <a:prstGeom prst="rect">
            <a:avLst/>
          </a:prstGeom>
          <a:noFill/>
        </p:spPr>
        <p:txBody>
          <a:bodyPr wrap="square" rtlCol="0">
            <a:spAutoFit/>
          </a:bodyPr>
          <a:lstStyle/>
          <a:p>
            <a:pPr>
              <a:lnSpc>
                <a:spcPct val="120000"/>
              </a:lnSpc>
              <a:spcAft>
                <a:spcPts val="600"/>
              </a:spcAft>
            </a:pPr>
            <a:r>
              <a:rPr lang="en-US" altLang="en-US" sz="2200" dirty="0" err="1">
                <a:latin typeface="Century Gothic" pitchFamily="34" charset="0"/>
              </a:rPr>
              <a:t>Cestius</a:t>
            </a:r>
            <a:r>
              <a:rPr lang="en-US" altLang="en-US" sz="2200" dirty="0">
                <a:latin typeface="Century Gothic" pitchFamily="34" charset="0"/>
              </a:rPr>
              <a:t> withdrew from a six-month siege of Jerusalem to lead an unsuccessful attempt to become emperor of Rome.  Vespasian, Titus’ father, also led an army against Rome and was successful in his conquest and to become Emperor of Rome, leaving Titus in charge of the army.</a:t>
            </a:r>
          </a:p>
          <a:p>
            <a:pPr marL="804863" lvl="1" indent="-347663">
              <a:lnSpc>
                <a:spcPct val="120000"/>
              </a:lnSpc>
              <a:buFont typeface="Arial" pitchFamily="34" charset="0"/>
              <a:buChar char="•"/>
            </a:pPr>
            <a:r>
              <a:rPr lang="en-US" altLang="en-US" sz="2200" b="1" dirty="0">
                <a:latin typeface="Century Gothic" pitchFamily="34" charset="0"/>
              </a:rPr>
              <a:t>Thus, Titus was a </a:t>
            </a:r>
            <a:r>
              <a:rPr lang="en-US" altLang="en-US" sz="3600" b="1" dirty="0">
                <a:ln w="19050">
                  <a:solidFill>
                    <a:schemeClr val="tx1"/>
                  </a:solidFill>
                </a:ln>
                <a:solidFill>
                  <a:srgbClr val="FF0000"/>
                </a:solidFill>
                <a:latin typeface="Century Gothic" pitchFamily="34" charset="0"/>
              </a:rPr>
              <a:t>prince</a:t>
            </a:r>
            <a:endParaRPr lang="en-US" altLang="en-US" sz="2200" b="1" dirty="0">
              <a:ln w="19050">
                <a:solidFill>
                  <a:schemeClr val="tx1"/>
                </a:solidFill>
              </a:ln>
              <a:solidFill>
                <a:srgbClr val="FF0000"/>
              </a:solidFill>
              <a:latin typeface="Century Gothic" pitchFamily="34" charset="0"/>
            </a:endParaRPr>
          </a:p>
          <a:p>
            <a:pPr marL="804863" lvl="1" indent="-347663">
              <a:lnSpc>
                <a:spcPct val="120000"/>
              </a:lnSpc>
              <a:spcAft>
                <a:spcPts val="1800"/>
              </a:spcAft>
              <a:buFont typeface="Arial" pitchFamily="34" charset="0"/>
              <a:buChar char="•"/>
            </a:pPr>
            <a:r>
              <a:rPr lang="en-US" altLang="en-US" sz="2200" b="1" dirty="0">
                <a:latin typeface="Century Gothic" pitchFamily="34" charset="0"/>
              </a:rPr>
              <a:t>The siege destroyed the </a:t>
            </a:r>
            <a:r>
              <a:rPr lang="en-US" altLang="en-US" sz="2400" b="1" dirty="0">
                <a:latin typeface="Century Gothic" pitchFamily="34" charset="0"/>
              </a:rPr>
              <a:t>temple (unintentionally however)</a:t>
            </a:r>
            <a:endParaRPr lang="en-US" altLang="en-US" sz="2200" b="1"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141</a:t>
            </a:fld>
            <a:endParaRPr lang="en-US"/>
          </a:p>
        </p:txBody>
      </p:sp>
      <p:sp>
        <p:nvSpPr>
          <p:cNvPr id="7" name="Title 1">
            <a:extLst>
              <a:ext uri="{FF2B5EF4-FFF2-40B4-BE49-F238E27FC236}">
                <a16:creationId xmlns:a16="http://schemas.microsoft.com/office/drawing/2014/main" id="{057EF23F-EECE-482C-930E-98B46EB980E3}"/>
              </a:ext>
            </a:extLst>
          </p:cNvPr>
          <p:cNvSpPr txBox="1">
            <a:spLocks/>
          </p:cNvSpPr>
          <p:nvPr/>
        </p:nvSpPr>
        <p:spPr>
          <a:xfrm>
            <a:off x="432074" y="294528"/>
            <a:ext cx="4216126" cy="94911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7013" algn="l"/>
            <a:r>
              <a:rPr lang="en-US" sz="54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REVISED</a:t>
            </a:r>
            <a:endParaRPr lang="en-US"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438224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3850285"/>
          </a:xfrm>
          <a:prstGeom prst="rect">
            <a:avLst/>
          </a:prstGeom>
          <a:noFill/>
        </p:spPr>
        <p:txBody>
          <a:bodyPr wrap="square" rtlCol="0">
            <a:spAutoFit/>
          </a:bodyPr>
          <a:lstStyle/>
          <a:p>
            <a:pPr>
              <a:lnSpc>
                <a:spcPct val="120000"/>
              </a:lnSpc>
              <a:spcAft>
                <a:spcPts val="600"/>
              </a:spcAft>
            </a:pPr>
            <a:r>
              <a:rPr lang="en-US" sz="2200" b="1" dirty="0">
                <a:latin typeface="Century Gothic" panose="020B0502020202020204" pitchFamily="34" charset="0"/>
                <a:cs typeface="Andalus" panose="02020603050405020304" pitchFamily="18" charset="-78"/>
              </a:rPr>
              <a:t>24</a:t>
            </a:r>
            <a:r>
              <a:rPr lang="en-US" sz="2200" dirty="0">
                <a:latin typeface="Century Gothic" panose="020B0502020202020204" pitchFamily="34" charset="0"/>
                <a:cs typeface="Andalus" panose="02020603050405020304" pitchFamily="18" charset="-78"/>
              </a:rPr>
              <a:t>  Seventy weeks are determined upon thy people and upon thy </a:t>
            </a:r>
            <a:r>
              <a:rPr lang="en-US" sz="2200" b="1" u="sng" dirty="0">
                <a:latin typeface="Century Gothic" panose="020B0502020202020204" pitchFamily="34" charset="0"/>
                <a:cs typeface="Andalus" panose="02020603050405020304" pitchFamily="18" charset="-78"/>
              </a:rPr>
              <a:t>holy city</a:t>
            </a:r>
            <a:r>
              <a:rPr lang="en-US" sz="2200" dirty="0">
                <a:latin typeface="Century Gothic" panose="020B0502020202020204" pitchFamily="34" charset="0"/>
                <a:cs typeface="Andalus" panose="02020603050405020304" pitchFamily="18" charset="-78"/>
              </a:rPr>
              <a:t>,</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to finish the transgression,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an end of sins,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reconciliation for iniquity,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bring in everlasting righteousness,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a:t>
            </a:r>
            <a:r>
              <a:rPr lang="en-US" altLang="en-US" sz="4400" b="1" dirty="0">
                <a:ln w="19050">
                  <a:solidFill>
                    <a:schemeClr val="tx1"/>
                  </a:solidFill>
                </a:ln>
                <a:solidFill>
                  <a:srgbClr val="C00000"/>
                </a:solidFill>
                <a:latin typeface="Century Gothic" pitchFamily="34" charset="0"/>
              </a:rPr>
              <a:t>SEAL</a:t>
            </a:r>
            <a:r>
              <a:rPr lang="en-US" sz="2200" dirty="0">
                <a:latin typeface="Century Gothic" panose="020B0502020202020204" pitchFamily="34" charset="0"/>
                <a:cs typeface="Andalus" panose="02020603050405020304" pitchFamily="18" charset="-78"/>
              </a:rPr>
              <a:t> up the vision and prophecy, </a:t>
            </a:r>
          </a:p>
          <a:p>
            <a:pPr marL="457200" indent="-457200">
              <a:buFont typeface="+mj-lt"/>
              <a:buAutoNum type="arabicPeriod"/>
            </a:pPr>
            <a:r>
              <a:rPr lang="en-US" sz="2200" dirty="0">
                <a:latin typeface="Century Gothic" panose="020B0502020202020204" pitchFamily="34" charset="0"/>
                <a:cs typeface="Andalus" panose="02020603050405020304" pitchFamily="18" charset="-78"/>
              </a:rPr>
              <a:t>and </a:t>
            </a:r>
            <a:r>
              <a:rPr lang="en-US" sz="2800" b="1" dirty="0">
                <a:ln w="19050">
                  <a:solidFill>
                    <a:schemeClr val="tx1"/>
                  </a:solidFill>
                </a:ln>
                <a:solidFill>
                  <a:srgbClr val="C00000"/>
                </a:solidFill>
                <a:latin typeface="Century Gothic" pitchFamily="34" charset="0"/>
              </a:rPr>
              <a:t>to anoint the Most Holy</a:t>
            </a:r>
            <a:r>
              <a:rPr lang="en-US" sz="2200" dirty="0">
                <a:latin typeface="Century Gothic" panose="020B0502020202020204" pitchFamily="34" charset="0"/>
                <a:cs typeface="Andalus" panose="02020603050405020304" pitchFamily="18" charset="-78"/>
              </a:rPr>
              <a: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142</a:t>
            </a:fld>
            <a:endParaRPr lang="en-US"/>
          </a:p>
        </p:txBody>
      </p:sp>
    </p:spTree>
    <p:extLst>
      <p:ext uri="{BB962C8B-B14F-4D97-AF65-F5344CB8AC3E}">
        <p14:creationId xmlns:p14="http://schemas.microsoft.com/office/powerpoint/2010/main" val="3372100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77725"/>
            <a:ext cx="8229600" cy="923330"/>
          </a:xfrm>
          <a:prstGeom prst="rect">
            <a:avLst/>
          </a:prstGeom>
          <a:noFill/>
        </p:spPr>
        <p:txBody>
          <a:bodyPr wrap="square" rtlCol="0">
            <a:spAutoFit/>
          </a:bodyPr>
          <a:lstStyle/>
          <a:p>
            <a:pPr marL="566738" indent="-341313" algn="ctr">
              <a:spcBef>
                <a:spcPct val="50000"/>
              </a:spcBef>
            </a:pPr>
            <a:r>
              <a:rPr lang="en-US" altLang="en-US" sz="5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GAP Theory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143</a:t>
            </a:fld>
            <a:endParaRPr lang="en-US"/>
          </a:p>
        </p:txBody>
      </p:sp>
      <p:sp>
        <p:nvSpPr>
          <p:cNvPr id="11" name="TextBox 10"/>
          <p:cNvSpPr txBox="1"/>
          <p:nvPr/>
        </p:nvSpPr>
        <p:spPr>
          <a:xfrm>
            <a:off x="304800" y="2286000"/>
            <a:ext cx="5181600" cy="1569660"/>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First 69 Weeks</a:t>
            </a:r>
          </a:p>
          <a:p>
            <a:pPr algn="ctr"/>
            <a:endParaRPr lang="en-US" sz="2400" dirty="0">
              <a:latin typeface="Century Gothic" pitchFamily="34" charset="0"/>
            </a:endParaRPr>
          </a:p>
          <a:p>
            <a:pPr algn="ctr"/>
            <a:endParaRPr lang="en-US" sz="2400" dirty="0">
              <a:latin typeface="Century Gothic" pitchFamily="34" charset="0"/>
            </a:endParaRPr>
          </a:p>
        </p:txBody>
      </p:sp>
      <p:sp>
        <p:nvSpPr>
          <p:cNvPr id="13" name="TextBox 12"/>
          <p:cNvSpPr txBox="1"/>
          <p:nvPr/>
        </p:nvSpPr>
        <p:spPr>
          <a:xfrm>
            <a:off x="5466806" y="2286000"/>
            <a:ext cx="1086394" cy="1569660"/>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Last 1 Week</a:t>
            </a:r>
          </a:p>
          <a:p>
            <a:pPr algn="ctr"/>
            <a:endParaRPr lang="en-US" sz="2400" dirty="0">
              <a:latin typeface="Century Gothic" pitchFamily="34" charset="0"/>
            </a:endParaRPr>
          </a:p>
        </p:txBody>
      </p:sp>
      <p:sp>
        <p:nvSpPr>
          <p:cNvPr id="17" name="TextBox 16"/>
          <p:cNvSpPr txBox="1"/>
          <p:nvPr/>
        </p:nvSpPr>
        <p:spPr>
          <a:xfrm>
            <a:off x="304800" y="3852446"/>
            <a:ext cx="8534400"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Daniel’s 70 Week Vision</a:t>
            </a:r>
          </a:p>
        </p:txBody>
      </p:sp>
      <p:sp>
        <p:nvSpPr>
          <p:cNvPr id="18" name="TextBox 17"/>
          <p:cNvSpPr txBox="1"/>
          <p:nvPr/>
        </p:nvSpPr>
        <p:spPr>
          <a:xfrm>
            <a:off x="5476875" y="2286000"/>
            <a:ext cx="2295525" cy="1569660"/>
          </a:xfrm>
          <a:prstGeom prst="rect">
            <a:avLst/>
          </a:prstGeom>
          <a:solidFill>
            <a:schemeClr val="tx1">
              <a:lumMod val="95000"/>
              <a:lumOff val="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b="1" dirty="0">
              <a:solidFill>
                <a:schemeClr val="bg1"/>
              </a:solidFill>
              <a:latin typeface="Century Gothic" pitchFamily="34" charset="0"/>
            </a:endParaRPr>
          </a:p>
          <a:p>
            <a:pPr algn="ctr"/>
            <a:r>
              <a:rPr lang="en-US" sz="2400" b="1" dirty="0">
                <a:solidFill>
                  <a:schemeClr val="bg1"/>
                </a:solidFill>
                <a:latin typeface="Century Gothic" pitchFamily="34" charset="0"/>
              </a:rPr>
              <a:t>2,000</a:t>
            </a:r>
          </a:p>
          <a:p>
            <a:pPr algn="ctr"/>
            <a:r>
              <a:rPr lang="en-US" sz="2400" b="1" dirty="0">
                <a:solidFill>
                  <a:schemeClr val="bg1"/>
                </a:solidFill>
                <a:latin typeface="Century Gothic" pitchFamily="34" charset="0"/>
              </a:rPr>
              <a:t>YEARS</a:t>
            </a:r>
          </a:p>
          <a:p>
            <a:pPr algn="ctr"/>
            <a:endParaRPr lang="en-US" sz="2400" b="1" dirty="0">
              <a:solidFill>
                <a:schemeClr val="bg1"/>
              </a:solidFill>
              <a:latin typeface="Century Gothic" pitchFamily="34" charset="0"/>
            </a:endParaRPr>
          </a:p>
        </p:txBody>
      </p:sp>
      <p:sp>
        <p:nvSpPr>
          <p:cNvPr id="12" name="TextBox 11">
            <a:extLst>
              <a:ext uri="{FF2B5EF4-FFF2-40B4-BE49-F238E27FC236}">
                <a16:creationId xmlns:a16="http://schemas.microsoft.com/office/drawing/2014/main" id="{6BA66A3D-1D20-4943-94C6-2FD5526A1ED4}"/>
              </a:ext>
            </a:extLst>
          </p:cNvPr>
          <p:cNvSpPr txBox="1"/>
          <p:nvPr/>
        </p:nvSpPr>
        <p:spPr>
          <a:xfrm>
            <a:off x="228600" y="4688413"/>
            <a:ext cx="8686800"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This last week is when Christ did His work!</a:t>
            </a:r>
          </a:p>
        </p:txBody>
      </p:sp>
    </p:spTree>
    <p:extLst>
      <p:ext uri="{BB962C8B-B14F-4D97-AF65-F5344CB8AC3E}">
        <p14:creationId xmlns:p14="http://schemas.microsoft.com/office/powerpoint/2010/main" val="33577310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13"/>
                                        </p:tgtEl>
                                        <p:attrNameLst>
                                          <p:attrName>ppt_x</p:attrName>
                                          <p:attrName>ppt_y</p:attrName>
                                        </p:attrNameLst>
                                      </p:cBhvr>
                                    </p:animMotion>
                                  </p:childTnLst>
                                </p:cTn>
                              </p:par>
                            </p:childTnLst>
                          </p:cTn>
                        </p:par>
                        <p:par>
                          <p:cTn id="7" fill="hold">
                            <p:stCondLst>
                              <p:cond delay="2000"/>
                            </p:stCondLst>
                            <p:childTnLst>
                              <p:par>
                                <p:cTn id="8" presetID="55"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2000" fill="hold"/>
                                        <p:tgtEl>
                                          <p:spTgt spid="18"/>
                                        </p:tgtEl>
                                        <p:attrNameLst>
                                          <p:attrName>ppt_w</p:attrName>
                                        </p:attrNameLst>
                                      </p:cBhvr>
                                      <p:tavLst>
                                        <p:tav tm="0">
                                          <p:val>
                                            <p:strVal val="#ppt_w*0.70"/>
                                          </p:val>
                                        </p:tav>
                                        <p:tav tm="100000">
                                          <p:val>
                                            <p:strVal val="#ppt_w"/>
                                          </p:val>
                                        </p:tav>
                                      </p:tavLst>
                                    </p:anim>
                                    <p:anim calcmode="lin" valueType="num">
                                      <p:cBhvr>
                                        <p:cTn id="11" dur="2000" fill="hold"/>
                                        <p:tgtEl>
                                          <p:spTgt spid="18"/>
                                        </p:tgtEl>
                                        <p:attrNameLst>
                                          <p:attrName>ppt_h</p:attrName>
                                        </p:attrNameLst>
                                      </p:cBhvr>
                                      <p:tavLst>
                                        <p:tav tm="0">
                                          <p:val>
                                            <p:strVal val="#ppt_h"/>
                                          </p:val>
                                        </p:tav>
                                        <p:tav tm="100000">
                                          <p:val>
                                            <p:strVal val="#ppt_h"/>
                                          </p:val>
                                        </p:tav>
                                      </p:tavLst>
                                    </p:anim>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1719830"/>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marL="177800" indent="-177800">
              <a:lnSpc>
                <a:spcPct val="120000"/>
              </a:lnSpc>
              <a:spcAft>
                <a:spcPts val="1200"/>
              </a:spcAft>
              <a:buFontTx/>
              <a:buChar char="•"/>
              <a:defRPr/>
            </a:pPr>
            <a:r>
              <a:rPr lang="en-US" sz="2200" dirty="0">
                <a:latin typeface="Century Gothic" pitchFamily="34" charset="0"/>
              </a:rPr>
              <a:t>After the 7 + 62 weeks is when Christ died or was “cut off”</a:t>
            </a:r>
          </a:p>
          <a:p>
            <a:pPr marL="177800" indent="-177800">
              <a:lnSpc>
                <a:spcPct val="120000"/>
              </a:lnSpc>
              <a:spcAft>
                <a:spcPts val="2400"/>
              </a:spcAft>
              <a:buFontTx/>
              <a:buChar char="•"/>
              <a:defRPr/>
            </a:pPr>
            <a:r>
              <a:rPr lang="en-US" sz="2200" dirty="0">
                <a:latin typeface="Century Gothic" pitchFamily="34" charset="0"/>
              </a:rPr>
              <a:t>After that comes a </a:t>
            </a:r>
            <a:r>
              <a:rPr lang="en-US" sz="2200" b="1" u="sng" dirty="0">
                <a:latin typeface="Century Gothic" pitchFamily="34" charset="0"/>
              </a:rPr>
              <a:t>prince</a:t>
            </a:r>
            <a:r>
              <a:rPr lang="en-US" sz="2200" dirty="0">
                <a:latin typeface="Century Gothic" pitchFamily="34" charset="0"/>
              </a:rPr>
              <a:t> of </a:t>
            </a:r>
            <a:r>
              <a:rPr lang="en-US" sz="2200" b="1" u="sng" dirty="0">
                <a:latin typeface="Century Gothic" pitchFamily="34" charset="0"/>
              </a:rPr>
              <a:t>the people</a:t>
            </a:r>
            <a:r>
              <a:rPr lang="en-US" sz="2200" dirty="0">
                <a:latin typeface="Century Gothic" pitchFamily="34" charset="0"/>
              </a:rPr>
              <a:t>, </a:t>
            </a:r>
            <a:r>
              <a:rPr lang="en-US" sz="2400" b="1" dirty="0">
                <a:ln w="15875">
                  <a:solidFill>
                    <a:schemeClr val="tx1"/>
                  </a:solidFill>
                </a:ln>
                <a:solidFill>
                  <a:srgbClr val="FF0000"/>
                </a:solidFill>
                <a:latin typeface="Century Gothic" pitchFamily="34" charset="0"/>
              </a:rPr>
              <a:t>“THE” anti-Christ</a:t>
            </a:r>
            <a:endParaRPr lang="en-US" sz="2200" b="1" dirty="0">
              <a:ln w="15875">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144</a:t>
            </a:fld>
            <a:endParaRPr lang="en-US"/>
          </a:p>
        </p:txBody>
      </p:sp>
      <p:sp>
        <p:nvSpPr>
          <p:cNvPr id="7" name="TextBox 6">
            <a:extLst>
              <a:ext uri="{FF2B5EF4-FFF2-40B4-BE49-F238E27FC236}">
                <a16:creationId xmlns:a16="http://schemas.microsoft.com/office/drawing/2014/main" id="{1E717EF5-C158-4281-BAA6-03F002A8EE5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34888F9-CA91-47BF-93AF-7BB05A038719}"/>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6DB2D597-516F-4E86-AF8B-4C486E7054C6}"/>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56543B-6928-4528-83C5-4CA31550BD5C}"/>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20C5B8-CF8F-4A3B-9BA0-4999772C0B08}"/>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6D79CE14-FE0F-4A1A-B563-65B6F65E77FD}"/>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57AFDE5F-DF20-4392-9A63-7C9FA68AC566}"/>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AF7488-2D4A-4843-A725-E6D6CDDEEC2A}"/>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703CA726-3A91-40A0-9FFA-855D20893CB6}"/>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B06EE3-4F3F-45B0-915F-A24E004CB4E2}"/>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7BF2F004-6F85-4A93-B84D-FD5D5F34B38B}"/>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9BB1DA-E577-4E09-A0C2-487DB74CED15}"/>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6830B6AD-AA4C-46F2-97ED-76677315B81B}"/>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FBB221-2667-481B-B0BF-375F4D8310C6}"/>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6C8F61-09B5-48EA-BD11-55F38B38497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037679-1A0D-43F9-9CEC-410CE289593F}"/>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B5A658-239B-47D3-8DF8-310A2613572A}"/>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EAE11D9D-CAE7-44E8-A6C4-F086D142E89E}"/>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43C36BA3-35C4-462A-B7A1-494EA17617BD}"/>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EB7319-8301-4B2F-9791-4C6CF0C294E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D29706B5-6BB9-4044-AC75-23A8FB367BB6}"/>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F51DE5BD-C3BE-490B-B71B-671EDF2F324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C188D9C-E259-4833-8D38-B25ED65AD1BF}"/>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09AF76A7-9079-48C4-8419-C7294BA5F02C}"/>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31" name="TextBox 30">
            <a:extLst>
              <a:ext uri="{FF2B5EF4-FFF2-40B4-BE49-F238E27FC236}">
                <a16:creationId xmlns:a16="http://schemas.microsoft.com/office/drawing/2014/main" id="{D01F6BAF-8BBD-4882-8BAD-318C98C25D83}"/>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CAD74E83-FF02-4248-9A7F-C89237C9B583}"/>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C7345004-FE1B-406A-A703-C0990E1E495C}"/>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1CE0491B-14D9-4170-BE18-4D0456D65847}"/>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DBF713A-7CAE-4853-9840-19A8B9136AB8}"/>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objects</a:t>
            </a:r>
          </a:p>
        </p:txBody>
      </p:sp>
    </p:spTree>
    <p:extLst>
      <p:ext uri="{BB962C8B-B14F-4D97-AF65-F5344CB8AC3E}">
        <p14:creationId xmlns:p14="http://schemas.microsoft.com/office/powerpoint/2010/main" val="3628550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55556E-7 -4.44444E-6 L -0.08472 -0.11527 " pathEditMode="relative" rAng="0" ptsTypes="AA">
                                      <p:cBhvr>
                                        <p:cTn id="6" dur="2000" fill="hold"/>
                                        <p:tgtEl>
                                          <p:spTgt spid="30"/>
                                        </p:tgtEl>
                                        <p:attrNameLst>
                                          <p:attrName>ppt_x</p:attrName>
                                          <p:attrName>ppt_y</p:attrName>
                                        </p:attrNameLst>
                                      </p:cBhvr>
                                      <p:rCtr x="-4236" y="-5764"/>
                                    </p:animMotion>
                                  </p:childTnLst>
                                </p:cTn>
                              </p:par>
                              <p:par>
                                <p:cTn id="7" presetID="42" presetClass="path" presetSubtype="0" accel="50000" decel="50000" fill="hold" grpId="0" nodeType="withEffect">
                                  <p:stCondLst>
                                    <p:cond delay="0"/>
                                  </p:stCondLst>
                                  <p:childTnLst>
                                    <p:animMotion origin="layout" path="M 2.77778E-6 3.7037E-7 L 0.08472 0.11481 " pathEditMode="relative" rAng="0" ptsTypes="AA">
                                      <p:cBhvr>
                                        <p:cTn id="8" dur="2000" fill="hold"/>
                                        <p:tgtEl>
                                          <p:spTgt spid="29"/>
                                        </p:tgtEl>
                                        <p:attrNameLst>
                                          <p:attrName>ppt_x</p:attrName>
                                          <p:attrName>ppt_y</p:attrName>
                                        </p:attrNameLst>
                                      </p:cBhvr>
                                      <p:rCtr x="4236" y="5741"/>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2457083"/>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a:lnSpc>
                <a:spcPct val="120000"/>
              </a:lnSpc>
              <a:defRPr/>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sz="2200" dirty="0">
                <a:latin typeface="Century Gothic" pitchFamily="34" charset="0"/>
              </a:rPr>
              <a:t>And he </a:t>
            </a:r>
            <a:r>
              <a:rPr lang="en-US" sz="2800" b="1" dirty="0">
                <a:ln w="15875">
                  <a:solidFill>
                    <a:schemeClr val="tx1"/>
                  </a:solidFill>
                </a:ln>
                <a:solidFill>
                  <a:srgbClr val="FF0000"/>
                </a:solidFill>
                <a:latin typeface="Century Gothic" pitchFamily="34" charset="0"/>
              </a:rPr>
              <a:t>(“THE” anti-Christ) </a:t>
            </a:r>
            <a:r>
              <a:rPr lang="en-US" sz="2200" dirty="0">
                <a:latin typeface="Century Gothic" panose="020B0502020202020204" pitchFamily="34" charset="0"/>
                <a:cs typeface="Andalus" panose="02020603050405020304" pitchFamily="18" charset="-78"/>
              </a:rPr>
              <a:t>shall </a:t>
            </a:r>
            <a:r>
              <a:rPr lang="en-US" sz="2200" b="1" u="sng" dirty="0">
                <a:latin typeface="Century Gothic" panose="020B0502020202020204" pitchFamily="34" charset="0"/>
                <a:cs typeface="Andalus" panose="02020603050405020304" pitchFamily="18" charset="-78"/>
              </a:rPr>
              <a:t>confirm the covenant with many for one week</a:t>
            </a:r>
            <a:r>
              <a:rPr lang="en-US" sz="2200" dirty="0">
                <a:latin typeface="Century Gothic" panose="020B0502020202020204" pitchFamily="34" charset="0"/>
                <a:cs typeface="Andalus" panose="02020603050405020304" pitchFamily="18" charset="-78"/>
              </a:rPr>
              <a:t>; and </a:t>
            </a:r>
            <a:r>
              <a:rPr lang="en-US" sz="2200" dirty="0">
                <a:latin typeface="Century Gothic" pitchFamily="34" charset="0"/>
              </a:rPr>
              <a:t>in the midst of the week, he shall cause the sacrifice and the oblation to cease…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145</a:t>
            </a:fld>
            <a:endParaRPr lang="en-US"/>
          </a:p>
        </p:txBody>
      </p:sp>
      <p:sp>
        <p:nvSpPr>
          <p:cNvPr id="7" name="TextBox 6">
            <a:extLst>
              <a:ext uri="{FF2B5EF4-FFF2-40B4-BE49-F238E27FC236}">
                <a16:creationId xmlns:a16="http://schemas.microsoft.com/office/drawing/2014/main" id="{B723502A-B5C9-4D00-8EE2-5F9E9A697920}"/>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84D58C0-1EAB-480B-A733-AADE35C18918}"/>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75BAC159-CF88-4AC0-8028-E70F450868DD}"/>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68835E-B813-44B9-8F03-5D5843502BF9}"/>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D25EEE4-2FD0-4C36-869B-FC492E25AB9D}"/>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7DA81250-820F-461D-8FC9-A76FF0BFFD81}"/>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00F24FD4-0432-4D53-98F2-064F1844ECBE}"/>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34FE5E-7B22-47D8-B24A-8278DD94C569}"/>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534A48B5-0C19-4E30-B78F-C5AEF7D4006B}"/>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ECA93B-01EB-4AA9-A38C-6857B3B6E170}"/>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AE591354-8688-4B5E-A8A4-80C95766998F}"/>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FB683F4-E2A6-471D-821C-EB171642D43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BFF476CF-A921-4FAE-A339-002BAFA639D5}"/>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E57016-A394-4318-B311-54537456617F}"/>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E3FBA-E749-4FB5-B480-3E7FC552DF17}"/>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F7AAB0-BB31-49FF-BD13-C27C681B8039}"/>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F7C5BD-4C3D-4F62-A43D-86987E19ACA0}"/>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BDDFE36A-8714-44F8-B386-6F9A5234356F}"/>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6329AD69-FB9B-4AF7-B190-7F4134998DBF}"/>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41B176-88FD-44D8-9B8C-597C17B4996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048A8ED3-1639-4725-977F-A2C77FAAA6E1}"/>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105A2B66-7052-48D1-B7C1-8E116FD88DBB}"/>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B184CA9-DBD3-477A-874F-DDCE1365CE74}"/>
              </a:ext>
            </a:extLst>
          </p:cNvPr>
          <p:cNvSpPr txBox="1"/>
          <p:nvPr/>
        </p:nvSpPr>
        <p:spPr>
          <a:xfrm>
            <a:off x="5518787" y="481341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73A0F5B6-53C1-4B3D-BF0B-D4FFD3D23910}"/>
              </a:ext>
            </a:extLst>
          </p:cNvPr>
          <p:cNvSpPr txBox="1"/>
          <p:nvPr/>
        </p:nvSpPr>
        <p:spPr>
          <a:xfrm>
            <a:off x="4729863" y="4056249"/>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31" name="TextBox 30">
            <a:extLst>
              <a:ext uri="{FF2B5EF4-FFF2-40B4-BE49-F238E27FC236}">
                <a16:creationId xmlns:a16="http://schemas.microsoft.com/office/drawing/2014/main" id="{4EB7DEDE-DCE5-43CD-9A6B-63DFB1EB588D}"/>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B3435037-DB56-4247-A533-2762AB80A581}"/>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1C76E61F-4F72-4F23-AC8B-FBD9DB2E541B}"/>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C2FC9A25-9BF3-4360-AB27-5C667FC13A73}"/>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10F5D58-F9CB-49FA-AED4-0A7ECA6E11BE}"/>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subject</a:t>
            </a:r>
          </a:p>
        </p:txBody>
      </p:sp>
      <p:sp>
        <p:nvSpPr>
          <p:cNvPr id="36" name="Rectangle 35">
            <a:extLst>
              <a:ext uri="{FF2B5EF4-FFF2-40B4-BE49-F238E27FC236}">
                <a16:creationId xmlns:a16="http://schemas.microsoft.com/office/drawing/2014/main" id="{CA467E5D-DE5C-4B83-A548-BB997D143D54}"/>
              </a:ext>
            </a:extLst>
          </p:cNvPr>
          <p:cNvSpPr/>
          <p:nvPr/>
        </p:nvSpPr>
        <p:spPr>
          <a:xfrm>
            <a:off x="4646337" y="4113808"/>
            <a:ext cx="2385519" cy="67196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583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3.61111E-6 1.11022E-16 L -0.21302 -0.10741 " pathEditMode="relative" rAng="0" ptsTypes="AA">
                                      <p:cBhvr>
                                        <p:cTn id="16" dur="2000" fill="hold"/>
                                        <p:tgtEl>
                                          <p:spTgt spid="30"/>
                                        </p:tgtEl>
                                        <p:attrNameLst>
                                          <p:attrName>ppt_x</p:attrName>
                                          <p:attrName>ppt_y</p:attrName>
                                        </p:attrNameLst>
                                      </p:cBhvr>
                                      <p:rCtr x="-10660" y="-5370"/>
                                    </p:animMotion>
                                  </p:childTnLst>
                                </p:cTn>
                              </p:par>
                              <p:par>
                                <p:cTn id="17" presetID="42" presetClass="path" presetSubtype="0" accel="50000" decel="50000" fill="hold" grpId="0" nodeType="withEffect">
                                  <p:stCondLst>
                                    <p:cond delay="0"/>
                                  </p:stCondLst>
                                  <p:childTnLst>
                                    <p:animMotion origin="layout" path="M -3.05556E-6 3.33333E-6 L 0.21458 0.10833 " pathEditMode="relative" rAng="0" ptsTypes="AA">
                                      <p:cBhvr>
                                        <p:cTn id="18" dur="2000" fill="hold"/>
                                        <p:tgtEl>
                                          <p:spTgt spid="27"/>
                                        </p:tgtEl>
                                        <p:attrNameLst>
                                          <p:attrName>ppt_x</p:attrName>
                                          <p:attrName>ppt_y</p:attrName>
                                        </p:attrNameLst>
                                      </p:cBhvr>
                                      <p:rCtr x="11337" y="5324"/>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5" grpId="0" animBg="1"/>
      <p:bldP spid="36" grpId="0" animBg="1"/>
      <p:bldP spid="36"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146</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2D4DC6-1152-4088-A73E-21864AAF4007}"/>
              </a:ext>
            </a:extLst>
          </p:cNvPr>
          <p:cNvSpPr txBox="1"/>
          <p:nvPr/>
        </p:nvSpPr>
        <p:spPr>
          <a:xfrm>
            <a:off x="292756" y="2490805"/>
            <a:ext cx="7810833" cy="569387"/>
          </a:xfrm>
          <a:prstGeom prst="rect">
            <a:avLst/>
          </a:prstGeom>
          <a:solidFill>
            <a:schemeClr val="bg1">
              <a:alpha val="60000"/>
            </a:schemeClr>
          </a:solidFill>
        </p:spPr>
        <p:txBody>
          <a:bodyPr wrap="square" rtlCol="0">
            <a:spAutoFit/>
          </a:bodyPr>
          <a:lstStyle/>
          <a:p>
            <a:pPr marL="0" lvl="1"/>
            <a:r>
              <a:rPr lang="en-US" altLang="en-US" sz="3100" b="1" dirty="0">
                <a:ln w="19050">
                  <a:solidFill>
                    <a:schemeClr val="tx1"/>
                  </a:solidFill>
                </a:ln>
                <a:solidFill>
                  <a:srgbClr val="00B0F0"/>
                </a:solidFill>
                <a:latin typeface="Century Gothic" pitchFamily="34" charset="0"/>
              </a:rPr>
              <a:t>My attempt to diagram this sentence:</a:t>
            </a:r>
          </a:p>
        </p:txBody>
      </p:sp>
      <p:sp>
        <p:nvSpPr>
          <p:cNvPr id="79" name="Rectangle 78">
            <a:extLst>
              <a:ext uri="{FF2B5EF4-FFF2-40B4-BE49-F238E27FC236}">
                <a16:creationId xmlns:a16="http://schemas.microsoft.com/office/drawing/2014/main" id="{94C39903-AF96-4853-A69C-E8A685E56F35}"/>
              </a:ext>
            </a:extLst>
          </p:cNvPr>
          <p:cNvSpPr/>
          <p:nvPr/>
        </p:nvSpPr>
        <p:spPr>
          <a:xfrm>
            <a:off x="2686433" y="3323628"/>
            <a:ext cx="1284466" cy="671966"/>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1" name="TextBox 80">
            <a:extLst>
              <a:ext uri="{FF2B5EF4-FFF2-40B4-BE49-F238E27FC236}">
                <a16:creationId xmlns:a16="http://schemas.microsoft.com/office/drawing/2014/main" id="{A4B14C33-B400-44A9-9ECF-BC50A8186720}"/>
              </a:ext>
            </a:extLst>
          </p:cNvPr>
          <p:cNvSpPr txBox="1"/>
          <p:nvPr/>
        </p:nvSpPr>
        <p:spPr>
          <a:xfrm>
            <a:off x="76200" y="4088011"/>
            <a:ext cx="8979408" cy="2769989"/>
          </a:xfrm>
          <a:prstGeom prst="rect">
            <a:avLst/>
          </a:prstGeom>
          <a:solidFill>
            <a:schemeClr val="bg1"/>
          </a:solidFill>
        </p:spPr>
        <p:txBody>
          <a:bodyPr wrap="square" rtlCol="0">
            <a:spAutoFit/>
          </a:bodyPr>
          <a:lstStyle/>
          <a:p>
            <a:pPr marL="0" lvl="1" algn="ctr">
              <a:lnSpc>
                <a:spcPct val="90000"/>
              </a:lnSpc>
            </a:pPr>
            <a:r>
              <a:rPr lang="en-US" altLang="en-US" sz="9600" b="1" dirty="0">
                <a:ln w="19050">
                  <a:solidFill>
                    <a:schemeClr val="tx1"/>
                  </a:solidFill>
                </a:ln>
                <a:solidFill>
                  <a:schemeClr val="accent4">
                    <a:lumMod val="75000"/>
                  </a:schemeClr>
                </a:solidFill>
                <a:latin typeface="Century Gothic" pitchFamily="34" charset="0"/>
              </a:rPr>
              <a:t>IT’S ALL ABOUT JESUS</a:t>
            </a:r>
          </a:p>
        </p:txBody>
      </p:sp>
    </p:spTree>
    <p:extLst>
      <p:ext uri="{BB962C8B-B14F-4D97-AF65-F5344CB8AC3E}">
        <p14:creationId xmlns:p14="http://schemas.microsoft.com/office/powerpoint/2010/main" val="2057985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1160" y="1481000"/>
            <a:ext cx="5910104" cy="3231654"/>
          </a:xfrm>
          <a:prstGeom prst="rect">
            <a:avLst/>
          </a:prstGeom>
          <a:noFill/>
        </p:spPr>
        <p:txBody>
          <a:bodyPr wrap="square" rtlCol="0">
            <a:spAutoFit/>
          </a:bodyPr>
          <a:lstStyle/>
          <a:p>
            <a:pPr algn="ctr">
              <a:spcBef>
                <a:spcPct val="50000"/>
              </a:spcBef>
              <a:defRPr/>
            </a:pPr>
            <a:r>
              <a:rPr lang="en-US" sz="4000" dirty="0">
                <a:ln w="19050">
                  <a:noFill/>
                </a:ln>
                <a:latin typeface="Century Gothic" pitchFamily="34" charset="0"/>
              </a:rPr>
              <a:t>God </a:t>
            </a:r>
            <a:r>
              <a:rPr lang="en-US" sz="4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WANTS</a:t>
            </a:r>
            <a:r>
              <a:rPr lang="en-US" sz="4000" b="1" dirty="0">
                <a:ln w="19050">
                  <a:solidFill>
                    <a:schemeClr val="tx1"/>
                  </a:solidFill>
                </a:ln>
                <a:solidFill>
                  <a:srgbClr val="FF0000"/>
                </a:solidFill>
                <a:latin typeface="Century Gothic" pitchFamily="34" charset="0"/>
              </a:rPr>
              <a:t> </a:t>
            </a:r>
            <a:r>
              <a:rPr lang="en-US" sz="4000" dirty="0">
                <a:ln w="19050">
                  <a:noFill/>
                </a:ln>
                <a:latin typeface="Century Gothic" pitchFamily="34" charset="0"/>
              </a:rPr>
              <a:t>us to know and understand.  He speaks in </a:t>
            </a:r>
            <a:r>
              <a:rPr lang="en-US" sz="40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plainness</a:t>
            </a:r>
            <a:r>
              <a:rPr lang="en-US" sz="4000" dirty="0">
                <a:ln w="19050">
                  <a:noFill/>
                </a:ln>
                <a:latin typeface="Century Gothic" pitchFamily="34" charset="0"/>
              </a:rPr>
              <a:t> to those who have His Holy Spirit.</a:t>
            </a:r>
            <a:endParaRPr lang="en-US" sz="3600" dirty="0">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147</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28429107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148</a:t>
            </a:fld>
            <a:endParaRPr lang="en-US"/>
          </a:p>
        </p:txBody>
      </p:sp>
      <p:sp>
        <p:nvSpPr>
          <p:cNvPr id="9" name="Rectangle 8"/>
          <p:cNvSpPr/>
          <p:nvPr/>
        </p:nvSpPr>
        <p:spPr>
          <a:xfrm>
            <a:off x="316375" y="1786685"/>
            <a:ext cx="1436225" cy="1524000"/>
          </a:xfrm>
          <a:prstGeom prst="rect">
            <a:avLst/>
          </a:prstGeom>
          <a:solidFill>
            <a:srgbClr val="92D05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Old &amp; New Testaments</a:t>
            </a:r>
          </a:p>
        </p:txBody>
      </p:sp>
      <p:sp>
        <p:nvSpPr>
          <p:cNvPr id="14" name="Rectangle 13"/>
          <p:cNvSpPr/>
          <p:nvPr/>
        </p:nvSpPr>
        <p:spPr>
          <a:xfrm>
            <a:off x="1752600" y="1786685"/>
            <a:ext cx="1406325" cy="1524000"/>
          </a:xfrm>
          <a:prstGeom prst="rect">
            <a:avLst/>
          </a:prstGeom>
          <a:solidFill>
            <a:srgbClr val="92D05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Historical Records</a:t>
            </a:r>
          </a:p>
        </p:txBody>
      </p:sp>
      <p:sp>
        <p:nvSpPr>
          <p:cNvPr id="15" name="Rectangle 14"/>
          <p:cNvSpPr/>
          <p:nvPr/>
        </p:nvSpPr>
        <p:spPr>
          <a:xfrm>
            <a:off x="3165675" y="1786685"/>
            <a:ext cx="1447800"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Book of Mormon</a:t>
            </a:r>
          </a:p>
        </p:txBody>
      </p:sp>
      <p:sp>
        <p:nvSpPr>
          <p:cNvPr id="16" name="Rectangle 15"/>
          <p:cNvSpPr/>
          <p:nvPr/>
        </p:nvSpPr>
        <p:spPr>
          <a:xfrm>
            <a:off x="4613475" y="1786685"/>
            <a:ext cx="1417900"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Doctrine &amp; Covenants</a:t>
            </a:r>
          </a:p>
        </p:txBody>
      </p:sp>
      <p:sp>
        <p:nvSpPr>
          <p:cNvPr id="17" name="Rectangle 16"/>
          <p:cNvSpPr/>
          <p:nvPr/>
        </p:nvSpPr>
        <p:spPr>
          <a:xfrm>
            <a:off x="6026550" y="1786685"/>
            <a:ext cx="1383175"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Church History &amp; Records</a:t>
            </a:r>
          </a:p>
        </p:txBody>
      </p:sp>
      <p:sp>
        <p:nvSpPr>
          <p:cNvPr id="18" name="Rectangle 17"/>
          <p:cNvSpPr/>
          <p:nvPr/>
        </p:nvSpPr>
        <p:spPr>
          <a:xfrm>
            <a:off x="281650" y="3539285"/>
            <a:ext cx="8534400" cy="762000"/>
          </a:xfrm>
          <a:prstGeom prst="rect">
            <a:avLst/>
          </a:prstGeom>
          <a:solidFill>
            <a:srgbClr val="FFFF00"/>
          </a:solidFill>
          <a:ln w="38100">
            <a:solidFill>
              <a:schemeClr val="tx1"/>
            </a:solidFill>
          </a:ln>
          <a:effectLst>
            <a:outerShdw blurRad="50800" dist="38100" dir="2700000" sx="100500" sy="100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entury Gothic" pitchFamily="34" charset="0"/>
              </a:rPr>
              <a:t>Sources of our REFERENCE POINTS to understand prophecy</a:t>
            </a:r>
          </a:p>
        </p:txBody>
      </p:sp>
      <p:sp>
        <p:nvSpPr>
          <p:cNvPr id="19" name="Rectangle 18"/>
          <p:cNvSpPr/>
          <p:nvPr/>
        </p:nvSpPr>
        <p:spPr>
          <a:xfrm>
            <a:off x="7402975" y="1786685"/>
            <a:ext cx="1383175" cy="1524000"/>
          </a:xfrm>
          <a:prstGeom prst="rect">
            <a:avLst/>
          </a:prstGeom>
          <a:solidFill>
            <a:srgbClr val="FFC00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Personal Revelation</a:t>
            </a:r>
          </a:p>
        </p:txBody>
      </p:sp>
      <p:sp>
        <p:nvSpPr>
          <p:cNvPr id="20" name="TextBox 19"/>
          <p:cNvSpPr txBox="1"/>
          <p:nvPr/>
        </p:nvSpPr>
        <p:spPr>
          <a:xfrm>
            <a:off x="3200400" y="1752600"/>
            <a:ext cx="5562600" cy="1569660"/>
          </a:xfrm>
          <a:prstGeom prst="rect">
            <a:avLst/>
          </a:prstGeom>
          <a:noFill/>
        </p:spPr>
        <p:txBody>
          <a:bodyPr wrap="square" rtlCol="0">
            <a:spAutoFit/>
          </a:bodyPr>
          <a:lstStyle/>
          <a:p>
            <a:pPr algn="ctr">
              <a:spcBef>
                <a:spcPct val="50000"/>
              </a:spcBef>
              <a:defRPr/>
            </a:pPr>
            <a:r>
              <a:rPr lang="en-US" sz="3200" dirty="0">
                <a:ln w="19050">
                  <a:noFill/>
                </a:ln>
                <a:latin typeface="Century Gothic" pitchFamily="34" charset="0"/>
              </a:rPr>
              <a:t>Can we </a:t>
            </a:r>
            <a:r>
              <a:rPr lang="en-US" sz="3200" b="1" dirty="0">
                <a:ln w="19050">
                  <a:solidFill>
                    <a:schemeClr val="tx1"/>
                  </a:solidFill>
                </a:ln>
                <a:solidFill>
                  <a:srgbClr val="FF0000"/>
                </a:solidFill>
                <a:latin typeface="Century Gothic" pitchFamily="34" charset="0"/>
              </a:rPr>
              <a:t>FULLY understand </a:t>
            </a:r>
            <a:r>
              <a:rPr lang="en-US" sz="3200" dirty="0">
                <a:ln w="19050">
                  <a:noFill/>
                </a:ln>
                <a:latin typeface="Century Gothic" pitchFamily="34" charset="0"/>
              </a:rPr>
              <a:t>with only a </a:t>
            </a:r>
            <a:r>
              <a:rPr lang="en-US" sz="3200" b="1" dirty="0">
                <a:ln w="19050">
                  <a:solidFill>
                    <a:schemeClr val="tx1"/>
                  </a:solidFill>
                </a:ln>
                <a:solidFill>
                  <a:srgbClr val="FF0000"/>
                </a:solidFill>
                <a:latin typeface="Century Gothic" pitchFamily="34" charset="0"/>
              </a:rPr>
              <a:t>PORTION </a:t>
            </a:r>
            <a:r>
              <a:rPr lang="en-US" sz="3200" dirty="0">
                <a:ln w="19050">
                  <a:noFill/>
                </a:ln>
                <a:latin typeface="Century Gothic" pitchFamily="34" charset="0"/>
              </a:rPr>
              <a:t>of the </a:t>
            </a:r>
            <a:r>
              <a:rPr lang="en-US" sz="3200" b="1" dirty="0">
                <a:ln w="19050">
                  <a:solidFill>
                    <a:schemeClr val="tx1"/>
                  </a:solidFill>
                </a:ln>
                <a:solidFill>
                  <a:srgbClr val="FF0000"/>
                </a:solidFill>
                <a:latin typeface="Century Gothic" pitchFamily="34" charset="0"/>
              </a:rPr>
              <a:t>knowledge?</a:t>
            </a:r>
            <a:endParaRPr lang="en-US" sz="2800" b="1" dirty="0">
              <a:ln w="19050">
                <a:solidFill>
                  <a:schemeClr val="tx1"/>
                </a:solidFill>
              </a:ln>
              <a:solidFill>
                <a:srgbClr val="FF0000"/>
              </a:solidFill>
              <a:latin typeface="Century Gothic" pitchFamily="34" charset="0"/>
            </a:endParaRPr>
          </a:p>
        </p:txBody>
      </p:sp>
      <p:sp>
        <p:nvSpPr>
          <p:cNvPr id="21" name="Title 1"/>
          <p:cNvSpPr txBox="1">
            <a:spLocks/>
          </p:cNvSpPr>
          <p:nvPr/>
        </p:nvSpPr>
        <p:spPr>
          <a:xfrm>
            <a:off x="304800" y="4598988"/>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Restored Gospel Is Critical</a:t>
            </a:r>
          </a:p>
        </p:txBody>
      </p:sp>
      <p:sp>
        <p:nvSpPr>
          <p:cNvPr id="22" name="TextBox 21">
            <a:extLst>
              <a:ext uri="{FF2B5EF4-FFF2-40B4-BE49-F238E27FC236}">
                <a16:creationId xmlns:a16="http://schemas.microsoft.com/office/drawing/2014/main" id="{7FB5F65F-D1A1-4E73-8EA9-41977DA386E0}"/>
              </a:ext>
            </a:extLst>
          </p:cNvPr>
          <p:cNvSpPr txBox="1"/>
          <p:nvPr/>
        </p:nvSpPr>
        <p:spPr>
          <a:xfrm>
            <a:off x="534052" y="2800290"/>
            <a:ext cx="989297"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Century Gothic" pitchFamily="34" charset="0"/>
              </a:rPr>
              <a:t>(KJV)</a:t>
            </a:r>
          </a:p>
        </p:txBody>
      </p:sp>
    </p:spTree>
    <p:extLst>
      <p:ext uri="{BB962C8B-B14F-4D97-AF65-F5344CB8AC3E}">
        <p14:creationId xmlns:p14="http://schemas.microsoft.com/office/powerpoint/2010/main" val="19159689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grpId="1" nodeType="afterEffect">
                                  <p:stCondLst>
                                    <p:cond delay="0"/>
                                  </p:stCondLst>
                                  <p:childTnLst>
                                    <p:animEffect transition="out" filter="dissolve">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cTn>
                              </p:par>
                            </p:childTnLst>
                          </p:cTn>
                        </p:par>
                        <p:par>
                          <p:cTn id="12" fill="hold">
                            <p:stCondLst>
                              <p:cond delay="2000"/>
                            </p:stCondLst>
                            <p:childTnLst>
                              <p:par>
                                <p:cTn id="13" presetID="9" presetClass="exit" presetSubtype="0" fill="hold" grpId="1" nodeType="afterEffect">
                                  <p:stCondLst>
                                    <p:cond delay="0"/>
                                  </p:stCondLst>
                                  <p:childTnLst>
                                    <p:animEffect transition="out" filter="dissolv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cTn>
                              </p:par>
                            </p:childTnLst>
                          </p:cTn>
                        </p:par>
                        <p:par>
                          <p:cTn id="16" fill="hold">
                            <p:stCondLst>
                              <p:cond delay="3000"/>
                            </p:stCondLst>
                            <p:childTnLst>
                              <p:par>
                                <p:cTn id="17" presetID="9" presetClass="exit" presetSubtype="0" fill="hold" grpId="1" nodeType="afterEffect">
                                  <p:stCondLst>
                                    <p:cond delay="0"/>
                                  </p:stCondLst>
                                  <p:childTnLst>
                                    <p:animEffect transition="out" filter="dissolv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cTn>
                              </p:par>
                            </p:childTnLst>
                          </p:cTn>
                        </p:par>
                        <p:par>
                          <p:cTn id="20" fill="hold">
                            <p:stCondLst>
                              <p:cond delay="4000"/>
                            </p:stCondLst>
                            <p:childTnLst>
                              <p:par>
                                <p:cTn id="21" presetID="1" presetClass="emph" presetSubtype="2" fill="hold" nodeType="afterEffect">
                                  <p:stCondLst>
                                    <p:cond delay="0"/>
                                  </p:stCondLst>
                                  <p:childTnLst>
                                    <p:animClr clrSpc="rgb" dir="cw">
                                      <p:cBhvr>
                                        <p:cTn id="22" dur="2000" fill="hold"/>
                                        <p:tgtEl>
                                          <p:spTgt spid="9"/>
                                        </p:tgtEl>
                                        <p:attrNameLst>
                                          <p:attrName>fillcolor</p:attrName>
                                        </p:attrNameLst>
                                      </p:cBhvr>
                                      <p:to>
                                        <a:schemeClr val="accent2"/>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childTnLst>
                          </p:cTn>
                        </p:par>
                        <p:par>
                          <p:cTn id="25" fill="hold">
                            <p:stCondLst>
                              <p:cond delay="6000"/>
                            </p:stCondLst>
                            <p:childTnLst>
                              <p:par>
                                <p:cTn id="26" presetID="4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6" grpId="1" animBg="1"/>
      <p:bldP spid="17" grpId="1" animBg="1"/>
      <p:bldP spid="19" grpId="1" animBg="1"/>
      <p:bldP spid="20" grpId="0"/>
      <p:bldP spid="22"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149</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Tree>
    <p:extLst>
      <p:ext uri="{BB962C8B-B14F-4D97-AF65-F5344CB8AC3E}">
        <p14:creationId xmlns:p14="http://schemas.microsoft.com/office/powerpoint/2010/main" val="15040482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0"/>
                                        </p:tgtEl>
                                      </p:cBhvr>
                                    </p:animEffect>
                                    <p:anim calcmode="lin" valueType="num">
                                      <p:cBhvr>
                                        <p:cTn id="7" dur="1000"/>
                                        <p:tgtEl>
                                          <p:spTgt spid="50"/>
                                        </p:tgtEl>
                                        <p:attrNameLst>
                                          <p:attrName>ppt_x</p:attrName>
                                        </p:attrNameLst>
                                      </p:cBhvr>
                                      <p:tavLst>
                                        <p:tav tm="0">
                                          <p:val>
                                            <p:strVal val="ppt_x"/>
                                          </p:val>
                                        </p:tav>
                                        <p:tav tm="100000">
                                          <p:val>
                                            <p:strVal val="ppt_x"/>
                                          </p:val>
                                        </p:tav>
                                      </p:tavLst>
                                    </p:anim>
                                    <p:anim calcmode="lin" valueType="num">
                                      <p:cBhvr>
                                        <p:cTn id="8" dur="1000"/>
                                        <p:tgtEl>
                                          <p:spTgt spid="50"/>
                                        </p:tgtEl>
                                        <p:attrNameLst>
                                          <p:attrName>ppt_y</p:attrName>
                                        </p:attrNameLst>
                                      </p:cBhvr>
                                      <p:tavLst>
                                        <p:tav tm="0">
                                          <p:val>
                                            <p:strVal val="ppt_y"/>
                                          </p:val>
                                        </p:tav>
                                        <p:tav tm="100000">
                                          <p:val>
                                            <p:strVal val="ppt_y+.1"/>
                                          </p:val>
                                        </p:tav>
                                      </p:tavLst>
                                    </p:anim>
                                    <p:set>
                                      <p:cBhvr>
                                        <p:cTn id="9" dur="1" fill="hold">
                                          <p:stCondLst>
                                            <p:cond delay="999"/>
                                          </p:stCondLst>
                                        </p:cTn>
                                        <p:tgtEl>
                                          <p:spTgt spid="50"/>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228600"/>
            <a:ext cx="8763000" cy="5401479"/>
          </a:xfrm>
          <a:prstGeom prst="rect">
            <a:avLst/>
          </a:prstGeom>
          <a:noFill/>
        </p:spPr>
        <p:txBody>
          <a:bodyPr wrap="square" rtlCol="0">
            <a:spAutoFit/>
          </a:bodyPr>
          <a:lstStyle/>
          <a:p>
            <a:pPr>
              <a:lnSpc>
                <a:spcPct val="130000"/>
              </a:lnSpc>
              <a:spcAft>
                <a:spcPts val="1200"/>
              </a:spcAft>
            </a:pPr>
            <a:r>
              <a:rPr lang="en-US" sz="2200" dirty="0">
                <a:latin typeface="Century Gothic" panose="020B0502020202020204" pitchFamily="34" charset="0"/>
                <a:cs typeface="Andalus" panose="02020603050405020304" pitchFamily="18" charset="-78"/>
              </a:rPr>
              <a:t>22b He that </a:t>
            </a:r>
            <a:r>
              <a:rPr lang="en-US" sz="2200" dirty="0" err="1">
                <a:latin typeface="Century Gothic" panose="020B0502020202020204" pitchFamily="34" charset="0"/>
                <a:cs typeface="Andalus" panose="02020603050405020304" pitchFamily="18" charset="-78"/>
              </a:rPr>
              <a:t>seeketh</a:t>
            </a:r>
            <a:r>
              <a:rPr lang="en-US" sz="2200" dirty="0">
                <a:latin typeface="Century Gothic" panose="020B0502020202020204" pitchFamily="34" charset="0"/>
                <a:cs typeface="Andalus" panose="02020603050405020304" pitchFamily="18" charset="-78"/>
              </a:rPr>
              <a:t> me early shall find me, and shall not be forsaken. </a:t>
            </a:r>
          </a:p>
          <a:p>
            <a:pPr>
              <a:lnSpc>
                <a:spcPct val="130000"/>
              </a:lnSpc>
              <a:spcAft>
                <a:spcPts val="1200"/>
              </a:spcAft>
            </a:pPr>
            <a:r>
              <a:rPr lang="en-US" sz="2200" dirty="0">
                <a:latin typeface="Century Gothic" panose="020B0502020202020204" pitchFamily="34" charset="0"/>
                <a:cs typeface="Andalus" panose="02020603050405020304" pitchFamily="18" charset="-78"/>
              </a:rPr>
              <a:t>23a Therefore, tarry ye, and labor diligently, that you may be perfected in your ministry, to go forth among the Gentiles for the last time, as many as the mouth of the Lord shall name, to bind up the law, and </a:t>
            </a:r>
            <a:r>
              <a:rPr lang="en-US" sz="2400" b="1" u="sng" dirty="0">
                <a:latin typeface="Century Gothic" panose="020B0502020202020204" pitchFamily="34" charset="0"/>
                <a:cs typeface="Andalus" panose="02020603050405020304" pitchFamily="18" charset="-78"/>
              </a:rPr>
              <a:t>seal up the testimony, and to prepare the Saints for the hour of judgment, which is to come</a:t>
            </a:r>
            <a:r>
              <a:rPr lang="en-US" sz="2200" dirty="0">
                <a:latin typeface="Century Gothic" panose="020B0502020202020204" pitchFamily="34" charset="0"/>
                <a:cs typeface="Andalus" panose="02020603050405020304" pitchFamily="18" charset="-78"/>
              </a:rPr>
              <a:t>; </a:t>
            </a:r>
          </a:p>
          <a:p>
            <a:pPr>
              <a:lnSpc>
                <a:spcPct val="130000"/>
              </a:lnSpc>
            </a:pPr>
            <a:r>
              <a:rPr lang="en-US" sz="2200" dirty="0">
                <a:latin typeface="Century Gothic" panose="020B0502020202020204" pitchFamily="34" charset="0"/>
                <a:cs typeface="Andalus" panose="02020603050405020304" pitchFamily="18" charset="-78"/>
              </a:rPr>
              <a:t>23b </a:t>
            </a:r>
            <a:r>
              <a:rPr lang="en-US" sz="2400" b="1" u="sng" dirty="0">
                <a:latin typeface="Century Gothic" panose="020B0502020202020204" pitchFamily="34" charset="0"/>
                <a:cs typeface="Andalus" panose="02020603050405020304" pitchFamily="18" charset="-78"/>
              </a:rPr>
              <a:t>that their souls may escape the wrath of God, the desolation of abomination, which await the wicked</a:t>
            </a:r>
            <a:r>
              <a:rPr lang="en-US" sz="2200" dirty="0">
                <a:latin typeface="Century Gothic" panose="020B0502020202020204" pitchFamily="34" charset="0"/>
                <a:cs typeface="Andalus" panose="02020603050405020304" pitchFamily="18" charset="-78"/>
              </a:rPr>
              <a:t>, both in this world, and in the world to come. </a:t>
            </a:r>
          </a:p>
          <a:p>
            <a:pPr algn="r">
              <a:lnSpc>
                <a:spcPct val="130000"/>
              </a:lnSpc>
            </a:pPr>
            <a:r>
              <a:rPr lang="en-US" sz="2200" dirty="0">
                <a:latin typeface="Century Gothic" panose="020B0502020202020204" pitchFamily="34" charset="0"/>
                <a:cs typeface="Andalus" panose="02020603050405020304" pitchFamily="18" charset="-78"/>
              </a:rPr>
              <a:t>D&amp;C 85:21b-23b</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15</a:t>
            </a:fld>
            <a:endParaRPr lang="en-US" dirty="0"/>
          </a:p>
        </p:txBody>
      </p:sp>
    </p:spTree>
    <p:extLst>
      <p:ext uri="{BB962C8B-B14F-4D97-AF65-F5344CB8AC3E}">
        <p14:creationId xmlns:p14="http://schemas.microsoft.com/office/powerpoint/2010/main" val="439281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150</a:t>
            </a:fld>
            <a:endParaRPr lang="en-US"/>
          </a:p>
        </p:txBody>
      </p:sp>
      <p:sp>
        <p:nvSpPr>
          <p:cNvPr id="35" name="Rectangle 34"/>
          <p:cNvSpPr/>
          <p:nvPr/>
        </p:nvSpPr>
        <p:spPr>
          <a:xfrm>
            <a:off x="1196050" y="1219200"/>
            <a:ext cx="6781800" cy="381000"/>
          </a:xfrm>
          <a:prstGeom prst="rect">
            <a:avLst/>
          </a:prstGeom>
          <a:blipFill>
            <a:blip r:embed="rId3"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sp>
        <p:nvSpPr>
          <p:cNvPr id="51" name="Rectangle 50"/>
          <p:cNvSpPr/>
          <p:nvPr/>
        </p:nvSpPr>
        <p:spPr>
          <a:xfrm>
            <a:off x="3482050" y="1653832"/>
            <a:ext cx="2209800" cy="16002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1653832"/>
            <a:ext cx="2209800" cy="16002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1653832"/>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
        <p:nvSpPr>
          <p:cNvPr id="14" name="Content Placeholder 2">
            <a:extLst>
              <a:ext uri="{FF2B5EF4-FFF2-40B4-BE49-F238E27FC236}">
                <a16:creationId xmlns:a16="http://schemas.microsoft.com/office/drawing/2014/main" id="{124867F0-20EA-4637-B887-1987548CBA8A}"/>
              </a:ext>
            </a:extLst>
          </p:cNvPr>
          <p:cNvSpPr txBox="1">
            <a:spLocks/>
          </p:cNvSpPr>
          <p:nvPr/>
        </p:nvSpPr>
        <p:spPr>
          <a:xfrm>
            <a:off x="973281" y="3321050"/>
            <a:ext cx="7273637" cy="2927350"/>
          </a:xfrm>
          <a:prstGeom prst="rect">
            <a:avLst/>
          </a:prstGeom>
          <a:solidFill>
            <a:schemeClr val="bg1">
              <a:alpha val="50000"/>
            </a:schemeClr>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30000"/>
              </a:lnSpc>
              <a:spcBef>
                <a:spcPct val="0"/>
              </a:spcBef>
              <a:buFont typeface="Arial" panose="020B0604020202020204" pitchFamily="34" charset="0"/>
              <a:buNone/>
            </a:pPr>
            <a:r>
              <a:rPr lang="en-US" altLang="en-US" sz="2400" b="1" u="sng" dirty="0">
                <a:latin typeface="Century Gothic" pitchFamily="34" charset="0"/>
                <a:cs typeface="Narkisim" pitchFamily="34" charset="-79"/>
              </a:rPr>
              <a:t>Without Daniel 9, you lose these concepts for 7 years tribulation and the anti-Christ:</a:t>
            </a:r>
          </a:p>
          <a:p>
            <a:pPr>
              <a:lnSpc>
                <a:spcPct val="130000"/>
              </a:lnSpc>
              <a:spcBef>
                <a:spcPct val="0"/>
              </a:spcBef>
            </a:pPr>
            <a:r>
              <a:rPr lang="en-US" altLang="en-US" sz="2200" dirty="0">
                <a:latin typeface="Century Gothic" pitchFamily="34" charset="0"/>
                <a:cs typeface="Narkisim" pitchFamily="34" charset="-79"/>
              </a:rPr>
              <a:t>7 years</a:t>
            </a:r>
          </a:p>
          <a:p>
            <a:pPr>
              <a:lnSpc>
                <a:spcPct val="130000"/>
              </a:lnSpc>
              <a:spcBef>
                <a:spcPct val="0"/>
              </a:spcBef>
            </a:pPr>
            <a:r>
              <a:rPr lang="en-US" altLang="en-US" sz="2200" dirty="0">
                <a:ln w="19050">
                  <a:noFill/>
                </a:ln>
                <a:latin typeface="Century Gothic" pitchFamily="34" charset="0"/>
                <a:cs typeface="Narkisim" pitchFamily="34" charset="-79"/>
              </a:rPr>
              <a:t>1 week of covenant</a:t>
            </a:r>
          </a:p>
          <a:p>
            <a:pPr>
              <a:lnSpc>
                <a:spcPct val="130000"/>
              </a:lnSpc>
              <a:spcBef>
                <a:spcPct val="0"/>
              </a:spcBef>
            </a:pPr>
            <a:r>
              <a:rPr lang="en-US" altLang="en-US" sz="2200" dirty="0">
                <a:ln w="19050">
                  <a:noFill/>
                </a:ln>
                <a:latin typeface="Century Gothic" pitchFamily="34" charset="0"/>
                <a:cs typeface="Narkisim" pitchFamily="34" charset="-79"/>
              </a:rPr>
              <a:t>Destruction of the temple by “THE” anti-Christ</a:t>
            </a:r>
          </a:p>
          <a:p>
            <a:pPr>
              <a:lnSpc>
                <a:spcPct val="130000"/>
              </a:lnSpc>
              <a:spcBef>
                <a:spcPct val="0"/>
              </a:spcBef>
            </a:pPr>
            <a:r>
              <a:rPr lang="en-US" altLang="en-US" sz="2200" dirty="0">
                <a:ln w="19050">
                  <a:noFill/>
                </a:ln>
                <a:latin typeface="Century Gothic" pitchFamily="34" charset="0"/>
                <a:cs typeface="Narkisim" pitchFamily="34" charset="-79"/>
              </a:rPr>
              <a:t>Putting an end of sacrifices</a:t>
            </a:r>
          </a:p>
        </p:txBody>
      </p:sp>
    </p:spTree>
    <p:extLst>
      <p:ext uri="{BB962C8B-B14F-4D97-AF65-F5344CB8AC3E}">
        <p14:creationId xmlns:p14="http://schemas.microsoft.com/office/powerpoint/2010/main" val="17596441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685800"/>
            <a:ext cx="8534400" cy="143232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Don’t take my word for these things, </a:t>
            </a:r>
            <a:r>
              <a:rPr lang="en-US"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study them out on your own.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151</a:t>
            </a:fld>
            <a:endParaRPr lang="en-US"/>
          </a:p>
        </p:txBody>
      </p:sp>
      <p:sp>
        <p:nvSpPr>
          <p:cNvPr id="7" name="Content Placeholder 2">
            <a:extLst>
              <a:ext uri="{FF2B5EF4-FFF2-40B4-BE49-F238E27FC236}">
                <a16:creationId xmlns:a16="http://schemas.microsoft.com/office/drawing/2014/main" id="{98F2DCF1-6538-4F9D-A72C-CA13BAD8936F}"/>
              </a:ext>
            </a:extLst>
          </p:cNvPr>
          <p:cNvSpPr txBox="1">
            <a:spLocks/>
          </p:cNvSpPr>
          <p:nvPr/>
        </p:nvSpPr>
        <p:spPr>
          <a:xfrm>
            <a:off x="609599" y="2209800"/>
            <a:ext cx="8001001" cy="3429000"/>
          </a:xfrm>
          <a:prstGeom prst="rect">
            <a:avLst/>
          </a:prstGeom>
          <a:solidFill>
            <a:schemeClr val="bg1">
              <a:alpha val="50000"/>
            </a:schemeClr>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spcBef>
                <a:spcPct val="0"/>
              </a:spcBef>
            </a:pPr>
            <a:r>
              <a:rPr lang="en-US" altLang="en-US" sz="2800" dirty="0">
                <a:latin typeface="Century Gothic" pitchFamily="34" charset="0"/>
                <a:cs typeface="Narkisim" pitchFamily="34" charset="-79"/>
              </a:rPr>
              <a:t>Review my slides</a:t>
            </a:r>
          </a:p>
          <a:p>
            <a:pPr>
              <a:lnSpc>
                <a:spcPct val="130000"/>
              </a:lnSpc>
              <a:spcBef>
                <a:spcPct val="0"/>
              </a:spcBef>
            </a:pPr>
            <a:r>
              <a:rPr lang="en-US" altLang="en-US" sz="2800" dirty="0">
                <a:ln w="19050">
                  <a:noFill/>
                </a:ln>
                <a:latin typeface="Century Gothic" pitchFamily="34" charset="0"/>
                <a:cs typeface="Narkisim" pitchFamily="34" charset="-79"/>
              </a:rPr>
              <a:t>Review the scriptures used</a:t>
            </a:r>
          </a:p>
          <a:p>
            <a:pPr>
              <a:lnSpc>
                <a:spcPct val="130000"/>
              </a:lnSpc>
              <a:spcBef>
                <a:spcPct val="0"/>
              </a:spcBef>
            </a:pPr>
            <a:r>
              <a:rPr lang="en-US" altLang="en-US" sz="2800" dirty="0">
                <a:ln w="19050">
                  <a:noFill/>
                </a:ln>
                <a:latin typeface="Century Gothic" pitchFamily="34" charset="0"/>
                <a:cs typeface="Narkisim" pitchFamily="34" charset="-79"/>
              </a:rPr>
              <a:t>Go back and watch the classes on our YouTube channel</a:t>
            </a:r>
          </a:p>
          <a:p>
            <a:pPr marL="0" lvl="1" indent="0" algn="ctr">
              <a:lnSpc>
                <a:spcPct val="130000"/>
              </a:lnSpc>
              <a:spcBef>
                <a:spcPct val="0"/>
              </a:spcBef>
              <a:buNone/>
            </a:pPr>
            <a:r>
              <a:rPr lang="en-US" altLang="en-US" sz="2400" dirty="0">
                <a:ln w="19050">
                  <a:noFill/>
                </a:ln>
                <a:solidFill>
                  <a:srgbClr val="C00000"/>
                </a:solidFill>
                <a:latin typeface="Century Gothic" pitchFamily="34" charset="0"/>
                <a:cs typeface="Narkisim" pitchFamily="34" charset="-79"/>
                <a:hlinkClick r:id="rId3">
                  <a:extLst>
                    <a:ext uri="{A12FA001-AC4F-418D-AE19-62706E023703}">
                      <ahyp:hlinkClr xmlns:ahyp="http://schemas.microsoft.com/office/drawing/2018/hyperlinkcolor" xmlns="" val="tx"/>
                    </a:ext>
                  </a:extLst>
                </a:hlinkClick>
              </a:rPr>
              <a:t>www.outreachbranch.org</a:t>
            </a:r>
            <a:r>
              <a:rPr lang="en-US" altLang="en-US" sz="2400" dirty="0">
                <a:ln w="19050">
                  <a:noFill/>
                </a:ln>
                <a:latin typeface="Century Gothic" pitchFamily="34" charset="0"/>
                <a:cs typeface="Narkisim" pitchFamily="34" charset="-79"/>
              </a:rPr>
              <a:t> </a:t>
            </a:r>
          </a:p>
          <a:p>
            <a:pPr marL="0" lvl="1" indent="0" algn="ctr">
              <a:lnSpc>
                <a:spcPct val="130000"/>
              </a:lnSpc>
              <a:spcBef>
                <a:spcPct val="0"/>
              </a:spcBef>
              <a:buNone/>
            </a:pPr>
            <a:r>
              <a:rPr lang="en-US" altLang="en-US" sz="2400" dirty="0">
                <a:ln w="19050">
                  <a:noFill/>
                </a:ln>
                <a:latin typeface="Century Gothic" pitchFamily="34" charset="0"/>
                <a:cs typeface="Narkisim" pitchFamily="34" charset="-79"/>
              </a:rPr>
              <a:t>(click on the button: “Our Services On YouTube”)</a:t>
            </a:r>
          </a:p>
        </p:txBody>
      </p:sp>
    </p:spTree>
    <p:extLst>
      <p:ext uri="{BB962C8B-B14F-4D97-AF65-F5344CB8AC3E}">
        <p14:creationId xmlns:p14="http://schemas.microsoft.com/office/powerpoint/2010/main" val="6927958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Christ’s Prophecy </a:t>
            </a:r>
            <a:b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of His Return</a:t>
            </a:r>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
            </a:r>
            <a:b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2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(Matthew 24, Mark 13, &amp; Luke 21)</a:t>
            </a:r>
            <a:endPar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152</a:t>
            </a:fld>
            <a:endParaRPr lang="en-US" dirty="0"/>
          </a:p>
        </p:txBody>
      </p:sp>
    </p:spTree>
    <p:extLst>
      <p:ext uri="{BB962C8B-B14F-4D97-AF65-F5344CB8AC3E}">
        <p14:creationId xmlns:p14="http://schemas.microsoft.com/office/powerpoint/2010/main" val="2105075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A1DEFB2-6A7E-46E0-9C12-CECB786200CE}" type="slidenum">
              <a:rPr lang="en-US" smtClean="0"/>
              <a:pPr/>
              <a:t>153</a:t>
            </a:fld>
            <a:endParaRPr lang="en-US"/>
          </a:p>
        </p:txBody>
      </p:sp>
      <p:pic>
        <p:nvPicPr>
          <p:cNvPr id="7" name="Picture 6" descr="Jesus Teaching the People.jpg"/>
          <p:cNvPicPr>
            <a:picLocks noChangeAspect="1"/>
          </p:cNvPicPr>
          <p:nvPr/>
        </p:nvPicPr>
        <p:blipFill>
          <a:blip r:embed="rId3" cstate="print"/>
          <a:srcRect t="2058" b="5349"/>
          <a:stretch>
            <a:fillRect/>
          </a:stretch>
        </p:blipFill>
        <p:spPr>
          <a:xfrm>
            <a:off x="0" y="0"/>
            <a:ext cx="9144000" cy="6858000"/>
          </a:xfrm>
          <a:prstGeom prst="rect">
            <a:avLst/>
          </a:prstGeom>
        </p:spPr>
      </p:pic>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381000" y="1371600"/>
            <a:ext cx="8305800" cy="4267200"/>
          </a:xfrm>
        </p:spPr>
        <p:txBody>
          <a:bodyPr>
            <a:noAutofit/>
          </a:bodyPr>
          <a:lstStyle/>
          <a:p>
            <a:pPr marL="0" indent="0">
              <a:lnSpc>
                <a:spcPct val="130000"/>
              </a:lnSpc>
              <a:spcBef>
                <a:spcPct val="0"/>
              </a:spcBef>
              <a:buNone/>
            </a:pPr>
            <a:r>
              <a:rPr lang="en-US" altLang="en-US" sz="2400" dirty="0">
                <a:latin typeface="Century Gothic" pitchFamily="34" charset="0"/>
                <a:cs typeface="Narkisim" pitchFamily="34" charset="-79"/>
              </a:rPr>
              <a:t>And as he sat upon the mount of Olives, the disciples came unto him privately, saying, </a:t>
            </a:r>
            <a:r>
              <a:rPr lang="en-US" altLang="en-US" sz="2800" b="1" dirty="0">
                <a:ln w="15875">
                  <a:solidFill>
                    <a:schemeClr val="tx1"/>
                  </a:solidFill>
                </a:ln>
                <a:solidFill>
                  <a:srgbClr val="FF0000"/>
                </a:solidFill>
                <a:latin typeface="Century Gothic" pitchFamily="34" charset="0"/>
                <a:cs typeface="Narkisim" pitchFamily="34" charset="-79"/>
              </a:rPr>
              <a:t>Tell us, when shall these things be which thou hast said concerning the destruction of the temple, and the Jews</a:t>
            </a:r>
            <a:r>
              <a:rPr lang="en-US" altLang="en-US" sz="2400" dirty="0">
                <a:latin typeface="Century Gothic" pitchFamily="34" charset="0"/>
                <a:cs typeface="Narkisim" pitchFamily="34" charset="-79"/>
              </a:rPr>
              <a:t>; and </a:t>
            </a:r>
            <a:r>
              <a:rPr lang="en-US" altLang="en-US" sz="2800" b="1" dirty="0">
                <a:ln w="15875">
                  <a:solidFill>
                    <a:schemeClr val="tx1"/>
                  </a:solidFill>
                </a:ln>
                <a:solidFill>
                  <a:srgbClr val="FFFF00"/>
                </a:solidFill>
                <a:latin typeface="Century Gothic" pitchFamily="34" charset="0"/>
                <a:cs typeface="Narkisim" pitchFamily="34" charset="-79"/>
              </a:rPr>
              <a:t>what is the sign of thy coming</a:t>
            </a:r>
            <a:r>
              <a:rPr lang="en-US" altLang="en-US" sz="2400" dirty="0">
                <a:latin typeface="Century Gothic" pitchFamily="34" charset="0"/>
                <a:cs typeface="Narkisim" pitchFamily="34" charset="-79"/>
              </a:rPr>
              <a:t>; and of </a:t>
            </a:r>
            <a:r>
              <a:rPr lang="en-US" altLang="en-US" sz="2800" b="1" dirty="0">
                <a:ln w="15875">
                  <a:solidFill>
                    <a:schemeClr val="tx1"/>
                  </a:solidFill>
                </a:ln>
                <a:solidFill>
                  <a:srgbClr val="00B0F0"/>
                </a:solidFill>
                <a:latin typeface="Century Gothic" pitchFamily="34" charset="0"/>
                <a:cs typeface="Narkisim" pitchFamily="34" charset="-79"/>
              </a:rPr>
              <a:t>the end of the world? </a:t>
            </a:r>
            <a:r>
              <a:rPr lang="en-US" altLang="en-US" sz="2400" dirty="0">
                <a:latin typeface="Century Gothic" pitchFamily="34" charset="0"/>
                <a:cs typeface="Narkisim" pitchFamily="34" charset="-79"/>
              </a:rPr>
              <a:t>(</a:t>
            </a:r>
            <a:r>
              <a:rPr lang="en-US" altLang="en-US" sz="2800" b="1" dirty="0">
                <a:ln w="15875">
                  <a:solidFill>
                    <a:schemeClr val="tx1"/>
                  </a:solidFill>
                </a:ln>
                <a:solidFill>
                  <a:srgbClr val="00B0F0"/>
                </a:solidFill>
                <a:latin typeface="Century Gothic" pitchFamily="34" charset="0"/>
                <a:cs typeface="Narkisim" pitchFamily="34" charset="-79"/>
              </a:rPr>
              <a:t>or the destruction of the wicked</a:t>
            </a:r>
            <a:r>
              <a:rPr lang="en-US" altLang="en-US" sz="2400" dirty="0">
                <a:latin typeface="Century Gothic" pitchFamily="34" charset="0"/>
                <a:cs typeface="Narkisim" pitchFamily="34" charset="-79"/>
              </a:rPr>
              <a:t>, which is the end of the world.)</a:t>
            </a:r>
          </a:p>
          <a:p>
            <a:pPr marL="0" indent="0" algn="r">
              <a:lnSpc>
                <a:spcPct val="130000"/>
              </a:lnSpc>
              <a:spcBef>
                <a:spcPct val="0"/>
              </a:spcBef>
              <a:spcAft>
                <a:spcPts val="3000"/>
              </a:spcAft>
              <a:buNone/>
            </a:pPr>
            <a:r>
              <a:rPr lang="en-US" altLang="en-US" sz="2400" dirty="0">
                <a:latin typeface="Century Gothic" pitchFamily="34" charset="0"/>
                <a:cs typeface="Narkisim" pitchFamily="34" charset="-79"/>
              </a:rPr>
              <a:t>Matthew 24:4</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154</a:t>
            </a:fld>
            <a:endParaRPr 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26625" y="1524000"/>
            <a:ext cx="7467600" cy="2976136"/>
          </a:xfrm>
          <a:prstGeom prst="rect">
            <a:avLst/>
          </a:prstGeom>
          <a:noFill/>
        </p:spPr>
        <p:txBody>
          <a:bodyPr wrap="square" rtlCol="0">
            <a:spAutoFit/>
          </a:bodyPr>
          <a:lstStyle/>
          <a:p>
            <a:pPr algn="ctr">
              <a:lnSpc>
                <a:spcPct val="120000"/>
              </a:lnSpc>
            </a:pPr>
            <a:r>
              <a:rPr lang="en-US" altLang="en-US" sz="4000" dirty="0">
                <a:ln w="19050">
                  <a:noFill/>
                </a:ln>
                <a:latin typeface="Century Gothic" pitchFamily="34" charset="0"/>
              </a:rPr>
              <a:t>Joseph Smith was reading Matthew and was confused about what was to happen in the end times.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155</a:t>
            </a:fld>
            <a:endParaRPr lang="en-US"/>
          </a:p>
        </p:txBody>
      </p:sp>
      <p:sp>
        <p:nvSpPr>
          <p:cNvPr id="7" name="TextBox 6"/>
          <p:cNvSpPr txBox="1"/>
          <p:nvPr/>
        </p:nvSpPr>
        <p:spPr>
          <a:xfrm>
            <a:off x="36023" y="4687669"/>
            <a:ext cx="9052561" cy="646331"/>
          </a:xfrm>
          <a:prstGeom prst="rect">
            <a:avLst/>
          </a:prstGeom>
          <a:noFill/>
        </p:spPr>
        <p:txBody>
          <a:bodyPr wrap="square" rtlCol="0">
            <a:spAutoFit/>
          </a:bodyPr>
          <a:lstStyle/>
          <a:p>
            <a:pPr marL="566738" indent="-341313">
              <a:spcBef>
                <a:spcPct val="50000"/>
              </a:spcBef>
            </a:pPr>
            <a:r>
              <a:rPr lang="en-US" altLang="en-US" sz="36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What was Joseph’s fallback scripture?</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1066800" y="1676400"/>
            <a:ext cx="7010400" cy="4038600"/>
          </a:xfrm>
        </p:spPr>
        <p:txBody>
          <a:bodyPr>
            <a:noAutofit/>
          </a:bodyPr>
          <a:lstStyle/>
          <a:p>
            <a:pPr marL="0" indent="0" algn="ctr">
              <a:lnSpc>
                <a:spcPct val="130000"/>
              </a:lnSpc>
              <a:spcBef>
                <a:spcPct val="0"/>
              </a:spcBef>
              <a:spcAft>
                <a:spcPts val="1800"/>
              </a:spcAft>
              <a:buNone/>
            </a:pPr>
            <a:r>
              <a:rPr lang="en-US" altLang="en-US" dirty="0">
                <a:latin typeface="Century Gothic" pitchFamily="34" charset="0"/>
                <a:cs typeface="Narkisim" pitchFamily="34" charset="-79"/>
              </a:rPr>
              <a:t>If any of you lack wisdom, let him ask of God, that </a:t>
            </a:r>
            <a:r>
              <a:rPr lang="en-US" altLang="en-US" dirty="0" err="1">
                <a:latin typeface="Century Gothic" pitchFamily="34" charset="0"/>
                <a:cs typeface="Narkisim" pitchFamily="34" charset="-79"/>
              </a:rPr>
              <a:t>giveth</a:t>
            </a:r>
            <a:r>
              <a:rPr lang="en-US" altLang="en-US" dirty="0">
                <a:latin typeface="Century Gothic" pitchFamily="34" charset="0"/>
                <a:cs typeface="Narkisim" pitchFamily="34" charset="-79"/>
              </a:rPr>
              <a:t> to all men liberally, and </a:t>
            </a:r>
            <a:r>
              <a:rPr lang="en-US" altLang="en-US" dirty="0" err="1">
                <a:latin typeface="Century Gothic" pitchFamily="34" charset="0"/>
                <a:cs typeface="Narkisim" pitchFamily="34" charset="-79"/>
              </a:rPr>
              <a:t>upbraideth</a:t>
            </a:r>
            <a:r>
              <a:rPr lang="en-US" altLang="en-US" dirty="0">
                <a:latin typeface="Century Gothic" pitchFamily="34" charset="0"/>
                <a:cs typeface="Narkisim" pitchFamily="34" charset="-79"/>
              </a:rPr>
              <a:t> not; and it shall be given him.</a:t>
            </a:r>
          </a:p>
          <a:p>
            <a:pPr marL="0" indent="0" algn="ctr">
              <a:lnSpc>
                <a:spcPct val="130000"/>
              </a:lnSpc>
              <a:spcBef>
                <a:spcPct val="0"/>
              </a:spcBef>
              <a:spcAft>
                <a:spcPts val="1800"/>
              </a:spcAft>
              <a:buNone/>
            </a:pPr>
            <a:r>
              <a:rPr lang="en-US" altLang="en-US" dirty="0">
                <a:latin typeface="Century Gothic" pitchFamily="34" charset="0"/>
                <a:cs typeface="Narkisim" pitchFamily="34" charset="-79"/>
              </a:rPr>
              <a:t>James 1:5</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156</a:t>
            </a:fld>
            <a:endParaRPr 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381000" y="1189037"/>
            <a:ext cx="8305800" cy="4525963"/>
          </a:xfrm>
        </p:spPr>
        <p:txBody>
          <a:bodyPr>
            <a:noAutofit/>
          </a:bodyPr>
          <a:lstStyle/>
          <a:p>
            <a:pPr marL="0" indent="0">
              <a:lnSpc>
                <a:spcPct val="130000"/>
              </a:lnSpc>
              <a:spcBef>
                <a:spcPct val="0"/>
              </a:spcBef>
              <a:spcAft>
                <a:spcPts val="1800"/>
              </a:spcAft>
              <a:buNone/>
            </a:pPr>
            <a:r>
              <a:rPr lang="en-US" altLang="en-US" sz="2400" b="1" u="sng" dirty="0">
                <a:latin typeface="Century Gothic" pitchFamily="34" charset="0"/>
                <a:cs typeface="Narkisim" pitchFamily="34" charset="-79"/>
              </a:rPr>
              <a:t>God’s answer to Joseph concerning Christ’s prophecy of His return (Matthew 24):</a:t>
            </a:r>
          </a:p>
          <a:p>
            <a:pPr marL="0" indent="0">
              <a:lnSpc>
                <a:spcPct val="130000"/>
              </a:lnSpc>
              <a:spcBef>
                <a:spcPct val="0"/>
              </a:spcBef>
              <a:buNone/>
            </a:pPr>
            <a:endParaRPr lang="en-US" altLang="en-US" sz="2400" b="1" u="sng" dirty="0">
              <a:latin typeface="Century Gothic" pitchFamily="34" charset="0"/>
              <a:cs typeface="Narkisim" pitchFamily="34" charset="-79"/>
            </a:endParaRPr>
          </a:p>
          <a:p>
            <a:pPr marL="0" indent="0">
              <a:lnSpc>
                <a:spcPct val="130000"/>
              </a:lnSpc>
              <a:spcBef>
                <a:spcPts val="600"/>
              </a:spcBef>
              <a:spcAft>
                <a:spcPts val="600"/>
              </a:spcAft>
              <a:buNone/>
            </a:pPr>
            <a:r>
              <a:rPr lang="en-US" altLang="en-US" sz="2200" dirty="0">
                <a:latin typeface="Century Gothic" pitchFamily="34" charset="0"/>
                <a:cs typeface="Narkisim" pitchFamily="34" charset="-79"/>
              </a:rPr>
              <a:t>And now, behold, I say unto you, It shall not be given unto you to </a:t>
            </a:r>
            <a:r>
              <a:rPr lang="en-US" altLang="en-US" sz="2200" b="1" dirty="0">
                <a:latin typeface="Century Gothic" pitchFamily="34" charset="0"/>
                <a:cs typeface="Narkisim" pitchFamily="34" charset="-79"/>
              </a:rPr>
              <a:t>know</a:t>
            </a:r>
            <a:r>
              <a:rPr lang="en-US" altLang="en-US" sz="2200" dirty="0">
                <a:latin typeface="Century Gothic" pitchFamily="34" charset="0"/>
                <a:cs typeface="Narkisim" pitchFamily="34" charset="-79"/>
              </a:rPr>
              <a:t> any further concerning this chapter, </a:t>
            </a:r>
            <a:r>
              <a:rPr lang="en-US" altLang="en-US" sz="2200" b="1" u="sng" dirty="0">
                <a:latin typeface="Century Gothic" pitchFamily="34" charset="0"/>
                <a:cs typeface="Narkisim" pitchFamily="34" charset="-79"/>
              </a:rPr>
              <a:t>until the New Testament be translated, and in it all these things shall be made known; wherefore I give unto you that you may now translate it, that ye may be prepared for the things to come</a:t>
            </a:r>
            <a:r>
              <a:rPr lang="en-US" altLang="en-US" sz="2200" dirty="0">
                <a:latin typeface="Century Gothic" pitchFamily="34" charset="0"/>
                <a:cs typeface="Narkisim" pitchFamily="34" charset="-79"/>
              </a:rPr>
              <a:t>; for verily I say unto you, that great things await you;</a:t>
            </a:r>
          </a:p>
          <a:p>
            <a:pPr marL="0" indent="0" algn="r">
              <a:lnSpc>
                <a:spcPct val="130000"/>
              </a:lnSpc>
              <a:spcBef>
                <a:spcPct val="0"/>
              </a:spcBef>
              <a:spcAft>
                <a:spcPts val="1200"/>
              </a:spcAft>
              <a:buNone/>
            </a:pPr>
            <a:r>
              <a:rPr lang="en-US" altLang="en-US" sz="2200" dirty="0">
                <a:latin typeface="Century Gothic" pitchFamily="34" charset="0"/>
                <a:cs typeface="Narkisim" pitchFamily="34" charset="-79"/>
              </a:rPr>
              <a:t>D&amp;C 45:11a-b</a:t>
            </a:r>
          </a:p>
          <a:p>
            <a:pPr marL="0" indent="0">
              <a:lnSpc>
                <a:spcPct val="130000"/>
              </a:lnSpc>
              <a:spcBef>
                <a:spcPct val="0"/>
              </a:spcBef>
              <a:spcAft>
                <a:spcPts val="1200"/>
              </a:spcAft>
              <a:buNone/>
            </a:pPr>
            <a:endParaRPr lang="en-US" altLang="en-US" sz="2400" dirty="0">
              <a:latin typeface="Century Gothic" pitchFamily="34" charset="0"/>
              <a:cs typeface="Narkisim" pitchFamily="34" charset="-79"/>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157</a:t>
            </a:fld>
            <a:endParaRPr lang="en-US" dirty="0"/>
          </a:p>
        </p:txBody>
      </p:sp>
      <p:sp>
        <p:nvSpPr>
          <p:cNvPr id="6" name="Rectangle 5">
            <a:extLst>
              <a:ext uri="{FF2B5EF4-FFF2-40B4-BE49-F238E27FC236}">
                <a16:creationId xmlns:a16="http://schemas.microsoft.com/office/drawing/2014/main" id="{B0572CF4-0AA1-4522-B219-9CED8335AEC7}"/>
              </a:ext>
            </a:extLst>
          </p:cNvPr>
          <p:cNvSpPr/>
          <p:nvPr/>
        </p:nvSpPr>
        <p:spPr>
          <a:xfrm>
            <a:off x="304800" y="3828472"/>
            <a:ext cx="4191000" cy="457200"/>
          </a:xfrm>
          <a:prstGeom prst="rect">
            <a:avLst/>
          </a:prstGeom>
          <a:noFill/>
          <a:ln w="1016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C6C783-40A3-48E4-9DAB-E06718888594}"/>
              </a:ext>
            </a:extLst>
          </p:cNvPr>
          <p:cNvSpPr txBox="1"/>
          <p:nvPr/>
        </p:nvSpPr>
        <p:spPr>
          <a:xfrm>
            <a:off x="1066800" y="5754469"/>
            <a:ext cx="4191000" cy="646331"/>
          </a:xfrm>
          <a:prstGeom prst="rect">
            <a:avLst/>
          </a:prstGeom>
          <a:solidFill>
            <a:schemeClr val="bg1">
              <a:alpha val="50000"/>
            </a:schemeClr>
          </a:solidFill>
        </p:spPr>
        <p:txBody>
          <a:bodyPr wrap="square" rtlCol="0">
            <a:spAutoFit/>
          </a:bodyPr>
          <a:lstStyle/>
          <a:p>
            <a:pPr marL="566738" indent="-341313">
              <a:spcBef>
                <a:spcPct val="50000"/>
              </a:spcBef>
            </a:pPr>
            <a:r>
              <a:rPr lang="en-US" altLang="en-US" sz="36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Inspired Version</a:t>
            </a:r>
          </a:p>
        </p:txBody>
      </p:sp>
      <p:cxnSp>
        <p:nvCxnSpPr>
          <p:cNvPr id="13" name="Straight Arrow Connector 12">
            <a:extLst>
              <a:ext uri="{FF2B5EF4-FFF2-40B4-BE49-F238E27FC236}">
                <a16:creationId xmlns:a16="http://schemas.microsoft.com/office/drawing/2014/main" id="{30B3F93C-F5A3-40BB-94E7-833EBED6B6EC}"/>
              </a:ext>
            </a:extLst>
          </p:cNvPr>
          <p:cNvCxnSpPr>
            <a:cxnSpLocks/>
          </p:cNvCxnSpPr>
          <p:nvPr/>
        </p:nvCxnSpPr>
        <p:spPr>
          <a:xfrm flipH="1">
            <a:off x="3048001" y="4218525"/>
            <a:ext cx="304799" cy="1457923"/>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EF9DC8A-3E9F-426D-B66A-41489CAFA034}"/>
              </a:ext>
            </a:extLst>
          </p:cNvPr>
          <p:cNvSpPr txBox="1"/>
          <p:nvPr/>
        </p:nvSpPr>
        <p:spPr>
          <a:xfrm>
            <a:off x="1507889" y="2228272"/>
            <a:ext cx="6136043" cy="646331"/>
          </a:xfrm>
          <a:prstGeom prst="rect">
            <a:avLst/>
          </a:prstGeom>
          <a:noFill/>
        </p:spPr>
        <p:txBody>
          <a:bodyPr wrap="square" rtlCol="0">
            <a:spAutoFit/>
          </a:bodyPr>
          <a:lstStyle/>
          <a:p>
            <a:pPr marL="566738" indent="-341313" algn="ctr">
              <a:spcBef>
                <a:spcPct val="50000"/>
              </a:spcBef>
            </a:pPr>
            <a:r>
              <a:rPr lang="en-US" altLang="en-US" sz="36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Doctrine &amp; Covenants 45</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5364">
                                            <p:txEl>
                                              <p:pRg st="2" end="2"/>
                                            </p:txEl>
                                          </p:spTgt>
                                        </p:tgtEl>
                                        <p:attrNameLst>
                                          <p:attrName>style.visibility</p:attrName>
                                        </p:attrNameLst>
                                      </p:cBhvr>
                                      <p:to>
                                        <p:strVal val="visible"/>
                                      </p:to>
                                    </p:set>
                                    <p:animEffect transition="in" filter="fade">
                                      <p:cBhvr>
                                        <p:cTn id="11" dur="2000"/>
                                        <p:tgtEl>
                                          <p:spTgt spid="15364">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5364">
                                            <p:txEl>
                                              <p:pRg st="3" end="3"/>
                                            </p:txEl>
                                          </p:spTgt>
                                        </p:tgtEl>
                                        <p:attrNameLst>
                                          <p:attrName>style.visibility</p:attrName>
                                        </p:attrNameLst>
                                      </p:cBhvr>
                                      <p:to>
                                        <p:strVal val="visible"/>
                                      </p:to>
                                    </p:set>
                                    <p:animEffect transition="in" filter="fade">
                                      <p:cBhvr>
                                        <p:cTn id="14" dur="2000"/>
                                        <p:tgtEl>
                                          <p:spTgt spid="15364">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381000" y="1676400"/>
            <a:ext cx="8305800" cy="4038600"/>
          </a:xfrm>
        </p:spPr>
        <p:txBody>
          <a:bodyPr>
            <a:noAutofit/>
          </a:bodyPr>
          <a:lstStyle/>
          <a:p>
            <a:pPr marL="0" indent="0">
              <a:lnSpc>
                <a:spcPct val="130000"/>
              </a:lnSpc>
              <a:spcBef>
                <a:spcPct val="0"/>
              </a:spcBef>
              <a:buNone/>
            </a:pPr>
            <a:r>
              <a:rPr lang="en-US" altLang="en-US" sz="2200" dirty="0">
                <a:latin typeface="Century Gothic" pitchFamily="34" charset="0"/>
                <a:cs typeface="Narkisim" pitchFamily="34" charset="-79"/>
              </a:rPr>
              <a:t>And verily I say unto you, that it is my will that you should </a:t>
            </a:r>
            <a:r>
              <a:rPr lang="en-US" altLang="en-US" sz="2400" b="1" u="sng" dirty="0">
                <a:latin typeface="Century Gothic" pitchFamily="34" charset="0"/>
                <a:cs typeface="Narkisim" pitchFamily="34" charset="-79"/>
              </a:rPr>
              <a:t>hasten to translate my Scriptures</a:t>
            </a:r>
            <a:r>
              <a:rPr lang="en-US" altLang="en-US" sz="2400" dirty="0">
                <a:latin typeface="Century Gothic" pitchFamily="34" charset="0"/>
                <a:cs typeface="Narkisim" pitchFamily="34" charset="-79"/>
              </a:rPr>
              <a:t>, </a:t>
            </a:r>
            <a:r>
              <a:rPr lang="en-US" altLang="en-US" sz="2200" dirty="0">
                <a:latin typeface="Century Gothic" pitchFamily="34" charset="0"/>
                <a:cs typeface="Narkisim" pitchFamily="34" charset="-79"/>
              </a:rPr>
              <a:t>and </a:t>
            </a:r>
            <a:r>
              <a:rPr lang="en-US" altLang="en-US" sz="2200" b="1" u="sng" dirty="0">
                <a:latin typeface="Century Gothic" pitchFamily="34" charset="0"/>
                <a:cs typeface="Narkisim" pitchFamily="34" charset="-79"/>
              </a:rPr>
              <a:t>to obtain a knowledge</a:t>
            </a:r>
            <a:r>
              <a:rPr lang="en-US" altLang="en-US" sz="2200" dirty="0">
                <a:latin typeface="Century Gothic" pitchFamily="34" charset="0"/>
                <a:cs typeface="Narkisim" pitchFamily="34" charset="-79"/>
              </a:rPr>
              <a:t> of history, and of countries, and of kingdoms, of laws of God and man, </a:t>
            </a:r>
            <a:r>
              <a:rPr lang="en-US" altLang="en-US" sz="2400" b="1" u="sng" dirty="0">
                <a:latin typeface="Century Gothic" pitchFamily="34" charset="0"/>
                <a:cs typeface="Narkisim" pitchFamily="34" charset="-79"/>
              </a:rPr>
              <a:t>and all this for the salvation of Zion</a:t>
            </a:r>
            <a:r>
              <a:rPr lang="en-US" altLang="en-US" sz="2400" dirty="0">
                <a:latin typeface="Century Gothic" pitchFamily="34" charset="0"/>
                <a:cs typeface="Narkisim" pitchFamily="34" charset="-79"/>
              </a:rPr>
              <a:t>. </a:t>
            </a:r>
            <a:r>
              <a:rPr lang="en-US" altLang="en-US" sz="2200" dirty="0">
                <a:latin typeface="Century Gothic" pitchFamily="34" charset="0"/>
                <a:cs typeface="Narkisim" pitchFamily="34" charset="-79"/>
              </a:rPr>
              <a:t>Amen.</a:t>
            </a:r>
          </a:p>
          <a:p>
            <a:pPr marL="0" indent="0" algn="r">
              <a:lnSpc>
                <a:spcPct val="130000"/>
              </a:lnSpc>
              <a:spcBef>
                <a:spcPct val="0"/>
              </a:spcBef>
              <a:spcAft>
                <a:spcPts val="1800"/>
              </a:spcAft>
              <a:buNone/>
            </a:pPr>
            <a:r>
              <a:rPr lang="en-US" altLang="en-US" sz="2400" dirty="0">
                <a:latin typeface="Century Gothic" pitchFamily="34" charset="0"/>
                <a:cs typeface="Narkisim" pitchFamily="34" charset="-79"/>
              </a:rPr>
              <a:t>D&amp;C 90:12</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158</a:t>
            </a:fld>
            <a:endParaRPr 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1143000"/>
            <a:ext cx="8763000" cy="1261884"/>
          </a:xfrm>
          <a:prstGeom prst="rect">
            <a:avLst/>
          </a:prstGeom>
          <a:noFill/>
        </p:spPr>
        <p:txBody>
          <a:bodyPr wrap="square" rtlCol="0">
            <a:spAutoFit/>
          </a:bodyPr>
          <a:lstStyle/>
          <a:p>
            <a:pPr algn="ctr"/>
            <a:r>
              <a:rPr lang="en-US" altLang="en-US" sz="3600" dirty="0">
                <a:ln w="19050">
                  <a:noFill/>
                </a:ln>
                <a:latin typeface="Century Gothic" pitchFamily="34" charset="0"/>
              </a:rPr>
              <a:t>Why did God say the</a:t>
            </a:r>
          </a:p>
          <a:p>
            <a:pPr algn="ctr"/>
            <a:r>
              <a:rPr lang="en-US" altLang="en-US" sz="4000" b="1" u="sng" dirty="0">
                <a:ln w="19050">
                  <a:solidFill>
                    <a:schemeClr val="tx1"/>
                  </a:solidFill>
                </a:ln>
                <a:solidFill>
                  <a:srgbClr val="00B0F0"/>
                </a:solidFill>
                <a:latin typeface="Century Gothic" pitchFamily="34" charset="0"/>
              </a:rPr>
              <a:t>Inspired Version is important</a:t>
            </a:r>
            <a:r>
              <a:rPr lang="en-US" altLang="en-US" sz="3600" dirty="0">
                <a:ln w="19050">
                  <a:noFill/>
                </a:ln>
                <a:latin typeface="Century Gothic" pitchFamily="34" charset="0"/>
              </a:rPr>
              <a:t>?</a:t>
            </a:r>
            <a:endParaRPr lang="en-US" altLang="en-US" sz="3600" dirty="0">
              <a:ln w="19050">
                <a:noFill/>
              </a:ln>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159</a:t>
            </a:fld>
            <a:endParaRPr lang="en-US"/>
          </a:p>
        </p:txBody>
      </p:sp>
      <p:sp>
        <p:nvSpPr>
          <p:cNvPr id="7" name="TextBox 6"/>
          <p:cNvSpPr txBox="1"/>
          <p:nvPr/>
        </p:nvSpPr>
        <p:spPr>
          <a:xfrm>
            <a:off x="1066800" y="2743200"/>
            <a:ext cx="7162800" cy="2754665"/>
          </a:xfrm>
          <a:prstGeom prst="rect">
            <a:avLst/>
          </a:prstGeom>
          <a:noFill/>
        </p:spPr>
        <p:txBody>
          <a:bodyPr wrap="square" rtlCol="0">
            <a:spAutoFit/>
          </a:bodyPr>
          <a:lstStyle/>
          <a:p>
            <a:pPr marL="514350" indent="-514350">
              <a:lnSpc>
                <a:spcPct val="120000"/>
              </a:lnSpc>
              <a:spcAft>
                <a:spcPts val="1200"/>
              </a:spcAft>
              <a:buFont typeface="+mj-lt"/>
              <a:buAutoNum type="arabicPeriod"/>
            </a:pPr>
            <a:r>
              <a:rPr lang="en-US" altLang="en-US" sz="2600" dirty="0">
                <a:ln w="19050">
                  <a:noFill/>
                </a:ln>
                <a:latin typeface="Century Gothic" pitchFamily="34" charset="0"/>
              </a:rPr>
              <a:t>Understanding of prophecy shall be made known (knowledge)</a:t>
            </a:r>
          </a:p>
          <a:p>
            <a:pPr marL="514350" indent="-514350">
              <a:lnSpc>
                <a:spcPct val="120000"/>
              </a:lnSpc>
              <a:spcAft>
                <a:spcPts val="1200"/>
              </a:spcAft>
              <a:buFont typeface="+mj-lt"/>
              <a:buAutoNum type="arabicPeriod"/>
            </a:pPr>
            <a:r>
              <a:rPr lang="en-US" altLang="en-US" sz="2600" dirty="0">
                <a:ln w="19050">
                  <a:noFill/>
                </a:ln>
                <a:latin typeface="Century Gothic" pitchFamily="34" charset="0"/>
              </a:rPr>
              <a:t>That we may be prepared for that which is to come</a:t>
            </a:r>
          </a:p>
          <a:p>
            <a:pPr marL="514350" indent="-514350">
              <a:lnSpc>
                <a:spcPct val="120000"/>
              </a:lnSpc>
              <a:spcAft>
                <a:spcPts val="1200"/>
              </a:spcAft>
              <a:buFont typeface="+mj-lt"/>
              <a:buAutoNum type="arabicPeriod"/>
            </a:pPr>
            <a:r>
              <a:rPr lang="en-US" altLang="en-US" sz="2600" dirty="0">
                <a:ln w="19050">
                  <a:noFill/>
                </a:ln>
                <a:latin typeface="Century Gothic" pitchFamily="34" charset="0"/>
              </a:rPr>
              <a:t>For the salvation of Zion</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2000"/>
                                        <p:tgtEl>
                                          <p:spTgt spid="7">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836"/>
          <a:stretch/>
        </p:blipFill>
        <p:spPr>
          <a:xfrm>
            <a:off x="28075" y="-17502"/>
            <a:ext cx="1371600" cy="1538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006" b="4930"/>
          <a:stretch/>
        </p:blipFill>
        <p:spPr>
          <a:xfrm>
            <a:off x="7696200" y="0"/>
            <a:ext cx="1447799" cy="1521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567" r="2464" b="7430"/>
          <a:stretch/>
        </p:blipFill>
        <p:spPr>
          <a:xfrm>
            <a:off x="28878" y="5230525"/>
            <a:ext cx="4289658" cy="1670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5521" r="11322"/>
          <a:stretch/>
        </p:blipFill>
        <p:spPr>
          <a:xfrm>
            <a:off x="4366661" y="5228925"/>
            <a:ext cx="1795914"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b="12401"/>
          <a:stretch/>
        </p:blipFill>
        <p:spPr>
          <a:xfrm>
            <a:off x="6172200" y="5228925"/>
            <a:ext cx="2971800" cy="1735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0784" y="1536343"/>
            <a:ext cx="4306754" cy="1856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4558" r="12545"/>
          <a:stretch/>
        </p:blipFill>
        <p:spPr>
          <a:xfrm>
            <a:off x="14435" y="1529333"/>
            <a:ext cx="1804740" cy="1856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r="5253"/>
          <a:stretch/>
        </p:blipFill>
        <p:spPr>
          <a:xfrm>
            <a:off x="6219997" y="1530937"/>
            <a:ext cx="2924002" cy="1856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l="14429" r="13708"/>
          <a:stretch/>
        </p:blipFill>
        <p:spPr>
          <a:xfrm>
            <a:off x="0" y="3459142"/>
            <a:ext cx="3094525" cy="1722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12" cstate="print">
            <a:extLst>
              <a:ext uri="{28A0092B-C50C-407E-A947-70E740481C1C}">
                <a14:useLocalDpi xmlns:a14="http://schemas.microsoft.com/office/drawing/2010/main" val="0"/>
              </a:ext>
            </a:extLst>
          </a:blip>
          <a:srcRect b="12234"/>
          <a:stretch/>
        </p:blipFill>
        <p:spPr>
          <a:xfrm>
            <a:off x="3124200" y="3445491"/>
            <a:ext cx="4427152" cy="1726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3" cstate="print">
            <a:extLst>
              <a:ext uri="{28A0092B-C50C-407E-A947-70E740481C1C}">
                <a14:useLocalDpi xmlns:a14="http://schemas.microsoft.com/office/drawing/2010/main" val="0"/>
              </a:ext>
            </a:extLst>
          </a:blip>
          <a:srcRect b="4673"/>
          <a:stretch/>
        </p:blipFill>
        <p:spPr>
          <a:xfrm>
            <a:off x="7528839" y="3433461"/>
            <a:ext cx="1615160" cy="1728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14"/>
                  <a:srcRect/>
                  <a:stretch>
                    <a:fillRect/>
                  </a:stretch>
                </a:blipFill>
                <a:effectLst>
                  <a:reflection blurRad="6350" stA="55000" endA="300" endPos="45500" dir="5400000" sy="-100000" algn="bl" rotWithShape="0"/>
                </a:effectLst>
                <a:latin typeface="Rockwell Extra Bold" panose="02060903040505020403" pitchFamily="18" charset="0"/>
              </a:rPr>
              <a:t>End Times</a:t>
            </a:r>
          </a:p>
        </p:txBody>
      </p:sp>
      <p:sp>
        <p:nvSpPr>
          <p:cNvPr id="6" name="Slide Number Placeholder 5"/>
          <p:cNvSpPr>
            <a:spLocks noGrp="1"/>
          </p:cNvSpPr>
          <p:nvPr>
            <p:ph type="sldNum" sz="quarter" idx="12"/>
          </p:nvPr>
        </p:nvSpPr>
        <p:spPr/>
        <p:txBody>
          <a:bodyPr/>
          <a:lstStyle/>
          <a:p>
            <a:fld id="{AA1DEFB2-6A7E-46E0-9C12-CECB786200CE}" type="slidenum">
              <a:rPr lang="en-US" smtClean="0"/>
              <a:pPr/>
              <a:t>16</a:t>
            </a:fld>
            <a:endParaRPr lang="en-US" dirty="0"/>
          </a:p>
        </p:txBody>
      </p:sp>
    </p:spTree>
    <p:extLst>
      <p:ext uri="{BB962C8B-B14F-4D97-AF65-F5344CB8AC3E}">
        <p14:creationId xmlns:p14="http://schemas.microsoft.com/office/powerpoint/2010/main" val="2327230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5232202"/>
          </a:xfrm>
          <a:prstGeom prst="rect">
            <a:avLst/>
          </a:prstGeom>
          <a:noFill/>
        </p:spPr>
        <p:txBody>
          <a:bodyPr wrap="square" rtlCol="0">
            <a:spAutoFit/>
          </a:bodyPr>
          <a:lstStyle/>
          <a:p>
            <a:pPr marL="342900" indent="-342900">
              <a:spcBef>
                <a:spcPct val="50000"/>
              </a:spcBef>
              <a:spcAft>
                <a:spcPts val="600"/>
              </a:spcAft>
            </a:pPr>
            <a:r>
              <a:rPr lang="en-US" altLang="en-US" sz="3200" b="1" u="sng" dirty="0">
                <a:latin typeface="Century Gothic" pitchFamily="34" charset="0"/>
              </a:rPr>
              <a:t>Three questions asked by the disciples:</a:t>
            </a:r>
          </a:p>
          <a:p>
            <a:pPr>
              <a:spcAft>
                <a:spcPts val="600"/>
              </a:spcAft>
            </a:pPr>
            <a:r>
              <a:rPr lang="en-US" altLang="en-US" sz="2400" dirty="0">
                <a:ln w="19050">
                  <a:noFill/>
                </a:ln>
                <a:latin typeface="Century Gothic" pitchFamily="34" charset="0"/>
              </a:rPr>
              <a:t>(Recorded in Matthew 24, Mark 13, &amp; Luke 21)</a:t>
            </a:r>
          </a:p>
          <a:p>
            <a:pPr marL="576263" indent="-576263">
              <a:spcBef>
                <a:spcPct val="50000"/>
              </a:spcBef>
              <a:spcAft>
                <a:spcPts val="600"/>
              </a:spcAft>
              <a:buFontTx/>
              <a:buAutoNum type="arabicPeriod"/>
            </a:pPr>
            <a:r>
              <a:rPr lang="en-US" altLang="en-US" sz="2800" b="1" dirty="0">
                <a:ln w="15875">
                  <a:solidFill>
                    <a:schemeClr val="tx1"/>
                  </a:solidFill>
                </a:ln>
                <a:solidFill>
                  <a:srgbClr val="FF0000"/>
                </a:solidFill>
                <a:latin typeface="Century Gothic" pitchFamily="34" charset="0"/>
              </a:rPr>
              <a:t>When shall your prophecy come to pass of the destruction of Jerusalem and temple?</a:t>
            </a:r>
          </a:p>
          <a:p>
            <a:pPr marL="576263" indent="-576263">
              <a:spcBef>
                <a:spcPct val="50000"/>
              </a:spcBef>
              <a:spcAft>
                <a:spcPts val="600"/>
              </a:spcAft>
              <a:buFontTx/>
              <a:buAutoNum type="arabicPeriod"/>
            </a:pPr>
            <a:r>
              <a:rPr lang="en-US" altLang="en-US" sz="2800" b="1" dirty="0">
                <a:ln w="15875">
                  <a:solidFill>
                    <a:schemeClr val="tx1"/>
                  </a:solidFill>
                </a:ln>
                <a:solidFill>
                  <a:srgbClr val="FFFF00"/>
                </a:solidFill>
                <a:latin typeface="Century Gothic" pitchFamily="34" charset="0"/>
              </a:rPr>
              <a:t>What are the signs of thy return?</a:t>
            </a:r>
          </a:p>
          <a:p>
            <a:pPr marL="576263" indent="-576263">
              <a:spcBef>
                <a:spcPct val="50000"/>
              </a:spcBef>
              <a:spcAft>
                <a:spcPts val="600"/>
              </a:spcAft>
              <a:buFontTx/>
              <a:buAutoNum type="arabicPeriod"/>
            </a:pPr>
            <a:r>
              <a:rPr lang="en-US" altLang="en-US" sz="2800" dirty="0">
                <a:latin typeface="Century Gothic" pitchFamily="34" charset="0"/>
              </a:rPr>
              <a:t>What are the signs of the end of the world (or destruction of the wicked)?</a:t>
            </a:r>
          </a:p>
          <a:p>
            <a:pPr marL="1033463" lvl="1" indent="-407988">
              <a:spcAft>
                <a:spcPts val="600"/>
              </a:spcAft>
              <a:buFont typeface="Arial" pitchFamily="34" charset="0"/>
              <a:buChar char="•"/>
            </a:pPr>
            <a:r>
              <a:rPr lang="en-US" altLang="en-US" sz="2400" dirty="0">
                <a:latin typeface="Century Gothic" pitchFamily="34" charset="0"/>
              </a:rPr>
              <a:t>See class on the “Destruction of the Wicked”</a:t>
            </a:r>
            <a:endParaRPr lang="en-US" altLang="en-US" sz="2800" dirty="0">
              <a:latin typeface="Century Gothic" pitchFamily="34" charset="0"/>
            </a:endParaRPr>
          </a:p>
          <a:p>
            <a:pPr marL="576263" indent="-576263">
              <a:spcBef>
                <a:spcPct val="50000"/>
              </a:spcBef>
              <a:spcAft>
                <a:spcPts val="600"/>
              </a:spcAft>
            </a:pPr>
            <a:endParaRPr lang="en-US" altLang="en-US" sz="28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160</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0"/>
                                  </p:iterate>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618EEF4-15F4-4006-BD9F-743C86144138}"/>
              </a:ext>
            </a:extLst>
          </p:cNvPr>
          <p:cNvSpPr/>
          <p:nvPr/>
        </p:nvSpPr>
        <p:spPr>
          <a:xfrm>
            <a:off x="5029200" y="4773441"/>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6.  Signs of Christ’s return</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2" name="Rectangle 11"/>
          <p:cNvSpPr/>
          <p:nvPr/>
        </p:nvSpPr>
        <p:spPr>
          <a:xfrm>
            <a:off x="515075" y="2442250"/>
            <a:ext cx="3962400" cy="45720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1.  Persecution of disciples</a:t>
            </a:r>
          </a:p>
        </p:txBody>
      </p:sp>
      <p:sp>
        <p:nvSpPr>
          <p:cNvPr id="13" name="Rectangle 12"/>
          <p:cNvSpPr/>
          <p:nvPr/>
        </p:nvSpPr>
        <p:spPr>
          <a:xfrm>
            <a:off x="515075" y="2901972"/>
            <a:ext cx="3962400" cy="457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2.  Daniel’s abomination</a:t>
            </a:r>
          </a:p>
        </p:txBody>
      </p:sp>
      <p:sp>
        <p:nvSpPr>
          <p:cNvPr id="14" name="Rectangle 13"/>
          <p:cNvSpPr/>
          <p:nvPr/>
        </p:nvSpPr>
        <p:spPr>
          <a:xfrm>
            <a:off x="515075" y="3370747"/>
            <a:ext cx="3962400" cy="4572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3.  Destruction of Jerusalem</a:t>
            </a:r>
          </a:p>
        </p:txBody>
      </p:sp>
      <p:sp>
        <p:nvSpPr>
          <p:cNvPr id="15" name="Rectangle 14"/>
          <p:cNvSpPr/>
          <p:nvPr/>
        </p:nvSpPr>
        <p:spPr>
          <a:xfrm>
            <a:off x="515075" y="3839522"/>
            <a:ext cx="3962400" cy="4572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4.  False Christs</a:t>
            </a:r>
          </a:p>
        </p:txBody>
      </p:sp>
      <p:sp>
        <p:nvSpPr>
          <p:cNvPr id="16" name="Rectangle 15"/>
          <p:cNvSpPr/>
          <p:nvPr/>
        </p:nvSpPr>
        <p:spPr>
          <a:xfrm>
            <a:off x="515075" y="4312525"/>
            <a:ext cx="39624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5.  Gathering of the elect</a:t>
            </a:r>
          </a:p>
        </p:txBody>
      </p:sp>
      <p:sp>
        <p:nvSpPr>
          <p:cNvPr id="17" name="Rectangle 16"/>
          <p:cNvSpPr/>
          <p:nvPr/>
        </p:nvSpPr>
        <p:spPr>
          <a:xfrm>
            <a:off x="515075" y="4772247"/>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6.  Signs of Christ’s return</a:t>
            </a:r>
          </a:p>
        </p:txBody>
      </p:sp>
      <p:sp>
        <p:nvSpPr>
          <p:cNvPr id="18" name="Rectangle 17"/>
          <p:cNvSpPr/>
          <p:nvPr/>
        </p:nvSpPr>
        <p:spPr>
          <a:xfrm>
            <a:off x="515075" y="5237172"/>
            <a:ext cx="39624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7.  Christ’s return</a:t>
            </a:r>
          </a:p>
        </p:txBody>
      </p:sp>
      <p:sp>
        <p:nvSpPr>
          <p:cNvPr id="2" name="TextBox 1"/>
          <p:cNvSpPr txBox="1"/>
          <p:nvPr/>
        </p:nvSpPr>
        <p:spPr>
          <a:xfrm>
            <a:off x="457200" y="939225"/>
            <a:ext cx="8229600" cy="584775"/>
          </a:xfrm>
          <a:prstGeom prst="rect">
            <a:avLst/>
          </a:prstGeom>
          <a:noFill/>
        </p:spPr>
        <p:txBody>
          <a:bodyPr wrap="square" rtlCol="0">
            <a:spAutoFit/>
          </a:bodyPr>
          <a:lstStyle/>
          <a:p>
            <a:pPr marL="342900" indent="-342900" algn="ctr"/>
            <a:r>
              <a:rPr lang="en-US" altLang="en-US" sz="3200" b="1" u="sng" dirty="0">
                <a:ln w="19050">
                  <a:noFill/>
                </a:ln>
                <a:latin typeface="Century Gothic" pitchFamily="34" charset="0"/>
              </a:rPr>
              <a:t>Timeline of Christ’s Prophecy (IV vs KJV)</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161</a:t>
            </a:fld>
            <a:endParaRPr lang="en-US"/>
          </a:p>
        </p:txBody>
      </p:sp>
      <p:sp>
        <p:nvSpPr>
          <p:cNvPr id="11" name="TextBox 10"/>
          <p:cNvSpPr txBox="1"/>
          <p:nvPr/>
        </p:nvSpPr>
        <p:spPr>
          <a:xfrm>
            <a:off x="457200" y="1396425"/>
            <a:ext cx="8229600" cy="400110"/>
          </a:xfrm>
          <a:prstGeom prst="rect">
            <a:avLst/>
          </a:prstGeom>
          <a:noFill/>
        </p:spPr>
        <p:txBody>
          <a:bodyPr wrap="square" rtlCol="0">
            <a:spAutoFit/>
          </a:bodyPr>
          <a:lstStyle/>
          <a:p>
            <a:pPr marL="342900" indent="-342900" algn="ctr"/>
            <a:r>
              <a:rPr lang="en-US" altLang="en-US" sz="2000" b="1" dirty="0">
                <a:latin typeface="Century Gothic" pitchFamily="34" charset="0"/>
                <a:cs typeface="Narkisim" pitchFamily="34" charset="-79"/>
              </a:rPr>
              <a:t>Significant events described in prophecy by Christ</a:t>
            </a:r>
            <a:endParaRPr lang="en-US" altLang="en-US" sz="2000" dirty="0">
              <a:ln w="19050">
                <a:noFill/>
              </a:ln>
              <a:latin typeface="Century Gothic" pitchFamily="34" charset="0"/>
            </a:endParaRPr>
          </a:p>
        </p:txBody>
      </p:sp>
      <p:sp>
        <p:nvSpPr>
          <p:cNvPr id="19" name="TextBox 18"/>
          <p:cNvSpPr txBox="1"/>
          <p:nvPr/>
        </p:nvSpPr>
        <p:spPr>
          <a:xfrm>
            <a:off x="152400" y="1792069"/>
            <a:ext cx="4343400" cy="646331"/>
          </a:xfrm>
          <a:prstGeom prst="rect">
            <a:avLst/>
          </a:prstGeom>
          <a:noFill/>
        </p:spPr>
        <p:txBody>
          <a:bodyPr wrap="square" rtlCol="0">
            <a:spAutoFit/>
          </a:bodyPr>
          <a:lstStyle/>
          <a:p>
            <a:pPr algn="ctr"/>
            <a:r>
              <a:rPr lang="en-US" sz="3600" b="1" dirty="0">
                <a:ln w="19050">
                  <a:solidFill>
                    <a:schemeClr val="tx1"/>
                  </a:solidFill>
                </a:ln>
                <a:solidFill>
                  <a:srgbClr val="00B0F0"/>
                </a:solidFill>
                <a:latin typeface="Century Gothic" pitchFamily="34" charset="0"/>
              </a:rPr>
              <a:t>Inspired Version</a:t>
            </a:r>
          </a:p>
        </p:txBody>
      </p:sp>
      <p:sp>
        <p:nvSpPr>
          <p:cNvPr id="20" name="Rectangle 19"/>
          <p:cNvSpPr/>
          <p:nvPr/>
        </p:nvSpPr>
        <p:spPr>
          <a:xfrm>
            <a:off x="5029200" y="2907175"/>
            <a:ext cx="3962400" cy="45720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2.  Persecution of disciples</a:t>
            </a:r>
          </a:p>
        </p:txBody>
      </p:sp>
      <p:sp>
        <p:nvSpPr>
          <p:cNvPr id="21" name="Rectangle 20"/>
          <p:cNvSpPr/>
          <p:nvPr/>
        </p:nvSpPr>
        <p:spPr>
          <a:xfrm>
            <a:off x="5029200" y="3375950"/>
            <a:ext cx="3962400" cy="457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3.  Daniel’s abomination</a:t>
            </a:r>
          </a:p>
        </p:txBody>
      </p:sp>
      <p:sp>
        <p:nvSpPr>
          <p:cNvPr id="24" name="Rectangle 23"/>
          <p:cNvSpPr/>
          <p:nvPr/>
        </p:nvSpPr>
        <p:spPr>
          <a:xfrm>
            <a:off x="5029200" y="4773222"/>
            <a:ext cx="39624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6.  Gathering of the elect</a:t>
            </a:r>
          </a:p>
        </p:txBody>
      </p:sp>
      <p:sp>
        <p:nvSpPr>
          <p:cNvPr id="25" name="Rectangle 24"/>
          <p:cNvSpPr/>
          <p:nvPr/>
        </p:nvSpPr>
        <p:spPr>
          <a:xfrm>
            <a:off x="5029200" y="2438400"/>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1.  Signs of Christ’s return</a:t>
            </a:r>
          </a:p>
        </p:txBody>
      </p:sp>
      <p:sp>
        <p:nvSpPr>
          <p:cNvPr id="26" name="Rectangle 25"/>
          <p:cNvSpPr/>
          <p:nvPr/>
        </p:nvSpPr>
        <p:spPr>
          <a:xfrm>
            <a:off x="5029200" y="5235844"/>
            <a:ext cx="39624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7.  Christ’s return</a:t>
            </a:r>
          </a:p>
        </p:txBody>
      </p:sp>
      <p:sp>
        <p:nvSpPr>
          <p:cNvPr id="27" name="TextBox 26"/>
          <p:cNvSpPr txBox="1"/>
          <p:nvPr/>
        </p:nvSpPr>
        <p:spPr>
          <a:xfrm>
            <a:off x="4648200" y="1792069"/>
            <a:ext cx="4343400" cy="615553"/>
          </a:xfrm>
          <a:prstGeom prst="rect">
            <a:avLst/>
          </a:prstGeom>
          <a:noFill/>
        </p:spPr>
        <p:txBody>
          <a:bodyPr wrap="square" rtlCol="0">
            <a:spAutoFit/>
          </a:bodyPr>
          <a:lstStyle/>
          <a:p>
            <a:pPr algn="ctr"/>
            <a:r>
              <a:rPr lang="en-US" sz="3400" b="1" dirty="0">
                <a:ln w="19050">
                  <a:solidFill>
                    <a:schemeClr val="tx1"/>
                  </a:solidFill>
                </a:ln>
                <a:solidFill>
                  <a:srgbClr val="FF0000"/>
                </a:solidFill>
                <a:latin typeface="Century Gothic" pitchFamily="34" charset="0"/>
              </a:rPr>
              <a:t>King James Version</a:t>
            </a:r>
          </a:p>
        </p:txBody>
      </p:sp>
      <p:sp>
        <p:nvSpPr>
          <p:cNvPr id="28" name="Rectangle 27"/>
          <p:cNvSpPr/>
          <p:nvPr/>
        </p:nvSpPr>
        <p:spPr>
          <a:xfrm>
            <a:off x="5029200" y="3835672"/>
            <a:ext cx="3962400" cy="4572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4.  Destruction of Jerusalem</a:t>
            </a:r>
          </a:p>
        </p:txBody>
      </p:sp>
      <p:sp>
        <p:nvSpPr>
          <p:cNvPr id="29" name="Rectangle 28"/>
          <p:cNvSpPr/>
          <p:nvPr/>
        </p:nvSpPr>
        <p:spPr>
          <a:xfrm>
            <a:off x="5029200" y="4304447"/>
            <a:ext cx="3962400" cy="4572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5.  False Christs</a:t>
            </a:r>
          </a:p>
        </p:txBody>
      </p:sp>
      <p:sp>
        <p:nvSpPr>
          <p:cNvPr id="30" name="TextBox 29"/>
          <p:cNvSpPr txBox="1"/>
          <p:nvPr/>
        </p:nvSpPr>
        <p:spPr>
          <a:xfrm rot="16200000">
            <a:off x="-378634" y="4821384"/>
            <a:ext cx="1394750" cy="369332"/>
          </a:xfrm>
          <a:prstGeom prst="rect">
            <a:avLst/>
          </a:prstGeom>
          <a:solidFill>
            <a:srgbClr val="FF0000"/>
          </a:solidFill>
          <a:ln>
            <a:solidFill>
              <a:schemeClr val="tx1"/>
            </a:solidFill>
          </a:ln>
        </p:spPr>
        <p:txBody>
          <a:bodyPr wrap="square" rtlCol="0">
            <a:spAutoFit/>
          </a:bodyPr>
          <a:lstStyle/>
          <a:p>
            <a:pPr algn="ctr"/>
            <a:r>
              <a:rPr lang="en-US" b="1" dirty="0">
                <a:latin typeface="Century Gothic" pitchFamily="34" charset="0"/>
              </a:rPr>
              <a:t>End Times</a:t>
            </a:r>
          </a:p>
        </p:txBody>
      </p:sp>
      <p:sp>
        <p:nvSpPr>
          <p:cNvPr id="32" name="TextBox 31"/>
          <p:cNvSpPr txBox="1"/>
          <p:nvPr/>
        </p:nvSpPr>
        <p:spPr>
          <a:xfrm rot="16200000">
            <a:off x="3209407" y="3877194"/>
            <a:ext cx="3265025" cy="369332"/>
          </a:xfrm>
          <a:prstGeom prst="rect">
            <a:avLst/>
          </a:prstGeom>
          <a:solidFill>
            <a:srgbClr val="FF0000"/>
          </a:solidFill>
          <a:ln w="15875">
            <a:solidFill>
              <a:schemeClr val="tx1"/>
            </a:solidFill>
          </a:ln>
        </p:spPr>
        <p:txBody>
          <a:bodyPr wrap="square" rtlCol="0">
            <a:spAutoFit/>
          </a:bodyPr>
          <a:lstStyle/>
          <a:p>
            <a:pPr algn="ctr"/>
            <a:r>
              <a:rPr lang="en-US" b="1" dirty="0">
                <a:latin typeface="Century Gothic" pitchFamily="34" charset="0"/>
              </a:rPr>
              <a:t>End Times</a:t>
            </a:r>
          </a:p>
        </p:txBody>
      </p:sp>
      <p:sp>
        <p:nvSpPr>
          <p:cNvPr id="33" name="TextBox 32"/>
          <p:cNvSpPr txBox="1"/>
          <p:nvPr/>
        </p:nvSpPr>
        <p:spPr>
          <a:xfrm rot="16200000">
            <a:off x="-613022" y="3185497"/>
            <a:ext cx="1863525" cy="369332"/>
          </a:xfrm>
          <a:prstGeom prst="rect">
            <a:avLst/>
          </a:prstGeom>
          <a:solidFill>
            <a:srgbClr val="00B0F0"/>
          </a:solidFill>
          <a:ln>
            <a:solidFill>
              <a:schemeClr val="tx1"/>
            </a:solidFill>
          </a:ln>
        </p:spPr>
        <p:txBody>
          <a:bodyPr wrap="square" rtlCol="0">
            <a:spAutoFit/>
          </a:bodyPr>
          <a:lstStyle/>
          <a:p>
            <a:pPr algn="ctr"/>
            <a:r>
              <a:rPr lang="en-US" b="1" dirty="0">
                <a:latin typeface="Century Gothic" pitchFamily="34" charset="0"/>
              </a:rPr>
              <a:t>Olden Times</a:t>
            </a:r>
          </a:p>
        </p:txBody>
      </p:sp>
    </p:spTree>
    <p:extLst>
      <p:ext uri="{BB962C8B-B14F-4D97-AF65-F5344CB8AC3E}">
        <p14:creationId xmlns:p14="http://schemas.microsoft.com/office/powerpoint/2010/main" val="11212341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33333E-6 1.85185E-6 L 3.33333E-6 -0.33935 " pathEditMode="relative" rAng="0" ptsTypes="AA">
                                      <p:cBhvr>
                                        <p:cTn id="54" dur="2000" fill="hold"/>
                                        <p:tgtEl>
                                          <p:spTgt spid="31"/>
                                        </p:tgtEl>
                                        <p:attrNameLst>
                                          <p:attrName>ppt_x</p:attrName>
                                          <p:attrName>ppt_y</p:attrName>
                                        </p:attrNameLst>
                                      </p:cBhvr>
                                      <p:rCtr x="0" y="-16968"/>
                                    </p:animMotion>
                                  </p:childTnLst>
                                </p:cTn>
                              </p:par>
                            </p:childTnLst>
                          </p:cTn>
                        </p:par>
                        <p:par>
                          <p:cTn id="55" fill="hold">
                            <p:stCondLst>
                              <p:cond delay="2000"/>
                            </p:stCondLst>
                            <p:childTnLst>
                              <p:par>
                                <p:cTn id="56" presetID="10" presetClass="exit" presetSubtype="0" fill="hold" grpId="2" nodeType="after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anim calcmode="lin" valueType="num">
                                      <p:cBhvr>
                                        <p:cTn id="81" dur="1000" fill="hold"/>
                                        <p:tgtEl>
                                          <p:spTgt spid="28"/>
                                        </p:tgtEl>
                                        <p:attrNameLst>
                                          <p:attrName>ppt_x</p:attrName>
                                        </p:attrNameLst>
                                      </p:cBhvr>
                                      <p:tavLst>
                                        <p:tav tm="0">
                                          <p:val>
                                            <p:strVal val="#ppt_x"/>
                                          </p:val>
                                        </p:tav>
                                        <p:tav tm="100000">
                                          <p:val>
                                            <p:strVal val="#ppt_x"/>
                                          </p:val>
                                        </p:tav>
                                      </p:tavLst>
                                    </p:anim>
                                    <p:anim calcmode="lin" valueType="num">
                                      <p:cBhvr>
                                        <p:cTn id="8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1000"/>
                                        <p:tgtEl>
                                          <p:spTgt spid="24"/>
                                        </p:tgtEl>
                                      </p:cBhvr>
                                    </p:animEffect>
                                    <p:anim calcmode="lin" valueType="num">
                                      <p:cBhvr>
                                        <p:cTn id="95" dur="1000" fill="hold"/>
                                        <p:tgtEl>
                                          <p:spTgt spid="24"/>
                                        </p:tgtEl>
                                        <p:attrNameLst>
                                          <p:attrName>ppt_x</p:attrName>
                                        </p:attrNameLst>
                                      </p:cBhvr>
                                      <p:tavLst>
                                        <p:tav tm="0">
                                          <p:val>
                                            <p:strVal val="#ppt_x"/>
                                          </p:val>
                                        </p:tav>
                                        <p:tav tm="100000">
                                          <p:val>
                                            <p:strVal val="#ppt_x"/>
                                          </p:val>
                                        </p:tav>
                                      </p:tavLst>
                                    </p:anim>
                                    <p:anim calcmode="lin" valueType="num">
                                      <p:cBhvr>
                                        <p:cTn id="9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anim calcmode="lin" valueType="num">
                                      <p:cBhvr>
                                        <p:cTn id="109" dur="1000" fill="hold"/>
                                        <p:tgtEl>
                                          <p:spTgt spid="33"/>
                                        </p:tgtEl>
                                        <p:attrNameLst>
                                          <p:attrName>ppt_x</p:attrName>
                                        </p:attrNameLst>
                                      </p:cBhvr>
                                      <p:tavLst>
                                        <p:tav tm="0">
                                          <p:val>
                                            <p:strVal val="#ppt_x"/>
                                          </p:val>
                                        </p:tav>
                                        <p:tav tm="100000">
                                          <p:val>
                                            <p:strVal val="#ppt_x"/>
                                          </p:val>
                                        </p:tav>
                                      </p:tavLst>
                                    </p:anim>
                                    <p:anim calcmode="lin" valueType="num">
                                      <p:cBhvr>
                                        <p:cTn id="110" dur="1000" fill="hold"/>
                                        <p:tgtEl>
                                          <p:spTgt spid="3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1000"/>
                                        <p:tgtEl>
                                          <p:spTgt spid="30"/>
                                        </p:tgtEl>
                                      </p:cBhvr>
                                    </p:animEffect>
                                    <p:anim calcmode="lin" valueType="num">
                                      <p:cBhvr>
                                        <p:cTn id="114" dur="1000" fill="hold"/>
                                        <p:tgtEl>
                                          <p:spTgt spid="30"/>
                                        </p:tgtEl>
                                        <p:attrNameLst>
                                          <p:attrName>ppt_x</p:attrName>
                                        </p:attrNameLst>
                                      </p:cBhvr>
                                      <p:tavLst>
                                        <p:tav tm="0">
                                          <p:val>
                                            <p:strVal val="#ppt_x"/>
                                          </p:val>
                                        </p:tav>
                                        <p:tav tm="100000">
                                          <p:val>
                                            <p:strVal val="#ppt_x"/>
                                          </p:val>
                                        </p:tav>
                                      </p:tavLst>
                                    </p:anim>
                                    <p:anim calcmode="lin" valueType="num">
                                      <p:cBhvr>
                                        <p:cTn id="1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4" presetClass="entr" presetSubtype="0" accel="100000" fill="hold" grpId="0" nodeType="clickEffect">
                                  <p:stCondLst>
                                    <p:cond delay="0"/>
                                  </p:stCondLst>
                                  <p:childTnLst>
                                    <p:set>
                                      <p:cBhvr>
                                        <p:cTn id="119" dur="1" fill="hold">
                                          <p:stCondLst>
                                            <p:cond delay="0"/>
                                          </p:stCondLst>
                                        </p:cTn>
                                        <p:tgtEl>
                                          <p:spTgt spid="32"/>
                                        </p:tgtEl>
                                        <p:attrNameLst>
                                          <p:attrName>style.visibility</p:attrName>
                                        </p:attrNameLst>
                                      </p:cBhvr>
                                      <p:to>
                                        <p:strVal val="visible"/>
                                      </p:to>
                                    </p:set>
                                    <p:anim calcmode="lin" valueType="num">
                                      <p:cBhvr>
                                        <p:cTn id="120" dur="500" fill="hold"/>
                                        <p:tgtEl>
                                          <p:spTgt spid="32"/>
                                        </p:tgtEl>
                                        <p:attrNameLst>
                                          <p:attrName>ppt_w</p:attrName>
                                        </p:attrNameLst>
                                      </p:cBhvr>
                                      <p:tavLst>
                                        <p:tav tm="0">
                                          <p:val>
                                            <p:strVal val="#ppt_w*0.05"/>
                                          </p:val>
                                        </p:tav>
                                        <p:tav tm="100000">
                                          <p:val>
                                            <p:strVal val="#ppt_w"/>
                                          </p:val>
                                        </p:tav>
                                      </p:tavLst>
                                    </p:anim>
                                    <p:anim calcmode="lin" valueType="num">
                                      <p:cBhvr>
                                        <p:cTn id="121" dur="500" fill="hold"/>
                                        <p:tgtEl>
                                          <p:spTgt spid="32"/>
                                        </p:tgtEl>
                                        <p:attrNameLst>
                                          <p:attrName>ppt_h</p:attrName>
                                        </p:attrNameLst>
                                      </p:cBhvr>
                                      <p:tavLst>
                                        <p:tav tm="0">
                                          <p:val>
                                            <p:strVal val="#ppt_h"/>
                                          </p:val>
                                        </p:tav>
                                        <p:tav tm="100000">
                                          <p:val>
                                            <p:strVal val="#ppt_h"/>
                                          </p:val>
                                        </p:tav>
                                      </p:tavLst>
                                    </p:anim>
                                    <p:anim calcmode="lin" valueType="num">
                                      <p:cBhvr>
                                        <p:cTn id="122" dur="500" fill="hold"/>
                                        <p:tgtEl>
                                          <p:spTgt spid="32"/>
                                        </p:tgtEl>
                                        <p:attrNameLst>
                                          <p:attrName>ppt_x</p:attrName>
                                        </p:attrNameLst>
                                      </p:cBhvr>
                                      <p:tavLst>
                                        <p:tav tm="0">
                                          <p:val>
                                            <p:strVal val="#ppt_x-.2"/>
                                          </p:val>
                                        </p:tav>
                                        <p:tav tm="100000">
                                          <p:val>
                                            <p:strVal val="#ppt_x"/>
                                          </p:val>
                                        </p:tav>
                                      </p:tavLst>
                                    </p:anim>
                                    <p:anim calcmode="lin" valueType="num">
                                      <p:cBhvr>
                                        <p:cTn id="123" dur="500" fill="hold"/>
                                        <p:tgtEl>
                                          <p:spTgt spid="32"/>
                                        </p:tgtEl>
                                        <p:attrNameLst>
                                          <p:attrName>ppt_y</p:attrName>
                                        </p:attrNameLst>
                                      </p:cBhvr>
                                      <p:tavLst>
                                        <p:tav tm="0">
                                          <p:val>
                                            <p:strVal val="#ppt_y"/>
                                          </p:val>
                                        </p:tav>
                                        <p:tav tm="100000">
                                          <p:val>
                                            <p:strVal val="#ppt_y"/>
                                          </p:val>
                                        </p:tav>
                                      </p:tavLst>
                                    </p:anim>
                                    <p:animEffect transition="in" filter="fade">
                                      <p:cBhvr>
                                        <p:cTn id="1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1" grpId="2" animBg="1"/>
      <p:bldP spid="12" grpId="0" animBg="1"/>
      <p:bldP spid="13" grpId="0" animBg="1"/>
      <p:bldP spid="14" grpId="0" animBg="1"/>
      <p:bldP spid="15" grpId="0" animBg="1"/>
      <p:bldP spid="16" grpId="0" animBg="1"/>
      <p:bldP spid="17" grpId="0" animBg="1"/>
      <p:bldP spid="18" grpId="0" animBg="1"/>
      <p:bldP spid="20" grpId="0" animBg="1"/>
      <p:bldP spid="21" grpId="0" animBg="1"/>
      <p:bldP spid="24" grpId="0" animBg="1"/>
      <p:bldP spid="25" grpId="0" animBg="1"/>
      <p:bldP spid="26" grpId="0" animBg="1"/>
      <p:bldP spid="28" grpId="0" animBg="1"/>
      <p:bldP spid="29" grpId="0" animBg="1"/>
      <p:bldP spid="30" grpId="0" animBg="1"/>
      <p:bldP spid="32" grpId="0" animBg="1"/>
      <p:bldP spid="3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609599" y="685800"/>
            <a:ext cx="8001001" cy="5029200"/>
          </a:xfrm>
        </p:spPr>
        <p:txBody>
          <a:bodyPr>
            <a:noAutofit/>
          </a:bodyPr>
          <a:lstStyle/>
          <a:p>
            <a:pPr marL="0" indent="0">
              <a:lnSpc>
                <a:spcPct val="130000"/>
              </a:lnSpc>
              <a:spcBef>
                <a:spcPct val="0"/>
              </a:spcBef>
              <a:buNone/>
            </a:pPr>
            <a:r>
              <a:rPr lang="en-US" altLang="en-US" sz="2400" b="1" u="sng" dirty="0">
                <a:latin typeface="Century Gothic" pitchFamily="34" charset="0"/>
                <a:cs typeface="Narkisim" pitchFamily="34" charset="-79"/>
              </a:rPr>
              <a:t>Summary of 1 Nephi 3:165-175:</a:t>
            </a:r>
          </a:p>
          <a:p>
            <a:pPr>
              <a:lnSpc>
                <a:spcPct val="130000"/>
              </a:lnSpc>
              <a:spcBef>
                <a:spcPct val="0"/>
              </a:spcBef>
            </a:pPr>
            <a:r>
              <a:rPr lang="en-US" altLang="en-US" sz="2200" dirty="0">
                <a:latin typeface="Century Gothic" pitchFamily="34" charset="0"/>
                <a:cs typeface="Narkisim" pitchFamily="34" charset="-79"/>
              </a:rPr>
              <a:t>Bible was given in purity and truth</a:t>
            </a:r>
          </a:p>
          <a:p>
            <a:pPr lvl="1">
              <a:lnSpc>
                <a:spcPct val="130000"/>
              </a:lnSpc>
              <a:spcBef>
                <a:spcPct val="0"/>
              </a:spcBef>
            </a:pPr>
            <a:r>
              <a:rPr lang="en-US" altLang="en-US" sz="2200" dirty="0">
                <a:latin typeface="Century Gothic" pitchFamily="34" charset="0"/>
                <a:cs typeface="Narkisim" pitchFamily="34" charset="-79"/>
              </a:rPr>
              <a:t>Plain and precious things were taken away</a:t>
            </a:r>
          </a:p>
          <a:p>
            <a:pPr>
              <a:lnSpc>
                <a:spcPct val="130000"/>
              </a:lnSpc>
              <a:spcBef>
                <a:spcPct val="0"/>
              </a:spcBef>
            </a:pPr>
            <a:r>
              <a:rPr lang="en-US" altLang="en-US" sz="2200" b="1" dirty="0">
                <a:latin typeface="Century Gothic" pitchFamily="34" charset="0"/>
                <a:cs typeface="Narkisim" pitchFamily="34" charset="-79"/>
              </a:rPr>
              <a:t>Why?</a:t>
            </a:r>
          </a:p>
          <a:p>
            <a:pPr lvl="1">
              <a:lnSpc>
                <a:spcPct val="130000"/>
              </a:lnSpc>
              <a:spcBef>
                <a:spcPct val="0"/>
              </a:spcBef>
            </a:pPr>
            <a:r>
              <a:rPr lang="en-US" altLang="en-US" sz="2200" dirty="0">
                <a:ln w="15875">
                  <a:noFill/>
                </a:ln>
                <a:latin typeface="Century Gothic" pitchFamily="34" charset="0"/>
                <a:cs typeface="Narkisim" pitchFamily="34" charset="-79"/>
              </a:rPr>
              <a:t>To pervert the right ways of the Lord</a:t>
            </a:r>
          </a:p>
          <a:p>
            <a:pPr lvl="1">
              <a:lnSpc>
                <a:spcPct val="130000"/>
              </a:lnSpc>
              <a:spcBef>
                <a:spcPct val="0"/>
              </a:spcBef>
            </a:pPr>
            <a:r>
              <a:rPr lang="en-US" altLang="en-US" sz="2200" dirty="0">
                <a:ln w="15875">
                  <a:noFill/>
                </a:ln>
                <a:latin typeface="Century Gothic" pitchFamily="34" charset="0"/>
                <a:cs typeface="Narkisim" pitchFamily="34" charset="-79"/>
              </a:rPr>
              <a:t>To blind our eyes</a:t>
            </a:r>
          </a:p>
          <a:p>
            <a:pPr lvl="1">
              <a:lnSpc>
                <a:spcPct val="130000"/>
              </a:lnSpc>
              <a:spcBef>
                <a:spcPct val="0"/>
              </a:spcBef>
            </a:pPr>
            <a:r>
              <a:rPr lang="en-US" altLang="en-US" sz="2200" dirty="0">
                <a:ln w="15875">
                  <a:noFill/>
                </a:ln>
                <a:latin typeface="Century Gothic" pitchFamily="34" charset="0"/>
                <a:cs typeface="Narkisim" pitchFamily="34" charset="-79"/>
              </a:rPr>
              <a:t>To harden our hearts</a:t>
            </a:r>
          </a:p>
          <a:p>
            <a:pPr>
              <a:lnSpc>
                <a:spcPct val="130000"/>
              </a:lnSpc>
              <a:spcBef>
                <a:spcPct val="0"/>
              </a:spcBef>
            </a:pPr>
            <a:r>
              <a:rPr lang="en-US" altLang="en-US" sz="2200" b="1" dirty="0">
                <a:ln w="15875">
                  <a:noFill/>
                </a:ln>
                <a:latin typeface="Century Gothic" pitchFamily="34" charset="0"/>
                <a:cs typeface="Narkisim" pitchFamily="34" charset="-79"/>
              </a:rPr>
              <a:t>Result:</a:t>
            </a:r>
          </a:p>
          <a:p>
            <a:pPr lvl="1">
              <a:lnSpc>
                <a:spcPct val="130000"/>
              </a:lnSpc>
              <a:spcBef>
                <a:spcPct val="0"/>
              </a:spcBef>
            </a:pPr>
            <a:r>
              <a:rPr lang="en-US" altLang="en-US" sz="2400" b="1" dirty="0">
                <a:ln w="15875">
                  <a:solidFill>
                    <a:schemeClr val="tx1"/>
                  </a:solidFill>
                </a:ln>
                <a:solidFill>
                  <a:srgbClr val="FF0000"/>
                </a:solidFill>
                <a:latin typeface="Century Gothic" pitchFamily="34" charset="0"/>
              </a:rPr>
              <a:t>An exceeding great many of people do stumble</a:t>
            </a:r>
          </a:p>
          <a:p>
            <a:pPr lvl="1">
              <a:lnSpc>
                <a:spcPct val="130000"/>
              </a:lnSpc>
              <a:spcBef>
                <a:spcPct val="0"/>
              </a:spcBef>
            </a:pPr>
            <a:r>
              <a:rPr lang="en-US" altLang="en-US" sz="2200" dirty="0">
                <a:ln w="19050">
                  <a:noFill/>
                </a:ln>
                <a:latin typeface="Century Gothic" pitchFamily="34" charset="0"/>
                <a:cs typeface="Narkisim" pitchFamily="34" charset="-79"/>
              </a:rPr>
              <a:t>Satan hath great power over people</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162</a:t>
            </a:fld>
            <a:endParaRPr lang="en-US" dirty="0"/>
          </a:p>
        </p:txBody>
      </p:sp>
    </p:spTree>
    <p:extLst>
      <p:ext uri="{BB962C8B-B14F-4D97-AF65-F5344CB8AC3E}">
        <p14:creationId xmlns:p14="http://schemas.microsoft.com/office/powerpoint/2010/main" val="181533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3" end="3"/>
                                            </p:txEl>
                                          </p:spTgt>
                                        </p:tgtEl>
                                        <p:attrNameLst>
                                          <p:attrName>style.visibility</p:attrName>
                                        </p:attrNameLst>
                                      </p:cBhvr>
                                      <p:to>
                                        <p:strVal val="visible"/>
                                      </p:to>
                                    </p:set>
                                    <p:animEffect transition="in" filter="fade">
                                      <p:cBhvr>
                                        <p:cTn id="7" dur="500"/>
                                        <p:tgtEl>
                                          <p:spTgt spid="1536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4">
                                            <p:txEl>
                                              <p:pRg st="4" end="4"/>
                                            </p:txEl>
                                          </p:spTgt>
                                        </p:tgtEl>
                                        <p:attrNameLst>
                                          <p:attrName>style.visibility</p:attrName>
                                        </p:attrNameLst>
                                      </p:cBhvr>
                                      <p:to>
                                        <p:strVal val="visible"/>
                                      </p:to>
                                    </p:set>
                                    <p:animEffect transition="in" filter="fade">
                                      <p:cBhvr>
                                        <p:cTn id="10" dur="500"/>
                                        <p:tgtEl>
                                          <p:spTgt spid="1536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364">
                                            <p:txEl>
                                              <p:pRg st="5" end="5"/>
                                            </p:txEl>
                                          </p:spTgt>
                                        </p:tgtEl>
                                        <p:attrNameLst>
                                          <p:attrName>style.visibility</p:attrName>
                                        </p:attrNameLst>
                                      </p:cBhvr>
                                      <p:to>
                                        <p:strVal val="visible"/>
                                      </p:to>
                                    </p:set>
                                    <p:animEffect transition="in" filter="fade">
                                      <p:cBhvr>
                                        <p:cTn id="13" dur="500"/>
                                        <p:tgtEl>
                                          <p:spTgt spid="1536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364">
                                            <p:txEl>
                                              <p:pRg st="6" end="6"/>
                                            </p:txEl>
                                          </p:spTgt>
                                        </p:tgtEl>
                                        <p:attrNameLst>
                                          <p:attrName>style.visibility</p:attrName>
                                        </p:attrNameLst>
                                      </p:cBhvr>
                                      <p:to>
                                        <p:strVal val="visible"/>
                                      </p:to>
                                    </p:set>
                                    <p:animEffect transition="in" filter="fade">
                                      <p:cBhvr>
                                        <p:cTn id="16" dur="500"/>
                                        <p:tgtEl>
                                          <p:spTgt spid="15364">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364">
                                            <p:txEl>
                                              <p:pRg st="7" end="7"/>
                                            </p:txEl>
                                          </p:spTgt>
                                        </p:tgtEl>
                                        <p:attrNameLst>
                                          <p:attrName>style.visibility</p:attrName>
                                        </p:attrNameLst>
                                      </p:cBhvr>
                                      <p:to>
                                        <p:strVal val="visible"/>
                                      </p:to>
                                    </p:set>
                                    <p:animEffect transition="in" filter="fade">
                                      <p:cBhvr>
                                        <p:cTn id="21" dur="500"/>
                                        <p:tgtEl>
                                          <p:spTgt spid="1536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364">
                                            <p:txEl>
                                              <p:pRg st="8" end="8"/>
                                            </p:txEl>
                                          </p:spTgt>
                                        </p:tgtEl>
                                        <p:attrNameLst>
                                          <p:attrName>style.visibility</p:attrName>
                                        </p:attrNameLst>
                                      </p:cBhvr>
                                      <p:to>
                                        <p:strVal val="visible"/>
                                      </p:to>
                                    </p:set>
                                    <p:animEffect transition="in" filter="fade">
                                      <p:cBhvr>
                                        <p:cTn id="24" dur="500"/>
                                        <p:tgtEl>
                                          <p:spTgt spid="15364">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364">
                                            <p:txEl>
                                              <p:pRg st="9" end="9"/>
                                            </p:txEl>
                                          </p:spTgt>
                                        </p:tgtEl>
                                        <p:attrNameLst>
                                          <p:attrName>style.visibility</p:attrName>
                                        </p:attrNameLst>
                                      </p:cBhvr>
                                      <p:to>
                                        <p:strVal val="visible"/>
                                      </p:to>
                                    </p:set>
                                    <p:animEffect transition="in" filter="fade">
                                      <p:cBhvr>
                                        <p:cTn id="27" dur="500"/>
                                        <p:tgtEl>
                                          <p:spTgt spid="1536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806476"/>
            <a:ext cx="7162800" cy="2308324"/>
          </a:xfrm>
          <a:prstGeom prst="rect">
            <a:avLst/>
          </a:prstGeom>
          <a:noFill/>
        </p:spPr>
        <p:txBody>
          <a:bodyPr wrap="square" rtlCol="0">
            <a:spAutoFit/>
          </a:bodyPr>
          <a:lstStyle/>
          <a:p>
            <a:pPr algn="ctr">
              <a:spcBef>
                <a:spcPct val="50000"/>
              </a:spcBef>
              <a:defRPr/>
            </a:pPr>
            <a:r>
              <a:rPr lang="en-US" sz="48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Are you ready to see some stumbling blocks?</a:t>
            </a:r>
            <a:endParaRPr lang="en-US" sz="3600" dirty="0">
              <a:ln w="19050">
                <a:solidFill>
                  <a:schemeClr val="tx1"/>
                </a:solidFill>
              </a:ln>
              <a:solidFill>
                <a:srgbClr val="00B0F0"/>
              </a:solidFill>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163</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16804165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164</a:t>
            </a:fld>
            <a:endParaRPr lang="en-US"/>
          </a:p>
        </p:txBody>
      </p:sp>
      <p:sp>
        <p:nvSpPr>
          <p:cNvPr id="19" name="TextBox 18"/>
          <p:cNvSpPr txBox="1"/>
          <p:nvPr/>
        </p:nvSpPr>
        <p:spPr>
          <a:xfrm>
            <a:off x="228600" y="914400"/>
            <a:ext cx="8610600" cy="584775"/>
          </a:xfrm>
          <a:prstGeom prst="rect">
            <a:avLst/>
          </a:prstGeom>
          <a:noFill/>
        </p:spPr>
        <p:txBody>
          <a:bodyPr wrap="square" rtlCol="0">
            <a:spAutoFit/>
          </a:bodyPr>
          <a:lstStyle/>
          <a:p>
            <a:pPr algn="ctr"/>
            <a:r>
              <a:rPr lang="en-US" sz="3200" b="1" dirty="0">
                <a:ln w="19050">
                  <a:solidFill>
                    <a:schemeClr val="tx1"/>
                  </a:solidFill>
                </a:ln>
                <a:solidFill>
                  <a:srgbClr val="00B0F0"/>
                </a:solidFill>
                <a:latin typeface="Century Gothic" pitchFamily="34" charset="0"/>
              </a:rPr>
              <a:t>Question 1: Destruction of Jerusalem (IV)</a:t>
            </a:r>
          </a:p>
        </p:txBody>
      </p:sp>
      <p:sp>
        <p:nvSpPr>
          <p:cNvPr id="34" name="Content Placeholder 2"/>
          <p:cNvSpPr txBox="1">
            <a:spLocks/>
          </p:cNvSpPr>
          <p:nvPr/>
        </p:nvSpPr>
        <p:spPr>
          <a:xfrm>
            <a:off x="228600" y="1524000"/>
            <a:ext cx="8686800" cy="4343400"/>
          </a:xfrm>
          <a:prstGeom prst="rect">
            <a:avLst/>
          </a:prstGeom>
        </p:spPr>
        <p:txBody>
          <a:bodyPr>
            <a:noAutofit/>
          </a:bodyPr>
          <a:lstStyle/>
          <a:p>
            <a:pPr marR="0" lvl="0" algn="l" defTabSz="914400" rtl="0" eaLnBrk="1" fontAlgn="auto" latinLnBrk="0" hangingPunct="1">
              <a:lnSpc>
                <a:spcPct val="120000"/>
              </a:lnSpc>
              <a:spcBef>
                <a:spcPct val="0"/>
              </a:spcBef>
              <a:buClrTx/>
              <a:buSzTx/>
              <a:tabLst/>
              <a:defRPr/>
            </a:pPr>
            <a:r>
              <a:rPr kumimoji="0" lang="en-US" altLang="en-US" sz="2200" i="0" strike="noStrike" kern="1200" cap="none" spc="0" normalizeH="0" baseline="0" noProof="0" dirty="0">
                <a:ln>
                  <a:noFill/>
                </a:ln>
                <a:solidFill>
                  <a:schemeClr val="tx1"/>
                </a:solidFill>
                <a:effectLst/>
                <a:uLnTx/>
                <a:uFillTx/>
                <a:latin typeface="Century Gothic" pitchFamily="34" charset="0"/>
                <a:ea typeface="+mn-ea"/>
                <a:cs typeface="Narkisim" pitchFamily="34" charset="-79"/>
              </a:rPr>
              <a:t>When ye therefore, shall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see the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abomination of desolation, spoken of by Daniel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the prophet, concerning the destruction of Jerusalem, then ye shall stand in the holy place…let them who are in Judea, flee…woe unto them that are with child…pray ye the Lord, that your flight not be in the winter…in those days, shall be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great tribulations on the Jews, and upon the inhabitants of Jerusalem</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…All things which have befallen them, are only the beginning of the sorrows which shall come upon them.  For all I have told you must come to pass.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But the end is not yet.</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a:t>
            </a:r>
            <a:r>
              <a:rPr lang="en-US" altLang="en-US" baseline="0" dirty="0">
                <a:latin typeface="Century Gothic" pitchFamily="34" charset="0"/>
                <a:cs typeface="Narkisim" pitchFamily="34" charset="-79"/>
              </a:rPr>
              <a:t>Excerpts</a:t>
            </a:r>
            <a:r>
              <a:rPr lang="en-US" altLang="en-US" dirty="0">
                <a:latin typeface="Century Gothic" pitchFamily="34" charset="0"/>
                <a:cs typeface="Narkisim" pitchFamily="34" charset="-79"/>
              </a:rPr>
              <a:t> from Matthew 24:12-25(IV)</a:t>
            </a:r>
            <a:endParaRPr kumimoji="0" lang="en-US" altLang="en-US" i="0" strike="noStrike" kern="1200" cap="none" spc="0" normalizeH="0" baseline="0" noProof="0" dirty="0">
              <a:ln>
                <a:noFill/>
              </a:ln>
              <a:solidFill>
                <a:schemeClr val="tx1"/>
              </a:solidFill>
              <a:effectLst/>
              <a:uLnTx/>
              <a:uFillTx/>
              <a:latin typeface="Century Gothic" pitchFamily="34" charset="0"/>
              <a:ea typeface="+mn-ea"/>
              <a:cs typeface="Narkisim" pitchFamily="34" charset="-79"/>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165</a:t>
            </a:fld>
            <a:endParaRPr lang="en-US"/>
          </a:p>
        </p:txBody>
      </p:sp>
      <p:sp>
        <p:nvSpPr>
          <p:cNvPr id="19" name="TextBox 18"/>
          <p:cNvSpPr txBox="1"/>
          <p:nvPr/>
        </p:nvSpPr>
        <p:spPr>
          <a:xfrm>
            <a:off x="228600" y="914400"/>
            <a:ext cx="8610600" cy="584775"/>
          </a:xfrm>
          <a:prstGeom prst="rect">
            <a:avLst/>
          </a:prstGeom>
          <a:noFill/>
        </p:spPr>
        <p:txBody>
          <a:bodyPr wrap="square" rtlCol="0">
            <a:spAutoFit/>
          </a:bodyPr>
          <a:lstStyle/>
          <a:p>
            <a:pPr algn="ctr"/>
            <a:r>
              <a:rPr lang="en-US" sz="3200" b="1" dirty="0">
                <a:ln w="19050">
                  <a:solidFill>
                    <a:schemeClr val="tx1"/>
                  </a:solidFill>
                </a:ln>
                <a:solidFill>
                  <a:srgbClr val="00B0F0"/>
                </a:solidFill>
                <a:latin typeface="Century Gothic" pitchFamily="34" charset="0"/>
              </a:rPr>
              <a:t>Question 1: Destruction of Jerusalem (IV)</a:t>
            </a:r>
          </a:p>
        </p:txBody>
      </p:sp>
      <p:sp>
        <p:nvSpPr>
          <p:cNvPr id="34" name="Content Placeholder 2"/>
          <p:cNvSpPr txBox="1">
            <a:spLocks/>
          </p:cNvSpPr>
          <p:nvPr/>
        </p:nvSpPr>
        <p:spPr>
          <a:xfrm>
            <a:off x="228600" y="1524000"/>
            <a:ext cx="8686800" cy="4191000"/>
          </a:xfrm>
          <a:prstGeom prst="rect">
            <a:avLst/>
          </a:prstGeom>
        </p:spPr>
        <p:txBody>
          <a:bodyPr>
            <a:noAutofit/>
          </a:bodyPr>
          <a:lstStyle/>
          <a:p>
            <a:pPr marR="0" lvl="0" algn="l" defTabSz="914400" rtl="0" eaLnBrk="1" fontAlgn="auto" latinLnBrk="0" hangingPunct="1">
              <a:lnSpc>
                <a:spcPct val="130000"/>
              </a:lnSpc>
              <a:spcBef>
                <a:spcPct val="0"/>
              </a:spcBef>
              <a:buClrTx/>
              <a:buSzTx/>
              <a:tabLst/>
              <a:defRPr/>
            </a:pPr>
            <a:r>
              <a:rPr lang="en-US" altLang="en-US" sz="2400" b="1" u="sng" noProof="0" dirty="0">
                <a:latin typeface="Century Gothic" pitchFamily="34" charset="0"/>
                <a:cs typeface="Narkisim" pitchFamily="34" charset="-79"/>
              </a:rPr>
              <a:t>Notes:</a:t>
            </a:r>
          </a:p>
          <a:p>
            <a:pPr marL="231775" marR="0" lvl="0" indent="-231775" algn="l" defTabSz="914400" rtl="0" eaLnBrk="1" fontAlgn="auto" latinLnBrk="0" hangingPunct="1">
              <a:lnSpc>
                <a:spcPct val="130000"/>
              </a:lnSpc>
              <a:spcBef>
                <a:spcPct val="0"/>
              </a:spcBef>
              <a:buClrTx/>
              <a:buSzTx/>
              <a:buFont typeface="Arial" pitchFamily="34" charset="0"/>
              <a:buChar char="•"/>
              <a:tabLst/>
              <a:defRPr/>
            </a:pPr>
            <a:r>
              <a:rPr kumimoji="0" lang="en-US" altLang="en-US" sz="2400" i="0" strike="noStrike" kern="1200" cap="none" spc="0" normalizeH="0" baseline="0" dirty="0">
                <a:ln>
                  <a:noFill/>
                </a:ln>
                <a:solidFill>
                  <a:schemeClr val="tx1"/>
                </a:solidFill>
                <a:effectLst/>
                <a:uLnTx/>
                <a:uFillTx/>
                <a:latin typeface="Century Gothic" pitchFamily="34" charset="0"/>
                <a:ea typeface="+mn-ea"/>
                <a:cs typeface="Narkisim" pitchFamily="34" charset="-79"/>
              </a:rPr>
              <a:t>As</a:t>
            </a:r>
            <a:r>
              <a:rPr kumimoji="0" lang="en-US" altLang="en-US" sz="2400" i="0" strike="noStrike" kern="1200" cap="none" spc="0" normalizeH="0" dirty="0">
                <a:ln>
                  <a:noFill/>
                </a:ln>
                <a:solidFill>
                  <a:schemeClr val="tx1"/>
                </a:solidFill>
                <a:effectLst/>
                <a:uLnTx/>
                <a:uFillTx/>
                <a:latin typeface="Century Gothic" pitchFamily="34" charset="0"/>
                <a:ea typeface="+mn-ea"/>
                <a:cs typeface="Narkisim" pitchFamily="34" charset="-79"/>
              </a:rPr>
              <a:t> a sign, they were to look to Daniel’s vision and the abomination that brings desolation for when Jerusalem was to be destroyed</a:t>
            </a:r>
          </a:p>
          <a:p>
            <a:pPr marL="231775" marR="0" lvl="0" indent="-231775" algn="l" defTabSz="914400" rtl="0" eaLnBrk="1" fontAlgn="auto" latinLnBrk="0" hangingPunct="1">
              <a:lnSpc>
                <a:spcPct val="130000"/>
              </a:lnSpc>
              <a:spcBef>
                <a:spcPct val="0"/>
              </a:spcBef>
              <a:buClrTx/>
              <a:buSzTx/>
              <a:buFont typeface="Arial" pitchFamily="34" charset="0"/>
              <a:buChar char="•"/>
              <a:tabLst/>
              <a:defRPr/>
            </a:pPr>
            <a:r>
              <a:rPr lang="en-US" altLang="en-US" sz="2400" baseline="0" noProof="0" dirty="0">
                <a:latin typeface="Century Gothic" pitchFamily="34" charset="0"/>
                <a:cs typeface="Narkisim" pitchFamily="34" charset="-79"/>
              </a:rPr>
              <a:t>Great</a:t>
            </a:r>
            <a:r>
              <a:rPr lang="en-US" altLang="en-US" sz="2400" noProof="0" dirty="0">
                <a:latin typeface="Century Gothic" pitchFamily="34" charset="0"/>
                <a:cs typeface="Narkisim" pitchFamily="34" charset="-79"/>
              </a:rPr>
              <a:t> destruction was to come upon whom?</a:t>
            </a:r>
          </a:p>
          <a:p>
            <a:pPr marL="0" lvl="1" algn="ctr">
              <a:lnSpc>
                <a:spcPct val="130000"/>
              </a:lnSpc>
              <a:spcBef>
                <a:spcPct val="0"/>
              </a:spcBef>
            </a:pPr>
            <a:r>
              <a:rPr kumimoji="0" lang="en-US" altLang="en-US" sz="2800" b="1" i="0" strike="noStrike" kern="1200" cap="none" spc="0" normalizeH="0" baseline="0" dirty="0">
                <a:ln w="15875">
                  <a:solidFill>
                    <a:schemeClr val="tx1"/>
                  </a:solidFill>
                </a:ln>
                <a:solidFill>
                  <a:srgbClr val="FF0000"/>
                </a:solidFill>
                <a:effectLst/>
                <a:uLnTx/>
                <a:uFillTx/>
                <a:latin typeface="Century Gothic" pitchFamily="34" charset="0"/>
                <a:ea typeface="+mn-ea"/>
                <a:cs typeface="Narkisim" pitchFamily="34" charset="-79"/>
              </a:rPr>
              <a:t>Jerusalem</a:t>
            </a:r>
            <a:r>
              <a:rPr kumimoji="0" lang="en-US" altLang="en-US" sz="2800" b="1" i="0" strike="noStrike" kern="1200" cap="none" spc="0" normalizeH="0" dirty="0">
                <a:ln w="15875">
                  <a:solidFill>
                    <a:schemeClr val="tx1"/>
                  </a:solidFill>
                </a:ln>
                <a:solidFill>
                  <a:srgbClr val="FF0000"/>
                </a:solidFill>
                <a:effectLst/>
                <a:uLnTx/>
                <a:uFillTx/>
                <a:latin typeface="Century Gothic" pitchFamily="34" charset="0"/>
                <a:ea typeface="+mn-ea"/>
                <a:cs typeface="Narkisim" pitchFamily="34" charset="-79"/>
              </a:rPr>
              <a:t> and the Jews</a:t>
            </a:r>
          </a:p>
          <a:p>
            <a:pPr marL="231775" indent="-231775">
              <a:lnSpc>
                <a:spcPct val="130000"/>
              </a:lnSpc>
              <a:spcBef>
                <a:spcPct val="0"/>
              </a:spcBef>
              <a:buFont typeface="Arial" pitchFamily="34" charset="0"/>
              <a:buChar char="•"/>
            </a:pPr>
            <a:r>
              <a:rPr lang="en-US" altLang="en-US" sz="2400" baseline="0" noProof="0" dirty="0">
                <a:latin typeface="Century Gothic" pitchFamily="34" charset="0"/>
                <a:cs typeface="Narkisim" pitchFamily="34" charset="-79"/>
              </a:rPr>
              <a:t>This was just to be the beginning</a:t>
            </a:r>
            <a:r>
              <a:rPr lang="en-US" altLang="en-US" sz="2400" noProof="0" dirty="0">
                <a:latin typeface="Century Gothic" pitchFamily="34" charset="0"/>
                <a:cs typeface="Narkisim" pitchFamily="34" charset="-79"/>
              </a:rPr>
              <a:t> of their sorrows</a:t>
            </a:r>
          </a:p>
          <a:p>
            <a:pPr marL="231775" indent="-231775">
              <a:lnSpc>
                <a:spcPct val="130000"/>
              </a:lnSpc>
              <a:spcBef>
                <a:spcPct val="0"/>
              </a:spcBef>
              <a:buFont typeface="Arial" pitchFamily="34" charset="0"/>
              <a:buChar char="•"/>
            </a:pPr>
            <a:r>
              <a:rPr kumimoji="0" lang="en-US" altLang="en-US" sz="2400" i="0" strike="noStrike" kern="1200" cap="none" spc="0" normalizeH="0" baseline="0" dirty="0">
                <a:ln>
                  <a:noFill/>
                </a:ln>
                <a:solidFill>
                  <a:schemeClr val="tx1"/>
                </a:solidFill>
                <a:effectLst/>
                <a:uLnTx/>
                <a:uFillTx/>
                <a:latin typeface="Century Gothic" pitchFamily="34" charset="0"/>
                <a:ea typeface="+mn-ea"/>
                <a:cs typeface="Narkisim" pitchFamily="34" charset="-79"/>
              </a:rPr>
              <a:t>Was this a sign of the end?</a:t>
            </a:r>
          </a:p>
          <a:p>
            <a:pPr marL="738188" lvl="1">
              <a:spcBef>
                <a:spcPct val="0"/>
              </a:spcBef>
            </a:pPr>
            <a:r>
              <a:rPr lang="en-US" altLang="en-US" sz="3600" b="1" noProof="0" dirty="0">
                <a:ln w="15875">
                  <a:solidFill>
                    <a:schemeClr val="tx1"/>
                  </a:solidFill>
                </a:ln>
                <a:solidFill>
                  <a:srgbClr val="FF0000"/>
                </a:solidFill>
                <a:latin typeface="Century Gothic" pitchFamily="34" charset="0"/>
                <a:cs typeface="Narkisim" pitchFamily="34" charset="-79"/>
              </a:rPr>
              <a:t>NO</a:t>
            </a:r>
            <a:endParaRPr kumimoji="0" lang="en-US" altLang="en-US" sz="3600" b="1" i="0" strike="noStrike" kern="1200" cap="none" spc="0" normalizeH="0" baseline="0" noProof="0" dirty="0">
              <a:ln w="15875">
                <a:solidFill>
                  <a:schemeClr val="tx1"/>
                </a:solidFill>
              </a:ln>
              <a:solidFill>
                <a:srgbClr val="FF0000"/>
              </a:solidFill>
              <a:effectLst/>
              <a:uLnTx/>
              <a:uFillTx/>
              <a:latin typeface="Century Gothic" pitchFamily="34" charset="0"/>
              <a:ea typeface="+mn-ea"/>
              <a:cs typeface="Narkisim" pitchFamily="34" charset="-79"/>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2000"/>
                                        <p:tgtEl>
                                          <p:spTgt spid="3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3" end="3"/>
                                            </p:txEl>
                                          </p:spTgt>
                                        </p:tgtEl>
                                        <p:attrNameLst>
                                          <p:attrName>style.visibility</p:attrName>
                                        </p:attrNameLst>
                                      </p:cBhvr>
                                      <p:to>
                                        <p:strVal val="visible"/>
                                      </p:to>
                                    </p:set>
                                    <p:animEffect transition="in" filter="fade">
                                      <p:cBhvr>
                                        <p:cTn id="12" dur="2000"/>
                                        <p:tgtEl>
                                          <p:spTgt spid="3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4" end="4"/>
                                            </p:txEl>
                                          </p:spTgt>
                                        </p:tgtEl>
                                        <p:attrNameLst>
                                          <p:attrName>style.visibility</p:attrName>
                                        </p:attrNameLst>
                                      </p:cBhvr>
                                      <p:to>
                                        <p:strVal val="visible"/>
                                      </p:to>
                                    </p:set>
                                    <p:animEffect transition="in" filter="fade">
                                      <p:cBhvr>
                                        <p:cTn id="17" dur="2000"/>
                                        <p:tgtEl>
                                          <p:spTgt spid="3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5" end="5"/>
                                            </p:txEl>
                                          </p:spTgt>
                                        </p:tgtEl>
                                        <p:attrNameLst>
                                          <p:attrName>style.visibility</p:attrName>
                                        </p:attrNameLst>
                                      </p:cBhvr>
                                      <p:to>
                                        <p:strVal val="visible"/>
                                      </p:to>
                                    </p:set>
                                    <p:animEffect transition="in" filter="fade">
                                      <p:cBhvr>
                                        <p:cTn id="22" dur="2000"/>
                                        <p:tgtEl>
                                          <p:spTgt spid="3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xEl>
                                              <p:pRg st="6" end="6"/>
                                            </p:txEl>
                                          </p:spTgt>
                                        </p:tgtEl>
                                        <p:attrNameLst>
                                          <p:attrName>style.visibility</p:attrName>
                                        </p:attrNameLst>
                                      </p:cBhvr>
                                      <p:to>
                                        <p:strVal val="visible"/>
                                      </p:to>
                                    </p:set>
                                    <p:animEffect transition="in" filter="fade">
                                      <p:cBhvr>
                                        <p:cTn id="27" dur="2000"/>
                                        <p:tgtEl>
                                          <p:spTgt spid="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166</a:t>
            </a:fld>
            <a:endParaRPr lang="en-US"/>
          </a:p>
        </p:txBody>
      </p:sp>
      <p:sp>
        <p:nvSpPr>
          <p:cNvPr id="19" name="TextBox 18"/>
          <p:cNvSpPr txBox="1"/>
          <p:nvPr/>
        </p:nvSpPr>
        <p:spPr>
          <a:xfrm>
            <a:off x="228600" y="914400"/>
            <a:ext cx="8610600" cy="584775"/>
          </a:xfrm>
          <a:prstGeom prst="rect">
            <a:avLst/>
          </a:prstGeom>
          <a:noFill/>
        </p:spPr>
        <p:txBody>
          <a:bodyPr wrap="square" rtlCol="0">
            <a:spAutoFit/>
          </a:bodyPr>
          <a:lstStyle/>
          <a:p>
            <a:pPr algn="ctr"/>
            <a:r>
              <a:rPr lang="en-US" sz="3200" b="1" dirty="0">
                <a:ln w="19050">
                  <a:solidFill>
                    <a:schemeClr val="tx1"/>
                  </a:solidFill>
                </a:ln>
                <a:solidFill>
                  <a:srgbClr val="FF0000"/>
                </a:solidFill>
                <a:latin typeface="Century Gothic" pitchFamily="34" charset="0"/>
              </a:rPr>
              <a:t>Question 1: Destruction of Jerusalem (KJV)</a:t>
            </a:r>
          </a:p>
        </p:txBody>
      </p:sp>
      <p:sp>
        <p:nvSpPr>
          <p:cNvPr id="34" name="Content Placeholder 2"/>
          <p:cNvSpPr txBox="1">
            <a:spLocks/>
          </p:cNvSpPr>
          <p:nvPr/>
        </p:nvSpPr>
        <p:spPr>
          <a:xfrm>
            <a:off x="228600" y="1524000"/>
            <a:ext cx="8686800" cy="4572000"/>
          </a:xfrm>
          <a:prstGeom prst="rect">
            <a:avLst/>
          </a:prstGeom>
        </p:spPr>
        <p:txBody>
          <a:bodyPr>
            <a:noAutofit/>
          </a:bodyPr>
          <a:lstStyle/>
          <a:p>
            <a:pPr lvl="0">
              <a:lnSpc>
                <a:spcPct val="120000"/>
              </a:lnSpc>
              <a:spcBef>
                <a:spcPct val="0"/>
              </a:spcBef>
            </a:pPr>
            <a:r>
              <a:rPr kumimoji="0" lang="en-US" altLang="en-US" sz="2200" i="0" strike="noStrike" kern="1200" cap="none" spc="0" normalizeH="0" baseline="0" noProof="0" dirty="0">
                <a:ln>
                  <a:noFill/>
                </a:ln>
                <a:solidFill>
                  <a:schemeClr val="tx1"/>
                </a:solidFill>
                <a:effectLst/>
                <a:uLnTx/>
                <a:uFillTx/>
                <a:latin typeface="Century Gothic" pitchFamily="34" charset="0"/>
                <a:ea typeface="+mn-ea"/>
                <a:cs typeface="Narkisim" pitchFamily="34" charset="-79"/>
              </a:rPr>
              <a:t>But he that shall endure unto the end, the same shall be saved.  And this gospel of the kingdom shall be preached in all the world</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for a witness unto all nations;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then shall the end come</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a:t>
            </a:r>
            <a:r>
              <a:rPr kumimoji="0" lang="en-US" altLang="en-US" sz="2200" i="0" strike="noStrike" kern="1200" cap="none" spc="0" normalizeH="0" baseline="0" noProof="0" dirty="0">
                <a:ln>
                  <a:noFill/>
                </a:ln>
                <a:solidFill>
                  <a:schemeClr val="tx1"/>
                </a:solidFill>
                <a:effectLst/>
                <a:uLnTx/>
                <a:uFillTx/>
                <a:latin typeface="Century Gothic" pitchFamily="34" charset="0"/>
                <a:ea typeface="+mn-ea"/>
                <a:cs typeface="Narkisim" pitchFamily="34" charset="-79"/>
              </a:rPr>
              <a:t>When ye therefore, shall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see the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abomination of desolation, spoken of by Daniel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the prophet, concerning the destruction of Jerusalem, then ye shall stand in the holy place…let them </a:t>
            </a:r>
            <a:r>
              <a:rPr lang="en-US" altLang="en-US" sz="2200" dirty="0">
                <a:latin typeface="Century Gothic" pitchFamily="34" charset="0"/>
                <a:cs typeface="Narkisim" pitchFamily="34" charset="-79"/>
              </a:rPr>
              <a:t>who are…in Judaea, flee…woe unto them that are with child…pray ye the Lord, that your flight not be in the winter…</a:t>
            </a:r>
            <a:r>
              <a:rPr lang="en-US" altLang="en-US" sz="2400" b="1" dirty="0">
                <a:ln w="15875">
                  <a:solidFill>
                    <a:schemeClr val="tx1"/>
                  </a:solidFill>
                </a:ln>
                <a:solidFill>
                  <a:srgbClr val="FF0000"/>
                </a:solidFill>
                <a:latin typeface="Century Gothic" pitchFamily="34" charset="0"/>
                <a:cs typeface="Narkisim" pitchFamily="34" charset="-79"/>
              </a:rPr>
              <a:t>For then shall be great tribulation, such as was not since the beginning</a:t>
            </a:r>
            <a:r>
              <a:rPr lang="en-US" altLang="en-US" sz="2200" dirty="0">
                <a:latin typeface="Century Gothic" pitchFamily="34" charset="0"/>
                <a:cs typeface="Narkisim" pitchFamily="34" charset="-79"/>
              </a:rPr>
              <a:t>…        </a:t>
            </a:r>
            <a:r>
              <a:rPr lang="en-US" altLang="en-US" baseline="0" dirty="0">
                <a:latin typeface="Century Gothic" pitchFamily="34" charset="0"/>
                <a:cs typeface="Narkisim" pitchFamily="34" charset="-79"/>
              </a:rPr>
              <a:t>Excerpts</a:t>
            </a:r>
            <a:r>
              <a:rPr lang="en-US" altLang="en-US" dirty="0">
                <a:latin typeface="Century Gothic" pitchFamily="34" charset="0"/>
                <a:cs typeface="Narkisim" pitchFamily="34" charset="-79"/>
              </a:rPr>
              <a:t> from Matthew 24:13-21(KJV)</a:t>
            </a:r>
            <a:endParaRPr kumimoji="0" lang="en-US" altLang="en-US" i="0" strike="noStrike" kern="1200" cap="none" spc="0" normalizeH="0" baseline="0" noProof="0" dirty="0">
              <a:ln>
                <a:noFill/>
              </a:ln>
              <a:solidFill>
                <a:schemeClr val="tx1"/>
              </a:solidFill>
              <a:effectLst/>
              <a:uLnTx/>
              <a:uFillTx/>
              <a:latin typeface="Century Gothic" pitchFamily="34" charset="0"/>
              <a:ea typeface="+mn-ea"/>
              <a:cs typeface="Narkisim" pitchFamily="34" charset="-79"/>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167</a:t>
            </a:fld>
            <a:endParaRPr lang="en-US"/>
          </a:p>
        </p:txBody>
      </p:sp>
      <p:sp>
        <p:nvSpPr>
          <p:cNvPr id="19" name="TextBox 18"/>
          <p:cNvSpPr txBox="1"/>
          <p:nvPr/>
        </p:nvSpPr>
        <p:spPr>
          <a:xfrm>
            <a:off x="228600" y="914400"/>
            <a:ext cx="8610600" cy="584775"/>
          </a:xfrm>
          <a:prstGeom prst="rect">
            <a:avLst/>
          </a:prstGeom>
          <a:noFill/>
        </p:spPr>
        <p:txBody>
          <a:bodyPr wrap="square" rtlCol="0">
            <a:spAutoFit/>
          </a:bodyPr>
          <a:lstStyle/>
          <a:p>
            <a:pPr algn="ctr"/>
            <a:r>
              <a:rPr lang="en-US" sz="3200" b="1" dirty="0">
                <a:ln w="19050">
                  <a:solidFill>
                    <a:schemeClr val="tx1"/>
                  </a:solidFill>
                </a:ln>
                <a:solidFill>
                  <a:srgbClr val="FF0000"/>
                </a:solidFill>
                <a:latin typeface="Century Gothic" pitchFamily="34" charset="0"/>
              </a:rPr>
              <a:t>Question 1: Destruction of Jerusalem (KJV)</a:t>
            </a:r>
          </a:p>
        </p:txBody>
      </p:sp>
      <p:sp>
        <p:nvSpPr>
          <p:cNvPr id="34" name="Content Placeholder 2"/>
          <p:cNvSpPr txBox="1">
            <a:spLocks/>
          </p:cNvSpPr>
          <p:nvPr/>
        </p:nvSpPr>
        <p:spPr>
          <a:xfrm>
            <a:off x="228600" y="1524000"/>
            <a:ext cx="8686800" cy="4191000"/>
          </a:xfrm>
          <a:prstGeom prst="rect">
            <a:avLst/>
          </a:prstGeom>
        </p:spPr>
        <p:txBody>
          <a:bodyPr>
            <a:noAutofit/>
          </a:bodyPr>
          <a:lstStyle/>
          <a:p>
            <a:pPr marR="0" lvl="0" algn="l" defTabSz="914400" rtl="0" eaLnBrk="1" fontAlgn="auto" latinLnBrk="0" hangingPunct="1">
              <a:lnSpc>
                <a:spcPct val="130000"/>
              </a:lnSpc>
              <a:spcBef>
                <a:spcPct val="0"/>
              </a:spcBef>
              <a:buClrTx/>
              <a:buSzTx/>
              <a:tabLst/>
              <a:defRPr/>
            </a:pPr>
            <a:r>
              <a:rPr lang="en-US" altLang="en-US" sz="2400" b="1" u="sng" noProof="0" dirty="0">
                <a:latin typeface="Century Gothic" pitchFamily="34" charset="0"/>
                <a:cs typeface="Narkisim" pitchFamily="34" charset="-79"/>
              </a:rPr>
              <a:t>Notes:</a:t>
            </a:r>
          </a:p>
          <a:p>
            <a:pPr marL="231775" marR="0" lvl="0" indent="-231775" algn="l" defTabSz="914400" rtl="0" eaLnBrk="1" fontAlgn="auto" latinLnBrk="0" hangingPunct="1">
              <a:lnSpc>
                <a:spcPct val="130000"/>
              </a:lnSpc>
              <a:spcBef>
                <a:spcPct val="0"/>
              </a:spcBef>
              <a:buClrTx/>
              <a:buSzTx/>
              <a:buFont typeface="Arial" pitchFamily="34" charset="0"/>
              <a:buChar char="•"/>
              <a:tabLst/>
              <a:defRPr/>
            </a:pPr>
            <a:r>
              <a:rPr kumimoji="0" lang="en-US" altLang="en-US" sz="2400" i="0" strike="noStrike" kern="1200" cap="none" spc="0" normalizeH="0" baseline="0" dirty="0">
                <a:ln>
                  <a:noFill/>
                </a:ln>
                <a:solidFill>
                  <a:schemeClr val="tx1"/>
                </a:solidFill>
                <a:effectLst/>
                <a:uLnTx/>
                <a:uFillTx/>
                <a:latin typeface="Century Gothic" pitchFamily="34" charset="0"/>
                <a:ea typeface="+mn-ea"/>
                <a:cs typeface="Narkisim" pitchFamily="34" charset="-79"/>
              </a:rPr>
              <a:t>Was this passage</a:t>
            </a:r>
            <a:r>
              <a:rPr kumimoji="0" lang="en-US" altLang="en-US" sz="2400" i="0" strike="noStrike" kern="1200" cap="none" spc="0" normalizeH="0" dirty="0">
                <a:ln>
                  <a:noFill/>
                </a:ln>
                <a:solidFill>
                  <a:schemeClr val="tx1"/>
                </a:solidFill>
                <a:effectLst/>
                <a:uLnTx/>
                <a:uFillTx/>
                <a:latin typeface="Century Gothic" pitchFamily="34" charset="0"/>
                <a:ea typeface="+mn-ea"/>
                <a:cs typeface="Narkisim" pitchFamily="34" charset="-79"/>
              </a:rPr>
              <a:t> from the KJV a sign of the end times? </a:t>
            </a:r>
            <a:endParaRPr lang="en-US" altLang="en-US" sz="2400" noProof="0" dirty="0">
              <a:latin typeface="Century Gothic" pitchFamily="34" charset="0"/>
              <a:cs typeface="Narkisim" pitchFamily="34" charset="-79"/>
            </a:endParaRPr>
          </a:p>
          <a:p>
            <a:pPr marL="4763" lvl="1" indent="-4763" algn="ctr">
              <a:lnSpc>
                <a:spcPct val="130000"/>
              </a:lnSpc>
              <a:spcBef>
                <a:spcPct val="0"/>
              </a:spcBef>
            </a:pPr>
            <a:r>
              <a:rPr kumimoji="0" lang="en-US" altLang="en-US" sz="2800" b="1" i="0" strike="noStrike" kern="1200" cap="none" spc="0" normalizeH="0" baseline="0" dirty="0">
                <a:ln w="15875">
                  <a:solidFill>
                    <a:schemeClr val="tx1"/>
                  </a:solidFill>
                </a:ln>
                <a:solidFill>
                  <a:srgbClr val="FF0000"/>
                </a:solidFill>
                <a:effectLst/>
                <a:uLnTx/>
                <a:uFillTx/>
                <a:latin typeface="Century Gothic" pitchFamily="34" charset="0"/>
                <a:ea typeface="+mn-ea"/>
                <a:cs typeface="Narkisim" pitchFamily="34" charset="-79"/>
              </a:rPr>
              <a:t>Sure looks like it !!!</a:t>
            </a:r>
            <a:endParaRPr kumimoji="0" lang="en-US" altLang="en-US" sz="2800" b="1" i="0" strike="noStrike" kern="1200" cap="none" spc="0" normalizeH="0" dirty="0">
              <a:ln w="15875">
                <a:solidFill>
                  <a:schemeClr val="tx1"/>
                </a:solidFill>
              </a:ln>
              <a:solidFill>
                <a:srgbClr val="FF0000"/>
              </a:solidFill>
              <a:effectLst/>
              <a:uLnTx/>
              <a:uFillTx/>
              <a:latin typeface="Century Gothic" pitchFamily="34" charset="0"/>
              <a:ea typeface="+mn-ea"/>
              <a:cs typeface="Narkisim" pitchFamily="34" charset="-79"/>
            </a:endParaRPr>
          </a:p>
          <a:p>
            <a:pPr marL="231775" indent="-231775">
              <a:lnSpc>
                <a:spcPct val="130000"/>
              </a:lnSpc>
              <a:spcBef>
                <a:spcPct val="0"/>
              </a:spcBef>
              <a:buFont typeface="Arial" pitchFamily="34" charset="0"/>
              <a:buChar char="•"/>
            </a:pPr>
            <a:r>
              <a:rPr lang="en-US" altLang="en-US" sz="2400" dirty="0">
                <a:latin typeface="Century Gothic" pitchFamily="34" charset="0"/>
                <a:cs typeface="Narkisim" pitchFamily="34" charset="-79"/>
              </a:rPr>
              <a:t>This passage starts with talking about the end times and then goes straight into Daniel’s abomination that bring desolation</a:t>
            </a:r>
          </a:p>
          <a:p>
            <a:pPr marL="231775" lvl="0" indent="-231775">
              <a:lnSpc>
                <a:spcPct val="130000"/>
              </a:lnSpc>
              <a:spcBef>
                <a:spcPct val="0"/>
              </a:spcBef>
              <a:buFont typeface="Arial" pitchFamily="34" charset="0"/>
              <a:buChar char="•"/>
              <a:defRPr/>
            </a:pPr>
            <a:r>
              <a:rPr lang="en-US" altLang="en-US" sz="2400" dirty="0">
                <a:latin typeface="Century Gothic" pitchFamily="34" charset="0"/>
                <a:cs typeface="Narkisim" pitchFamily="34" charset="-79"/>
              </a:rPr>
              <a:t>Who was the destruction to come upon?</a:t>
            </a:r>
          </a:p>
          <a:p>
            <a:pPr marL="0" lvl="1" algn="ctr">
              <a:lnSpc>
                <a:spcPct val="130000"/>
              </a:lnSpc>
              <a:spcBef>
                <a:spcPct val="0"/>
              </a:spcBef>
            </a:pPr>
            <a:r>
              <a:rPr lang="en-US" altLang="en-US" sz="2800" b="1" dirty="0">
                <a:ln w="15875">
                  <a:solidFill>
                    <a:schemeClr val="tx1"/>
                  </a:solidFill>
                </a:ln>
                <a:solidFill>
                  <a:srgbClr val="FF0000"/>
                </a:solidFill>
                <a:latin typeface="Century Gothic" pitchFamily="34" charset="0"/>
                <a:cs typeface="Narkisim" pitchFamily="34" charset="-79"/>
              </a:rPr>
              <a:t>It’s not explicit like in the Inspired Version</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1" end="1"/>
                                            </p:txEl>
                                          </p:spTgt>
                                        </p:tgtEl>
                                        <p:attrNameLst>
                                          <p:attrName>style.visibility</p:attrName>
                                        </p:attrNameLst>
                                      </p:cBhvr>
                                      <p:to>
                                        <p:strVal val="visible"/>
                                      </p:to>
                                    </p:set>
                                    <p:animEffect transition="in" filter="fade">
                                      <p:cBhvr>
                                        <p:cTn id="7" dur="2000"/>
                                        <p:tgtEl>
                                          <p:spTgt spid="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xEl>
                                              <p:pRg st="2" end="2"/>
                                            </p:txEl>
                                          </p:spTgt>
                                        </p:tgtEl>
                                        <p:attrNameLst>
                                          <p:attrName>style.visibility</p:attrName>
                                        </p:attrNameLst>
                                      </p:cBhvr>
                                      <p:to>
                                        <p:strVal val="visible"/>
                                      </p:to>
                                    </p:set>
                                    <p:animEffect transition="in" filter="fade">
                                      <p:cBhvr>
                                        <p:cTn id="12" dur="2000"/>
                                        <p:tgtEl>
                                          <p:spTgt spid="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xEl>
                                              <p:pRg st="3" end="3"/>
                                            </p:txEl>
                                          </p:spTgt>
                                        </p:tgtEl>
                                        <p:attrNameLst>
                                          <p:attrName>style.visibility</p:attrName>
                                        </p:attrNameLst>
                                      </p:cBhvr>
                                      <p:to>
                                        <p:strVal val="visible"/>
                                      </p:to>
                                    </p:set>
                                    <p:animEffect transition="in" filter="fade">
                                      <p:cBhvr>
                                        <p:cTn id="17" dur="2000"/>
                                        <p:tgtEl>
                                          <p:spTgt spid="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xEl>
                                              <p:pRg st="4" end="4"/>
                                            </p:txEl>
                                          </p:spTgt>
                                        </p:tgtEl>
                                        <p:attrNameLst>
                                          <p:attrName>style.visibility</p:attrName>
                                        </p:attrNameLst>
                                      </p:cBhvr>
                                      <p:to>
                                        <p:strVal val="visible"/>
                                      </p:to>
                                    </p:set>
                                    <p:animEffect transition="in" filter="fade">
                                      <p:cBhvr>
                                        <p:cTn id="22" dur="2000"/>
                                        <p:tgtEl>
                                          <p:spTgt spid="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xEl>
                                              <p:pRg st="5" end="5"/>
                                            </p:txEl>
                                          </p:spTgt>
                                        </p:tgtEl>
                                        <p:attrNameLst>
                                          <p:attrName>style.visibility</p:attrName>
                                        </p:attrNameLst>
                                      </p:cBhvr>
                                      <p:to>
                                        <p:strVal val="visible"/>
                                      </p:to>
                                    </p:set>
                                    <p:animEffect transition="in" filter="fade">
                                      <p:cBhvr>
                                        <p:cTn id="27" dur="2000"/>
                                        <p:tgtEl>
                                          <p:spTgt spid="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168</a:t>
            </a:fld>
            <a:endParaRPr lang="en-US"/>
          </a:p>
        </p:txBody>
      </p:sp>
      <p:sp>
        <p:nvSpPr>
          <p:cNvPr id="19" name="TextBox 18"/>
          <p:cNvSpPr txBox="1"/>
          <p:nvPr/>
        </p:nvSpPr>
        <p:spPr>
          <a:xfrm>
            <a:off x="228600" y="914400"/>
            <a:ext cx="8610600" cy="584775"/>
          </a:xfrm>
          <a:prstGeom prst="rect">
            <a:avLst/>
          </a:prstGeom>
          <a:noFill/>
        </p:spPr>
        <p:txBody>
          <a:bodyPr wrap="square" rtlCol="0">
            <a:spAutoFit/>
          </a:bodyPr>
          <a:lstStyle/>
          <a:p>
            <a:pPr algn="ctr"/>
            <a:r>
              <a:rPr lang="en-US" sz="3200" b="1" dirty="0">
                <a:ln w="19050">
                  <a:solidFill>
                    <a:schemeClr val="tx1"/>
                  </a:solidFill>
                </a:ln>
                <a:solidFill>
                  <a:srgbClr val="00B0F0"/>
                </a:solidFill>
                <a:latin typeface="Century Gothic" pitchFamily="34" charset="0"/>
              </a:rPr>
              <a:t>INSPIRED VERSION REVIEW</a:t>
            </a:r>
          </a:p>
        </p:txBody>
      </p:sp>
      <p:sp>
        <p:nvSpPr>
          <p:cNvPr id="34" name="Content Placeholder 2"/>
          <p:cNvSpPr txBox="1">
            <a:spLocks/>
          </p:cNvSpPr>
          <p:nvPr/>
        </p:nvSpPr>
        <p:spPr>
          <a:xfrm>
            <a:off x="228600" y="1524000"/>
            <a:ext cx="8686800" cy="4343400"/>
          </a:xfrm>
          <a:prstGeom prst="rect">
            <a:avLst/>
          </a:prstGeom>
        </p:spPr>
        <p:txBody>
          <a:bodyPr>
            <a:noAutofit/>
          </a:bodyPr>
          <a:lstStyle/>
          <a:p>
            <a:pPr marR="0" lvl="0" algn="l" defTabSz="914400" rtl="0" eaLnBrk="1" fontAlgn="auto" latinLnBrk="0" hangingPunct="1">
              <a:lnSpc>
                <a:spcPct val="120000"/>
              </a:lnSpc>
              <a:spcBef>
                <a:spcPct val="0"/>
              </a:spcBef>
              <a:buClrTx/>
              <a:buSzTx/>
              <a:tabLst/>
              <a:defRPr/>
            </a:pPr>
            <a:r>
              <a:rPr kumimoji="0" lang="en-US" altLang="en-US" sz="2200" i="0" strike="noStrike" kern="1200" cap="none" spc="0" normalizeH="0" baseline="0" noProof="0" dirty="0">
                <a:ln>
                  <a:noFill/>
                </a:ln>
                <a:solidFill>
                  <a:schemeClr val="tx1"/>
                </a:solidFill>
                <a:effectLst/>
                <a:uLnTx/>
                <a:uFillTx/>
                <a:latin typeface="Century Gothic" pitchFamily="34" charset="0"/>
                <a:ea typeface="+mn-ea"/>
                <a:cs typeface="Narkisim" pitchFamily="34" charset="-79"/>
              </a:rPr>
              <a:t>When ye therefore, shall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see the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abomination of desolation, spoken of by Daniel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the prophet, concerning the destruction of Jerusalem, then ye shall stand in the holy place…let them who are in Judea, flee…woe unto them that are with child…pray ye the Lord, that your flight not be in the winter…in those days, shall be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great tribulations on the Jews, and upon the inhabitants of Jerusalem</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…All things which have befallen them, are only the beginning of the sorrows which shall come upon them.  For all I have told you must come to pass.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But the end is not yet.</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a:t>
            </a:r>
            <a:r>
              <a:rPr lang="en-US" altLang="en-US" baseline="0" dirty="0">
                <a:latin typeface="Century Gothic" pitchFamily="34" charset="0"/>
                <a:cs typeface="Narkisim" pitchFamily="34" charset="-79"/>
              </a:rPr>
              <a:t>Excerpts</a:t>
            </a:r>
            <a:r>
              <a:rPr lang="en-US" altLang="en-US" dirty="0">
                <a:latin typeface="Century Gothic" pitchFamily="34" charset="0"/>
                <a:cs typeface="Narkisim" pitchFamily="34" charset="-79"/>
              </a:rPr>
              <a:t> from Matthew 24:12-25(IV)</a:t>
            </a:r>
            <a:endParaRPr kumimoji="0" lang="en-US" altLang="en-US" i="0" strike="noStrike" kern="1200" cap="none" spc="0" normalizeH="0" baseline="0" noProof="0" dirty="0">
              <a:ln>
                <a:noFill/>
              </a:ln>
              <a:solidFill>
                <a:schemeClr val="tx1"/>
              </a:solidFill>
              <a:effectLst/>
              <a:uLnTx/>
              <a:uFillTx/>
              <a:latin typeface="Century Gothic" pitchFamily="34" charset="0"/>
              <a:ea typeface="+mn-ea"/>
              <a:cs typeface="Narkisim" pitchFamily="34" charset="-79"/>
            </a:endParaRPr>
          </a:p>
        </p:txBody>
      </p:sp>
    </p:spTree>
    <p:extLst>
      <p:ext uri="{BB962C8B-B14F-4D97-AF65-F5344CB8AC3E}">
        <p14:creationId xmlns:p14="http://schemas.microsoft.com/office/powerpoint/2010/main" val="1659788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169</a:t>
            </a:fld>
            <a:endParaRPr lang="en-US"/>
          </a:p>
        </p:txBody>
      </p:sp>
      <p:sp>
        <p:nvSpPr>
          <p:cNvPr id="19" name="TextBox 18"/>
          <p:cNvSpPr txBox="1"/>
          <p:nvPr/>
        </p:nvSpPr>
        <p:spPr>
          <a:xfrm>
            <a:off x="228600" y="914400"/>
            <a:ext cx="8610600" cy="584775"/>
          </a:xfrm>
          <a:prstGeom prst="rect">
            <a:avLst/>
          </a:prstGeom>
          <a:noFill/>
        </p:spPr>
        <p:txBody>
          <a:bodyPr wrap="square" rtlCol="0">
            <a:spAutoFit/>
          </a:bodyPr>
          <a:lstStyle/>
          <a:p>
            <a:pPr algn="ctr"/>
            <a:r>
              <a:rPr lang="en-US" sz="3200" b="1" dirty="0">
                <a:ln w="19050">
                  <a:solidFill>
                    <a:schemeClr val="tx1"/>
                  </a:solidFill>
                </a:ln>
                <a:solidFill>
                  <a:srgbClr val="FF0000"/>
                </a:solidFill>
                <a:latin typeface="Century Gothic" pitchFamily="34" charset="0"/>
              </a:rPr>
              <a:t>KING JAMES VERSION REVIEW</a:t>
            </a:r>
          </a:p>
        </p:txBody>
      </p:sp>
      <p:sp>
        <p:nvSpPr>
          <p:cNvPr id="34" name="Content Placeholder 2"/>
          <p:cNvSpPr txBox="1">
            <a:spLocks/>
          </p:cNvSpPr>
          <p:nvPr/>
        </p:nvSpPr>
        <p:spPr>
          <a:xfrm>
            <a:off x="228600" y="1524000"/>
            <a:ext cx="8686800" cy="4572000"/>
          </a:xfrm>
          <a:prstGeom prst="rect">
            <a:avLst/>
          </a:prstGeom>
        </p:spPr>
        <p:txBody>
          <a:bodyPr>
            <a:noAutofit/>
          </a:bodyPr>
          <a:lstStyle/>
          <a:p>
            <a:pPr lvl="0">
              <a:lnSpc>
                <a:spcPct val="120000"/>
              </a:lnSpc>
              <a:spcBef>
                <a:spcPct val="0"/>
              </a:spcBef>
            </a:pPr>
            <a:r>
              <a:rPr kumimoji="0" lang="en-US" altLang="en-US" sz="2200" i="0" strike="noStrike" kern="1200" cap="none" spc="0" normalizeH="0" baseline="0" noProof="0" dirty="0">
                <a:ln>
                  <a:noFill/>
                </a:ln>
                <a:solidFill>
                  <a:schemeClr val="tx1"/>
                </a:solidFill>
                <a:effectLst/>
                <a:uLnTx/>
                <a:uFillTx/>
                <a:latin typeface="Century Gothic" pitchFamily="34" charset="0"/>
                <a:ea typeface="+mn-ea"/>
                <a:cs typeface="Narkisim" pitchFamily="34" charset="-79"/>
              </a:rPr>
              <a:t>But he that shall endure unto the end, the same shall be saved.  And this gospel of the kingdom shall be preached in all the world</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for a witness unto all nations;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then shall the end come</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a:t>
            </a:r>
            <a:r>
              <a:rPr kumimoji="0" lang="en-US" altLang="en-US" sz="2200" i="0" strike="noStrike" kern="1200" cap="none" spc="0" normalizeH="0" baseline="0" noProof="0" dirty="0">
                <a:ln>
                  <a:noFill/>
                </a:ln>
                <a:solidFill>
                  <a:schemeClr val="tx1"/>
                </a:solidFill>
                <a:effectLst/>
                <a:uLnTx/>
                <a:uFillTx/>
                <a:latin typeface="Century Gothic" pitchFamily="34" charset="0"/>
                <a:ea typeface="+mn-ea"/>
                <a:cs typeface="Narkisim" pitchFamily="34" charset="-79"/>
              </a:rPr>
              <a:t>When ye therefore, shall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see the </a:t>
            </a:r>
            <a:r>
              <a:rPr kumimoji="0" lang="en-US" altLang="en-US" sz="2400" b="1" i="0" strike="noStrike" kern="1200" cap="none" spc="0" normalizeH="0" noProof="0" dirty="0">
                <a:ln w="15875">
                  <a:solidFill>
                    <a:schemeClr val="tx1"/>
                  </a:solidFill>
                </a:ln>
                <a:solidFill>
                  <a:srgbClr val="FF0000"/>
                </a:solidFill>
                <a:effectLst/>
                <a:uLnTx/>
                <a:uFillTx/>
                <a:latin typeface="Century Gothic" pitchFamily="34" charset="0"/>
                <a:ea typeface="+mn-ea"/>
                <a:cs typeface="Narkisim" pitchFamily="34" charset="-79"/>
              </a:rPr>
              <a:t>abomination of desolation, spoken of by Daniel</a:t>
            </a:r>
            <a:r>
              <a:rPr kumimoji="0" lang="en-US" altLang="en-US" sz="2200" i="0" strike="noStrike" kern="1200" cap="none" spc="0" normalizeH="0" noProof="0" dirty="0">
                <a:ln>
                  <a:noFill/>
                </a:ln>
                <a:solidFill>
                  <a:schemeClr val="tx1"/>
                </a:solidFill>
                <a:effectLst/>
                <a:uLnTx/>
                <a:uFillTx/>
                <a:latin typeface="Century Gothic" pitchFamily="34" charset="0"/>
                <a:ea typeface="+mn-ea"/>
                <a:cs typeface="Narkisim" pitchFamily="34" charset="-79"/>
              </a:rPr>
              <a:t> the prophet, concerning the destruction of Jerusalem, then ye shall stand in the holy place…let them </a:t>
            </a:r>
            <a:r>
              <a:rPr lang="en-US" altLang="en-US" sz="2200" dirty="0">
                <a:latin typeface="Century Gothic" pitchFamily="34" charset="0"/>
                <a:cs typeface="Narkisim" pitchFamily="34" charset="-79"/>
              </a:rPr>
              <a:t>who are…in Judaea, flee…woe unto them that are with child…pray ye the Lord, that your flight not be in the winter…</a:t>
            </a:r>
            <a:r>
              <a:rPr lang="en-US" altLang="en-US" sz="2400" b="1" dirty="0">
                <a:ln w="15875">
                  <a:solidFill>
                    <a:schemeClr val="tx1"/>
                  </a:solidFill>
                </a:ln>
                <a:solidFill>
                  <a:srgbClr val="FF0000"/>
                </a:solidFill>
                <a:latin typeface="Century Gothic" pitchFamily="34" charset="0"/>
                <a:cs typeface="Narkisim" pitchFamily="34" charset="-79"/>
              </a:rPr>
              <a:t>For then shall be great tribulation, such as was not since the beginning</a:t>
            </a:r>
            <a:r>
              <a:rPr lang="en-US" altLang="en-US" sz="2200" dirty="0">
                <a:latin typeface="Century Gothic" pitchFamily="34" charset="0"/>
                <a:cs typeface="Narkisim" pitchFamily="34" charset="-79"/>
              </a:rPr>
              <a:t>…        </a:t>
            </a:r>
            <a:r>
              <a:rPr lang="en-US" altLang="en-US" baseline="0" dirty="0">
                <a:latin typeface="Century Gothic" pitchFamily="34" charset="0"/>
                <a:cs typeface="Narkisim" pitchFamily="34" charset="-79"/>
              </a:rPr>
              <a:t>Excerpts</a:t>
            </a:r>
            <a:r>
              <a:rPr lang="en-US" altLang="en-US" dirty="0">
                <a:latin typeface="Century Gothic" pitchFamily="34" charset="0"/>
                <a:cs typeface="Narkisim" pitchFamily="34" charset="-79"/>
              </a:rPr>
              <a:t> from Matthew 24:13-21(KJV)</a:t>
            </a:r>
            <a:endParaRPr kumimoji="0" lang="en-US" altLang="en-US" i="0" strike="noStrike" kern="1200" cap="none" spc="0" normalizeH="0" baseline="0" noProof="0" dirty="0">
              <a:ln>
                <a:noFill/>
              </a:ln>
              <a:solidFill>
                <a:schemeClr val="tx1"/>
              </a:solidFill>
              <a:effectLst/>
              <a:uLnTx/>
              <a:uFillTx/>
              <a:latin typeface="Century Gothic" pitchFamily="34" charset="0"/>
              <a:ea typeface="+mn-ea"/>
              <a:cs typeface="Narkisim" pitchFamily="34" charset="-79"/>
            </a:endParaRPr>
          </a:p>
        </p:txBody>
      </p:sp>
    </p:spTree>
    <p:extLst>
      <p:ext uri="{BB962C8B-B14F-4D97-AF65-F5344CB8AC3E}">
        <p14:creationId xmlns:p14="http://schemas.microsoft.com/office/powerpoint/2010/main" val="136915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589544"/>
            <a:ext cx="7151225" cy="3016210"/>
          </a:xfrm>
          <a:prstGeom prst="rect">
            <a:avLst/>
          </a:prstGeom>
          <a:noFill/>
        </p:spPr>
        <p:txBody>
          <a:bodyPr wrap="square" rtlCol="0">
            <a:spAutoFit/>
          </a:bodyPr>
          <a:lstStyle/>
          <a:p>
            <a:pPr algn="ctr">
              <a:spcBef>
                <a:spcPct val="50000"/>
              </a:spcBef>
              <a:defRPr/>
            </a:pPr>
            <a:r>
              <a:rPr lang="en-US" sz="4000" dirty="0">
                <a:ln w="19050">
                  <a:noFill/>
                </a:ln>
                <a:latin typeface="Century Gothic" pitchFamily="34" charset="0"/>
              </a:rPr>
              <a:t>Is it possible </a:t>
            </a:r>
            <a:r>
              <a:rPr lang="en-US" sz="4000" dirty="0">
                <a:ln w="31750">
                  <a:noFill/>
                </a:ln>
                <a:latin typeface="Century Gothic" pitchFamily="34" charset="0"/>
              </a:rPr>
              <a:t>that some things taught about the </a:t>
            </a:r>
            <a:r>
              <a:rPr lang="en-US" sz="4000" dirty="0">
                <a:ln w="19050">
                  <a:noFill/>
                </a:ln>
                <a:latin typeface="Century Gothic" pitchFamily="34" charset="0"/>
              </a:rPr>
              <a:t>end times </a:t>
            </a:r>
            <a:r>
              <a:rPr lang="en-US" sz="4000" dirty="0">
                <a:ln w="31750">
                  <a:noFill/>
                </a:ln>
                <a:latin typeface="Century Gothic" pitchFamily="34" charset="0"/>
              </a:rPr>
              <a:t>are </a:t>
            </a:r>
            <a:r>
              <a:rPr lang="en-US" sz="5400" b="1" dirty="0">
                <a:ln w="19050">
                  <a:solidFill>
                    <a:schemeClr val="tx1"/>
                  </a:solidFill>
                </a:ln>
                <a:solidFill>
                  <a:srgbClr val="FF0000"/>
                </a:solidFill>
                <a:latin typeface="Century Gothic" pitchFamily="34" charset="0"/>
              </a:rPr>
              <a:t>deceptions of Satan</a:t>
            </a:r>
            <a:r>
              <a:rPr lang="en-US" sz="3600" dirty="0">
                <a:ln w="31750">
                  <a:noFill/>
                </a:ln>
                <a:latin typeface="Century Gothic" pitchFamily="34" charset="0"/>
              </a:rPr>
              <a:t>?</a:t>
            </a:r>
            <a:endParaRPr lang="en-US" sz="3600" dirty="0">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17</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2647037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2" name="Rectangle 11"/>
          <p:cNvSpPr/>
          <p:nvPr/>
        </p:nvSpPr>
        <p:spPr>
          <a:xfrm>
            <a:off x="515075" y="2442250"/>
            <a:ext cx="3962400" cy="45720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1.  Persecution of disciples</a:t>
            </a:r>
          </a:p>
        </p:txBody>
      </p:sp>
      <p:sp>
        <p:nvSpPr>
          <p:cNvPr id="13" name="Rectangle 12"/>
          <p:cNvSpPr/>
          <p:nvPr/>
        </p:nvSpPr>
        <p:spPr>
          <a:xfrm>
            <a:off x="515075" y="2901972"/>
            <a:ext cx="3962400" cy="457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2.  Daniel’s abomination</a:t>
            </a:r>
          </a:p>
        </p:txBody>
      </p:sp>
      <p:sp>
        <p:nvSpPr>
          <p:cNvPr id="14" name="Rectangle 13"/>
          <p:cNvSpPr/>
          <p:nvPr/>
        </p:nvSpPr>
        <p:spPr>
          <a:xfrm>
            <a:off x="515075" y="3370747"/>
            <a:ext cx="3962400" cy="4572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3.  Destruction of Jerusalem</a:t>
            </a:r>
          </a:p>
        </p:txBody>
      </p:sp>
      <p:sp>
        <p:nvSpPr>
          <p:cNvPr id="15" name="Rectangle 14"/>
          <p:cNvSpPr/>
          <p:nvPr/>
        </p:nvSpPr>
        <p:spPr>
          <a:xfrm>
            <a:off x="515075" y="3839522"/>
            <a:ext cx="3962400" cy="4572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4.  False </a:t>
            </a:r>
            <a:r>
              <a:rPr lang="en-US" sz="2200" dirty="0" err="1">
                <a:solidFill>
                  <a:schemeClr val="tx1"/>
                </a:solidFill>
                <a:latin typeface="Century Gothic" pitchFamily="34" charset="0"/>
              </a:rPr>
              <a:t>Christs</a:t>
            </a:r>
            <a:endParaRPr lang="en-US" sz="2200" dirty="0">
              <a:solidFill>
                <a:schemeClr val="tx1"/>
              </a:solidFill>
              <a:latin typeface="Century Gothic" pitchFamily="34" charset="0"/>
            </a:endParaRPr>
          </a:p>
        </p:txBody>
      </p:sp>
      <p:sp>
        <p:nvSpPr>
          <p:cNvPr id="16" name="Rectangle 15"/>
          <p:cNvSpPr/>
          <p:nvPr/>
        </p:nvSpPr>
        <p:spPr>
          <a:xfrm>
            <a:off x="515075" y="4312525"/>
            <a:ext cx="39624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5.  Gathering of the elect</a:t>
            </a:r>
          </a:p>
        </p:txBody>
      </p:sp>
      <p:sp>
        <p:nvSpPr>
          <p:cNvPr id="17" name="Rectangle 16"/>
          <p:cNvSpPr/>
          <p:nvPr/>
        </p:nvSpPr>
        <p:spPr>
          <a:xfrm>
            <a:off x="515075" y="4772247"/>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6.  Signs of Christ’s return</a:t>
            </a:r>
          </a:p>
        </p:txBody>
      </p:sp>
      <p:sp>
        <p:nvSpPr>
          <p:cNvPr id="18" name="Rectangle 17"/>
          <p:cNvSpPr/>
          <p:nvPr/>
        </p:nvSpPr>
        <p:spPr>
          <a:xfrm>
            <a:off x="515075" y="5237172"/>
            <a:ext cx="39624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7.  Christ’s return</a:t>
            </a:r>
          </a:p>
        </p:txBody>
      </p:sp>
      <p:sp>
        <p:nvSpPr>
          <p:cNvPr id="2" name="TextBox 1"/>
          <p:cNvSpPr txBox="1"/>
          <p:nvPr/>
        </p:nvSpPr>
        <p:spPr>
          <a:xfrm>
            <a:off x="457200" y="939225"/>
            <a:ext cx="8229600" cy="584775"/>
          </a:xfrm>
          <a:prstGeom prst="rect">
            <a:avLst/>
          </a:prstGeom>
          <a:noFill/>
        </p:spPr>
        <p:txBody>
          <a:bodyPr wrap="square" rtlCol="0">
            <a:spAutoFit/>
          </a:bodyPr>
          <a:lstStyle/>
          <a:p>
            <a:pPr marL="342900" indent="-342900" algn="ctr"/>
            <a:r>
              <a:rPr lang="en-US" altLang="en-US" sz="3200" b="1" u="sng" dirty="0">
                <a:ln w="19050">
                  <a:noFill/>
                </a:ln>
                <a:latin typeface="Century Gothic" pitchFamily="34" charset="0"/>
              </a:rPr>
              <a:t>Timeline of Christ’s Prophecy (IV vs KJV)</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170</a:t>
            </a:fld>
            <a:endParaRPr lang="en-US"/>
          </a:p>
        </p:txBody>
      </p:sp>
      <p:sp>
        <p:nvSpPr>
          <p:cNvPr id="11" name="TextBox 10"/>
          <p:cNvSpPr txBox="1"/>
          <p:nvPr/>
        </p:nvSpPr>
        <p:spPr>
          <a:xfrm>
            <a:off x="457200" y="1396425"/>
            <a:ext cx="8229600" cy="400110"/>
          </a:xfrm>
          <a:prstGeom prst="rect">
            <a:avLst/>
          </a:prstGeom>
          <a:noFill/>
        </p:spPr>
        <p:txBody>
          <a:bodyPr wrap="square" rtlCol="0">
            <a:spAutoFit/>
          </a:bodyPr>
          <a:lstStyle/>
          <a:p>
            <a:pPr marL="342900" indent="-342900" algn="ctr"/>
            <a:r>
              <a:rPr lang="en-US" altLang="en-US" sz="2000" b="1" dirty="0">
                <a:latin typeface="Century Gothic" pitchFamily="34" charset="0"/>
                <a:cs typeface="Narkisim" pitchFamily="34" charset="-79"/>
              </a:rPr>
              <a:t>Significant events described in prophecy by Christ</a:t>
            </a:r>
            <a:endParaRPr lang="en-US" altLang="en-US" sz="2000" dirty="0">
              <a:ln w="19050">
                <a:noFill/>
              </a:ln>
              <a:latin typeface="Century Gothic" pitchFamily="34" charset="0"/>
            </a:endParaRPr>
          </a:p>
        </p:txBody>
      </p:sp>
      <p:sp>
        <p:nvSpPr>
          <p:cNvPr id="19" name="TextBox 18"/>
          <p:cNvSpPr txBox="1"/>
          <p:nvPr/>
        </p:nvSpPr>
        <p:spPr>
          <a:xfrm>
            <a:off x="152400" y="1792069"/>
            <a:ext cx="4343400" cy="646331"/>
          </a:xfrm>
          <a:prstGeom prst="rect">
            <a:avLst/>
          </a:prstGeom>
          <a:noFill/>
        </p:spPr>
        <p:txBody>
          <a:bodyPr wrap="square" rtlCol="0">
            <a:spAutoFit/>
          </a:bodyPr>
          <a:lstStyle/>
          <a:p>
            <a:pPr algn="ctr"/>
            <a:r>
              <a:rPr lang="en-US" sz="3600" b="1" dirty="0">
                <a:ln w="19050">
                  <a:solidFill>
                    <a:schemeClr val="tx1"/>
                  </a:solidFill>
                </a:ln>
                <a:solidFill>
                  <a:srgbClr val="00B0F0"/>
                </a:solidFill>
                <a:latin typeface="Century Gothic" pitchFamily="34" charset="0"/>
              </a:rPr>
              <a:t>Inspired Version</a:t>
            </a:r>
          </a:p>
        </p:txBody>
      </p:sp>
      <p:sp>
        <p:nvSpPr>
          <p:cNvPr id="20" name="Rectangle 19"/>
          <p:cNvSpPr/>
          <p:nvPr/>
        </p:nvSpPr>
        <p:spPr>
          <a:xfrm>
            <a:off x="5029200" y="2907175"/>
            <a:ext cx="3962400" cy="457200"/>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2.  Persecution of disciples</a:t>
            </a:r>
          </a:p>
        </p:txBody>
      </p:sp>
      <p:sp>
        <p:nvSpPr>
          <p:cNvPr id="21" name="Rectangle 20"/>
          <p:cNvSpPr/>
          <p:nvPr/>
        </p:nvSpPr>
        <p:spPr>
          <a:xfrm>
            <a:off x="5029200" y="3375950"/>
            <a:ext cx="3962400" cy="457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3.  Daniel’s abomination</a:t>
            </a:r>
          </a:p>
        </p:txBody>
      </p:sp>
      <p:sp>
        <p:nvSpPr>
          <p:cNvPr id="24" name="Rectangle 23"/>
          <p:cNvSpPr/>
          <p:nvPr/>
        </p:nvSpPr>
        <p:spPr>
          <a:xfrm>
            <a:off x="5029201" y="4773222"/>
            <a:ext cx="3962400" cy="45720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6.  Gathering of the elect</a:t>
            </a:r>
          </a:p>
        </p:txBody>
      </p:sp>
      <p:sp>
        <p:nvSpPr>
          <p:cNvPr id="25" name="Rectangle 24"/>
          <p:cNvSpPr/>
          <p:nvPr/>
        </p:nvSpPr>
        <p:spPr>
          <a:xfrm>
            <a:off x="5029200" y="2438400"/>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1.  Signs of Christ’s return</a:t>
            </a:r>
          </a:p>
        </p:txBody>
      </p:sp>
      <p:sp>
        <p:nvSpPr>
          <p:cNvPr id="26" name="Rectangle 25"/>
          <p:cNvSpPr/>
          <p:nvPr/>
        </p:nvSpPr>
        <p:spPr>
          <a:xfrm>
            <a:off x="5029201" y="5235844"/>
            <a:ext cx="39624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7.  Christ’s return</a:t>
            </a:r>
          </a:p>
        </p:txBody>
      </p:sp>
      <p:sp>
        <p:nvSpPr>
          <p:cNvPr id="27" name="TextBox 26"/>
          <p:cNvSpPr txBox="1"/>
          <p:nvPr/>
        </p:nvSpPr>
        <p:spPr>
          <a:xfrm>
            <a:off x="4648200" y="1792069"/>
            <a:ext cx="4343400" cy="615553"/>
          </a:xfrm>
          <a:prstGeom prst="rect">
            <a:avLst/>
          </a:prstGeom>
          <a:noFill/>
        </p:spPr>
        <p:txBody>
          <a:bodyPr wrap="square" rtlCol="0">
            <a:spAutoFit/>
          </a:bodyPr>
          <a:lstStyle/>
          <a:p>
            <a:pPr algn="ctr"/>
            <a:r>
              <a:rPr lang="en-US" sz="3400" b="1" dirty="0">
                <a:ln w="19050">
                  <a:solidFill>
                    <a:schemeClr val="tx1"/>
                  </a:solidFill>
                </a:ln>
                <a:solidFill>
                  <a:srgbClr val="FF0000"/>
                </a:solidFill>
                <a:latin typeface="Century Gothic" pitchFamily="34" charset="0"/>
              </a:rPr>
              <a:t>King James Version</a:t>
            </a:r>
          </a:p>
        </p:txBody>
      </p:sp>
      <p:sp>
        <p:nvSpPr>
          <p:cNvPr id="28" name="Rectangle 27"/>
          <p:cNvSpPr/>
          <p:nvPr/>
        </p:nvSpPr>
        <p:spPr>
          <a:xfrm>
            <a:off x="5029200" y="3835672"/>
            <a:ext cx="3962400" cy="45720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4.  Destruction of Jerusalem</a:t>
            </a:r>
          </a:p>
        </p:txBody>
      </p:sp>
      <p:sp>
        <p:nvSpPr>
          <p:cNvPr id="29" name="Rectangle 28"/>
          <p:cNvSpPr/>
          <p:nvPr/>
        </p:nvSpPr>
        <p:spPr>
          <a:xfrm>
            <a:off x="5029200" y="4304447"/>
            <a:ext cx="3962400" cy="4572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5.  False </a:t>
            </a:r>
            <a:r>
              <a:rPr lang="en-US" sz="2200" dirty="0" err="1">
                <a:solidFill>
                  <a:schemeClr val="tx1"/>
                </a:solidFill>
                <a:latin typeface="Century Gothic" pitchFamily="34" charset="0"/>
              </a:rPr>
              <a:t>Christs</a:t>
            </a:r>
            <a:endParaRPr lang="en-US" sz="2200" dirty="0">
              <a:solidFill>
                <a:schemeClr val="tx1"/>
              </a:solidFill>
              <a:latin typeface="Century Gothic" pitchFamily="34" charset="0"/>
            </a:endParaRPr>
          </a:p>
        </p:txBody>
      </p:sp>
      <p:sp>
        <p:nvSpPr>
          <p:cNvPr id="30" name="TextBox 29"/>
          <p:cNvSpPr txBox="1"/>
          <p:nvPr/>
        </p:nvSpPr>
        <p:spPr>
          <a:xfrm rot="16200000">
            <a:off x="-378634" y="4821384"/>
            <a:ext cx="1394750" cy="369332"/>
          </a:xfrm>
          <a:prstGeom prst="rect">
            <a:avLst/>
          </a:prstGeom>
          <a:solidFill>
            <a:srgbClr val="FF0000"/>
          </a:solidFill>
          <a:ln>
            <a:solidFill>
              <a:schemeClr val="tx1"/>
            </a:solidFill>
          </a:ln>
        </p:spPr>
        <p:txBody>
          <a:bodyPr wrap="square" rtlCol="0">
            <a:spAutoFit/>
          </a:bodyPr>
          <a:lstStyle/>
          <a:p>
            <a:pPr algn="ctr"/>
            <a:r>
              <a:rPr lang="en-US" b="1" dirty="0">
                <a:latin typeface="Century Gothic" pitchFamily="34" charset="0"/>
              </a:rPr>
              <a:t>End Times</a:t>
            </a:r>
          </a:p>
        </p:txBody>
      </p:sp>
      <p:sp>
        <p:nvSpPr>
          <p:cNvPr id="32" name="TextBox 31"/>
          <p:cNvSpPr txBox="1"/>
          <p:nvPr/>
        </p:nvSpPr>
        <p:spPr>
          <a:xfrm rot="16200000">
            <a:off x="3218460" y="3877194"/>
            <a:ext cx="3265025" cy="369332"/>
          </a:xfrm>
          <a:prstGeom prst="rect">
            <a:avLst/>
          </a:prstGeom>
          <a:solidFill>
            <a:srgbClr val="FF0000"/>
          </a:solidFill>
          <a:ln w="15875">
            <a:solidFill>
              <a:schemeClr val="tx1"/>
            </a:solidFill>
          </a:ln>
        </p:spPr>
        <p:txBody>
          <a:bodyPr wrap="square" rtlCol="0">
            <a:spAutoFit/>
          </a:bodyPr>
          <a:lstStyle/>
          <a:p>
            <a:pPr algn="ctr"/>
            <a:r>
              <a:rPr lang="en-US" b="1" dirty="0">
                <a:latin typeface="Century Gothic" pitchFamily="34" charset="0"/>
              </a:rPr>
              <a:t>End Times</a:t>
            </a:r>
          </a:p>
        </p:txBody>
      </p:sp>
      <p:sp>
        <p:nvSpPr>
          <p:cNvPr id="33" name="TextBox 32"/>
          <p:cNvSpPr txBox="1"/>
          <p:nvPr/>
        </p:nvSpPr>
        <p:spPr>
          <a:xfrm rot="16200000">
            <a:off x="-613022" y="3185497"/>
            <a:ext cx="1863525" cy="369332"/>
          </a:xfrm>
          <a:prstGeom prst="rect">
            <a:avLst/>
          </a:prstGeom>
          <a:solidFill>
            <a:srgbClr val="00B0F0"/>
          </a:solidFill>
          <a:ln>
            <a:solidFill>
              <a:schemeClr val="tx1"/>
            </a:solidFill>
          </a:ln>
        </p:spPr>
        <p:txBody>
          <a:bodyPr wrap="square" rtlCol="0">
            <a:spAutoFit/>
          </a:bodyPr>
          <a:lstStyle/>
          <a:p>
            <a:pPr algn="ctr"/>
            <a:r>
              <a:rPr lang="en-US" b="1" dirty="0">
                <a:latin typeface="Century Gothic" pitchFamily="34" charset="0"/>
              </a:rPr>
              <a:t>Olden Times</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86361"/>
            <a:ext cx="8229600" cy="1261884"/>
          </a:xfrm>
          <a:prstGeom prst="rect">
            <a:avLst/>
          </a:prstGeom>
          <a:noFill/>
        </p:spPr>
        <p:txBody>
          <a:bodyPr wrap="square" rtlCol="0">
            <a:spAutoFit/>
          </a:bodyPr>
          <a:lstStyle/>
          <a:p>
            <a:pPr algn="ctr">
              <a:spcBef>
                <a:spcPct val="50000"/>
              </a:spcBef>
            </a:pPr>
            <a:r>
              <a:rPr lang="en-US" altLang="en-US" sz="4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Remember the GAP Theory </a:t>
            </a:r>
            <a:r>
              <a:rPr lang="en-US" altLang="en-US" sz="32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(Daniel’s 70 Weeks)</a:t>
            </a:r>
            <a:endParaRPr lang="en-US" altLang="en-US" sz="40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171</a:t>
            </a:fld>
            <a:endParaRPr lang="en-US"/>
          </a:p>
        </p:txBody>
      </p:sp>
      <p:sp>
        <p:nvSpPr>
          <p:cNvPr id="7" name="TextBox 6"/>
          <p:cNvSpPr txBox="1"/>
          <p:nvPr/>
        </p:nvSpPr>
        <p:spPr>
          <a:xfrm>
            <a:off x="228600" y="4343400"/>
            <a:ext cx="8686800" cy="830997"/>
          </a:xfrm>
          <a:prstGeom prst="rect">
            <a:avLst/>
          </a:prstGeom>
          <a:noFill/>
        </p:spPr>
        <p:txBody>
          <a:bodyPr wrap="square" rtlCol="0">
            <a:spAutoFit/>
          </a:bodyPr>
          <a:lstStyle/>
          <a:p>
            <a:pPr marL="0" lvl="1" algn="ctr"/>
            <a:r>
              <a:rPr lang="en-US" altLang="en-US" sz="2400" dirty="0">
                <a:ln w="19050">
                  <a:noFill/>
                </a:ln>
                <a:latin typeface="Century Gothic" pitchFamily="34" charset="0"/>
              </a:rPr>
              <a:t>The KJV says that Daniel’s abomination that makes desolate is to take place in the end.    </a:t>
            </a:r>
          </a:p>
        </p:txBody>
      </p:sp>
      <p:sp>
        <p:nvSpPr>
          <p:cNvPr id="11" name="TextBox 10"/>
          <p:cNvSpPr txBox="1"/>
          <p:nvPr/>
        </p:nvSpPr>
        <p:spPr>
          <a:xfrm>
            <a:off x="304800" y="2286000"/>
            <a:ext cx="5181600" cy="1569660"/>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First 69 Weeks</a:t>
            </a:r>
          </a:p>
          <a:p>
            <a:pPr algn="ctr"/>
            <a:endParaRPr lang="en-US" sz="2400" dirty="0">
              <a:latin typeface="Century Gothic" pitchFamily="34" charset="0"/>
            </a:endParaRPr>
          </a:p>
          <a:p>
            <a:pPr algn="ctr"/>
            <a:endParaRPr lang="en-US" sz="2400" dirty="0">
              <a:latin typeface="Century Gothic" pitchFamily="34" charset="0"/>
            </a:endParaRPr>
          </a:p>
        </p:txBody>
      </p:sp>
      <p:sp>
        <p:nvSpPr>
          <p:cNvPr id="13" name="TextBox 12"/>
          <p:cNvSpPr txBox="1"/>
          <p:nvPr/>
        </p:nvSpPr>
        <p:spPr>
          <a:xfrm>
            <a:off x="5466806" y="2286000"/>
            <a:ext cx="1086394" cy="1569660"/>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Last 1 Week</a:t>
            </a:r>
          </a:p>
          <a:p>
            <a:pPr algn="ctr"/>
            <a:endParaRPr lang="en-US" sz="2400" dirty="0">
              <a:latin typeface="Century Gothic" pitchFamily="34" charset="0"/>
            </a:endParaRPr>
          </a:p>
        </p:txBody>
      </p:sp>
      <p:sp>
        <p:nvSpPr>
          <p:cNvPr id="17" name="TextBox 16"/>
          <p:cNvSpPr txBox="1"/>
          <p:nvPr/>
        </p:nvSpPr>
        <p:spPr>
          <a:xfrm>
            <a:off x="304800" y="3852446"/>
            <a:ext cx="8534400"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Daniel’s 70 Week Vision</a:t>
            </a:r>
          </a:p>
        </p:txBody>
      </p:sp>
      <p:sp>
        <p:nvSpPr>
          <p:cNvPr id="18" name="TextBox 17"/>
          <p:cNvSpPr txBox="1"/>
          <p:nvPr/>
        </p:nvSpPr>
        <p:spPr>
          <a:xfrm>
            <a:off x="5476875" y="2286000"/>
            <a:ext cx="2295525" cy="1569660"/>
          </a:xfrm>
          <a:prstGeom prst="rect">
            <a:avLst/>
          </a:prstGeom>
          <a:solidFill>
            <a:schemeClr val="tx1">
              <a:lumMod val="95000"/>
              <a:lumOff val="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b="1" dirty="0">
              <a:solidFill>
                <a:schemeClr val="bg1"/>
              </a:solidFill>
              <a:latin typeface="Century Gothic" pitchFamily="34" charset="0"/>
            </a:endParaRPr>
          </a:p>
          <a:p>
            <a:pPr algn="ctr"/>
            <a:r>
              <a:rPr lang="en-US" sz="2400" b="1" dirty="0">
                <a:solidFill>
                  <a:schemeClr val="bg1"/>
                </a:solidFill>
                <a:latin typeface="Century Gothic" pitchFamily="34" charset="0"/>
              </a:rPr>
              <a:t>2,000</a:t>
            </a:r>
          </a:p>
          <a:p>
            <a:pPr algn="ctr"/>
            <a:r>
              <a:rPr lang="en-US" sz="2400" b="1" dirty="0">
                <a:solidFill>
                  <a:schemeClr val="bg1"/>
                </a:solidFill>
                <a:latin typeface="Century Gothic" pitchFamily="34" charset="0"/>
              </a:rPr>
              <a:t>YEARS</a:t>
            </a:r>
          </a:p>
          <a:p>
            <a:pPr algn="ctr"/>
            <a:endParaRPr lang="en-US" sz="2400" b="1" dirty="0">
              <a:solidFill>
                <a:schemeClr val="bg1"/>
              </a:solidFill>
              <a:latin typeface="Century Gothic" pitchFamily="34" charset="0"/>
            </a:endParaRPr>
          </a:p>
        </p:txBody>
      </p:sp>
      <p:sp>
        <p:nvSpPr>
          <p:cNvPr id="12" name="TextBox 11"/>
          <p:cNvSpPr txBox="1"/>
          <p:nvPr/>
        </p:nvSpPr>
        <p:spPr>
          <a:xfrm>
            <a:off x="457200" y="5159514"/>
            <a:ext cx="8229600" cy="707886"/>
          </a:xfrm>
          <a:prstGeom prst="rect">
            <a:avLst/>
          </a:prstGeom>
          <a:noFill/>
        </p:spPr>
        <p:txBody>
          <a:bodyPr wrap="square" rtlCol="0">
            <a:spAutoFit/>
          </a:bodyPr>
          <a:lstStyle/>
          <a:p>
            <a:pPr marL="566738" indent="-341313" algn="ctr">
              <a:spcBef>
                <a:spcPct val="50000"/>
              </a:spcBef>
            </a:pPr>
            <a:r>
              <a:rPr lang="en-US" altLang="en-US" sz="40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Inspired Version CLARIFIES!!!</a:t>
            </a:r>
          </a:p>
        </p:txBody>
      </p:sp>
      <p:sp>
        <p:nvSpPr>
          <p:cNvPr id="14" name="Rectangle 13">
            <a:extLst>
              <a:ext uri="{FF2B5EF4-FFF2-40B4-BE49-F238E27FC236}">
                <a16:creationId xmlns:a16="http://schemas.microsoft.com/office/drawing/2014/main" id="{B4B34937-4636-4843-AB4F-66BB581ACFBC}"/>
              </a:ext>
            </a:extLst>
          </p:cNvPr>
          <p:cNvSpPr/>
          <p:nvPr/>
        </p:nvSpPr>
        <p:spPr>
          <a:xfrm>
            <a:off x="5029200" y="6400800"/>
            <a:ext cx="3962400" cy="457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3.  Daniel’s abomination</a:t>
            </a:r>
          </a:p>
        </p:txBody>
      </p:sp>
      <p:sp>
        <p:nvSpPr>
          <p:cNvPr id="15" name="Rectangle 14">
            <a:extLst>
              <a:ext uri="{FF2B5EF4-FFF2-40B4-BE49-F238E27FC236}">
                <a16:creationId xmlns:a16="http://schemas.microsoft.com/office/drawing/2014/main" id="{8103BC27-DDF2-48EF-8A41-AA79D9A85728}"/>
              </a:ext>
            </a:extLst>
          </p:cNvPr>
          <p:cNvSpPr/>
          <p:nvPr/>
        </p:nvSpPr>
        <p:spPr>
          <a:xfrm>
            <a:off x="5029200" y="5943600"/>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1.  Signs of Christ’s return</a:t>
            </a:r>
          </a:p>
        </p:txBody>
      </p:sp>
      <p:sp>
        <p:nvSpPr>
          <p:cNvPr id="16" name="Rectangle 15">
            <a:extLst>
              <a:ext uri="{FF2B5EF4-FFF2-40B4-BE49-F238E27FC236}">
                <a16:creationId xmlns:a16="http://schemas.microsoft.com/office/drawing/2014/main" id="{2FE96746-7514-4168-9AC6-E6B8D586F793}"/>
              </a:ext>
            </a:extLst>
          </p:cNvPr>
          <p:cNvSpPr/>
          <p:nvPr/>
        </p:nvSpPr>
        <p:spPr>
          <a:xfrm>
            <a:off x="515075" y="5943600"/>
            <a:ext cx="3962400" cy="45720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2.  Daniel’s abomination</a:t>
            </a:r>
          </a:p>
        </p:txBody>
      </p:sp>
      <p:sp>
        <p:nvSpPr>
          <p:cNvPr id="19" name="Rectangle 18">
            <a:extLst>
              <a:ext uri="{FF2B5EF4-FFF2-40B4-BE49-F238E27FC236}">
                <a16:creationId xmlns:a16="http://schemas.microsoft.com/office/drawing/2014/main" id="{AE90E0C2-505D-4BE8-93B3-D52F0813FC03}"/>
              </a:ext>
            </a:extLst>
          </p:cNvPr>
          <p:cNvSpPr/>
          <p:nvPr/>
        </p:nvSpPr>
        <p:spPr>
          <a:xfrm>
            <a:off x="515075" y="6400800"/>
            <a:ext cx="3962400" cy="457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latin typeface="Century Gothic" pitchFamily="34" charset="0"/>
              </a:rPr>
              <a:t>6.  Signs of Christ’s return</a:t>
            </a:r>
          </a:p>
        </p:txBody>
      </p:sp>
      <p:sp>
        <p:nvSpPr>
          <p:cNvPr id="20" name="TextBox 19">
            <a:extLst>
              <a:ext uri="{FF2B5EF4-FFF2-40B4-BE49-F238E27FC236}">
                <a16:creationId xmlns:a16="http://schemas.microsoft.com/office/drawing/2014/main" id="{879488D0-C7CA-4FD8-9015-50EBA97644EA}"/>
              </a:ext>
            </a:extLst>
          </p:cNvPr>
          <p:cNvSpPr txBox="1"/>
          <p:nvPr/>
        </p:nvSpPr>
        <p:spPr>
          <a:xfrm>
            <a:off x="515075" y="5334000"/>
            <a:ext cx="704126" cy="646331"/>
          </a:xfrm>
          <a:prstGeom prst="rect">
            <a:avLst/>
          </a:prstGeom>
          <a:noFill/>
        </p:spPr>
        <p:txBody>
          <a:bodyPr wrap="square" rtlCol="0">
            <a:spAutoFit/>
          </a:bodyPr>
          <a:lstStyle/>
          <a:p>
            <a:pPr algn="ctr"/>
            <a:r>
              <a:rPr lang="en-US" sz="3600" b="1" dirty="0">
                <a:ln w="19050">
                  <a:solidFill>
                    <a:schemeClr val="tx1"/>
                  </a:solidFill>
                </a:ln>
                <a:solidFill>
                  <a:srgbClr val="00B0F0"/>
                </a:solidFill>
                <a:latin typeface="Century Gothic" pitchFamily="34" charset="0"/>
              </a:rPr>
              <a:t>IV</a:t>
            </a:r>
          </a:p>
        </p:txBody>
      </p:sp>
      <p:sp>
        <p:nvSpPr>
          <p:cNvPr id="21" name="TextBox 20">
            <a:extLst>
              <a:ext uri="{FF2B5EF4-FFF2-40B4-BE49-F238E27FC236}">
                <a16:creationId xmlns:a16="http://schemas.microsoft.com/office/drawing/2014/main" id="{9FEFC5CE-E348-4354-9705-45DD09DC95A7}"/>
              </a:ext>
            </a:extLst>
          </p:cNvPr>
          <p:cNvSpPr txBox="1"/>
          <p:nvPr/>
        </p:nvSpPr>
        <p:spPr>
          <a:xfrm>
            <a:off x="8001000" y="5334000"/>
            <a:ext cx="990600" cy="615553"/>
          </a:xfrm>
          <a:prstGeom prst="rect">
            <a:avLst/>
          </a:prstGeom>
          <a:noFill/>
        </p:spPr>
        <p:txBody>
          <a:bodyPr wrap="square" rtlCol="0">
            <a:spAutoFit/>
          </a:bodyPr>
          <a:lstStyle/>
          <a:p>
            <a:pPr algn="ctr"/>
            <a:r>
              <a:rPr lang="en-US" sz="3400" b="1" dirty="0">
                <a:ln w="19050">
                  <a:solidFill>
                    <a:schemeClr val="tx1"/>
                  </a:solidFill>
                </a:ln>
                <a:solidFill>
                  <a:srgbClr val="FF0000"/>
                </a:solidFill>
                <a:latin typeface="Century Gothic" pitchFamily="34" charset="0"/>
              </a:rPr>
              <a:t>KJV</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0 0  L 0.25 0  E" pathEditMode="relative" ptsTypes="">
                                      <p:cBhvr>
                                        <p:cTn id="17" dur="2000" fill="hold"/>
                                        <p:tgtEl>
                                          <p:spTgt spid="13"/>
                                        </p:tgtEl>
                                        <p:attrNameLst>
                                          <p:attrName>ppt_x</p:attrName>
                                          <p:attrName>ppt_y</p:attrName>
                                        </p:attrNameLst>
                                      </p:cBhvr>
                                    </p:animMotion>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strVal val="#ppt_w*0.70"/>
                                          </p:val>
                                        </p:tav>
                                        <p:tav tm="100000">
                                          <p:val>
                                            <p:strVal val="#ppt_w"/>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animEffect transition="in" filter="fade">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7" grpId="0" animBg="1"/>
      <p:bldP spid="18" grpId="0" animBg="1"/>
      <p:bldP spid="12"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15725" y="1143000"/>
            <a:ext cx="8294225" cy="769441"/>
          </a:xfrm>
          <a:prstGeom prst="rect">
            <a:avLst/>
          </a:prstGeom>
          <a:noFill/>
        </p:spPr>
        <p:txBody>
          <a:bodyPr wrap="square" rtlCol="0">
            <a:spAutoFit/>
          </a:bodyPr>
          <a:lstStyle/>
          <a:p>
            <a:pPr marL="6350" indent="-6350" algn="ctr"/>
            <a:r>
              <a:rPr lang="en-US" altLang="en-US" sz="4400" b="1" u="sng"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7 Years Tribulation Idea</a:t>
            </a:r>
            <a:endParaRPr lang="en-US" altLang="en-US" sz="28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172</a:t>
            </a:fld>
            <a:endParaRPr lang="en-US"/>
          </a:p>
        </p:txBody>
      </p:sp>
      <p:sp>
        <p:nvSpPr>
          <p:cNvPr id="7" name="TextBox 6"/>
          <p:cNvSpPr txBox="1"/>
          <p:nvPr/>
        </p:nvSpPr>
        <p:spPr>
          <a:xfrm>
            <a:off x="685800" y="2293203"/>
            <a:ext cx="7848600" cy="461665"/>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400" dirty="0">
                <a:ln w="19050">
                  <a:noFill/>
                </a:ln>
                <a:latin typeface="Century Gothic" pitchFamily="34" charset="0"/>
              </a:rPr>
              <a:t>KJV Matthew says Daniel’s desolation is in the end</a:t>
            </a:r>
          </a:p>
        </p:txBody>
      </p:sp>
      <p:cxnSp>
        <p:nvCxnSpPr>
          <p:cNvPr id="14" name="Straight Arrow Connector 13"/>
          <p:cNvCxnSpPr/>
          <p:nvPr/>
        </p:nvCxnSpPr>
        <p:spPr>
          <a:xfrm>
            <a:off x="4572000" y="2819400"/>
            <a:ext cx="0" cy="533400"/>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5800" y="3512403"/>
            <a:ext cx="7848600" cy="461665"/>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400" dirty="0">
                <a:ln w="19050">
                  <a:noFill/>
                </a:ln>
                <a:latin typeface="Century Gothic" pitchFamily="34" charset="0"/>
              </a:rPr>
              <a:t>Now must creatively explain Daniel’s 70 week vision</a:t>
            </a:r>
          </a:p>
        </p:txBody>
      </p:sp>
      <p:cxnSp>
        <p:nvCxnSpPr>
          <p:cNvPr id="16" name="Straight Arrow Connector 15"/>
          <p:cNvCxnSpPr/>
          <p:nvPr/>
        </p:nvCxnSpPr>
        <p:spPr>
          <a:xfrm>
            <a:off x="4572000" y="4038600"/>
            <a:ext cx="0" cy="533400"/>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 y="4724400"/>
            <a:ext cx="7848600" cy="461665"/>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400" dirty="0">
                <a:ln w="19050">
                  <a:noFill/>
                </a:ln>
                <a:latin typeface="Century Gothic" pitchFamily="34" charset="0"/>
              </a:rPr>
              <a:t>Misunderstanding Matthew leads to errors in Daniel</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strVal val="#ppt_w*0.70"/>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Effect transition="in" filter="fade">
                                      <p:cBhvr>
                                        <p:cTn id="3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26625" y="1981200"/>
            <a:ext cx="7467600" cy="2686889"/>
          </a:xfrm>
          <a:prstGeom prst="rect">
            <a:avLst/>
          </a:prstGeom>
          <a:noFill/>
        </p:spPr>
        <p:txBody>
          <a:bodyPr wrap="square" rtlCol="0">
            <a:spAutoFit/>
          </a:bodyPr>
          <a:lstStyle/>
          <a:p>
            <a:pPr algn="ctr">
              <a:lnSpc>
                <a:spcPct val="120000"/>
              </a:lnSpc>
              <a:spcAft>
                <a:spcPts val="1800"/>
              </a:spcAft>
            </a:pPr>
            <a:r>
              <a:rPr lang="en-US" altLang="en-US" sz="4400" b="1" u="sng" dirty="0">
                <a:ln w="19050">
                  <a:solidFill>
                    <a:schemeClr val="tx1"/>
                  </a:solidFill>
                </a:ln>
                <a:solidFill>
                  <a:srgbClr val="00B0F0"/>
                </a:solidFill>
                <a:latin typeface="Century Gothic" pitchFamily="34" charset="0"/>
              </a:rPr>
              <a:t>Remember the question:</a:t>
            </a:r>
            <a:endParaRPr lang="en-US" altLang="en-US" sz="4400" b="1" dirty="0">
              <a:ln w="19050">
                <a:solidFill>
                  <a:schemeClr val="tx1"/>
                </a:solidFill>
              </a:ln>
              <a:solidFill>
                <a:srgbClr val="00B0F0"/>
              </a:solidFill>
              <a:latin typeface="Century Gothic" pitchFamily="34" charset="0"/>
            </a:endParaRPr>
          </a:p>
          <a:p>
            <a:pPr algn="ctr">
              <a:lnSpc>
                <a:spcPct val="120000"/>
              </a:lnSpc>
            </a:pPr>
            <a:r>
              <a:rPr lang="en-US" altLang="en-US" sz="4000" dirty="0">
                <a:ln w="19050">
                  <a:noFill/>
                </a:ln>
                <a:latin typeface="Century Gothic" pitchFamily="34" charset="0"/>
              </a:rPr>
              <a:t>How long will this desolation upon Jerusalem last?</a:t>
            </a:r>
            <a:endParaRPr lang="en-US" altLang="en-US" sz="4000" dirty="0">
              <a:ln w="19050">
                <a:noFill/>
              </a:ln>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173</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6"/>
            <a:ext cx="8686800" cy="4958280"/>
          </a:xfrm>
          <a:prstGeom prst="rect">
            <a:avLst/>
          </a:prstGeom>
          <a:noFill/>
        </p:spPr>
        <p:txBody>
          <a:bodyPr wrap="square" rtlCol="0">
            <a:spAutoFit/>
          </a:bodyPr>
          <a:lstStyle/>
          <a:p>
            <a:pPr>
              <a:lnSpc>
                <a:spcPct val="120000"/>
              </a:lnSpc>
              <a:spcAft>
                <a:spcPts val="1800"/>
              </a:spcAft>
            </a:pPr>
            <a:r>
              <a:rPr lang="en-US" altLang="en-US" sz="2800" b="1" u="sng" dirty="0">
                <a:latin typeface="Century Gothic" pitchFamily="34" charset="0"/>
              </a:rPr>
              <a:t>How long is the desolation on Jerusalem to last?</a:t>
            </a:r>
          </a:p>
          <a:p>
            <a:pPr>
              <a:lnSpc>
                <a:spcPct val="120000"/>
              </a:lnSpc>
              <a:spcAft>
                <a:spcPts val="1200"/>
              </a:spcAft>
            </a:pPr>
            <a:r>
              <a:rPr lang="en-US" altLang="en-US" sz="2200" dirty="0">
                <a:ln w="15875">
                  <a:noFill/>
                </a:ln>
                <a:latin typeface="Century Gothic" pitchFamily="34" charset="0"/>
              </a:rPr>
              <a:t>And now I show unto you a parable. Behold, </a:t>
            </a:r>
            <a:r>
              <a:rPr lang="en-US" altLang="en-US" sz="2200" dirty="0" err="1">
                <a:ln w="15875">
                  <a:noFill/>
                </a:ln>
                <a:latin typeface="Century Gothic" pitchFamily="34" charset="0"/>
              </a:rPr>
              <a:t>wheresoever</a:t>
            </a:r>
            <a:r>
              <a:rPr lang="en-US" altLang="en-US" sz="2200" dirty="0">
                <a:ln w="15875">
                  <a:noFill/>
                </a:ln>
                <a:latin typeface="Century Gothic" pitchFamily="34" charset="0"/>
              </a:rPr>
              <a:t> the carcass is, there will the eagles be gathered from the four quarters of the earth.</a:t>
            </a:r>
          </a:p>
          <a:p>
            <a:pPr>
              <a:lnSpc>
                <a:spcPct val="120000"/>
              </a:lnSpc>
              <a:spcAft>
                <a:spcPts val="1200"/>
              </a:spcAft>
            </a:pPr>
            <a:r>
              <a:rPr lang="en-US" altLang="en-US" sz="2200" b="1" dirty="0">
                <a:latin typeface="Century Gothic" pitchFamily="34" charset="0"/>
              </a:rPr>
              <a:t>And again shall the abomination of desolation, spoken of by Daniel the prophet, be fulfilled.</a:t>
            </a:r>
          </a:p>
          <a:p>
            <a:pPr>
              <a:lnSpc>
                <a:spcPct val="120000"/>
              </a:lnSpc>
            </a:pPr>
            <a:r>
              <a:rPr lang="en-US" altLang="en-US" sz="2200" dirty="0">
                <a:latin typeface="Century Gothic" pitchFamily="34" charset="0"/>
              </a:rPr>
              <a:t>Verily I say unto you, this generation, in which these things shall be shown forth, shall not pass away until all I have told you shall be fulfilled </a:t>
            </a:r>
            <a:r>
              <a:rPr lang="en-US" altLang="en-US" sz="2000" i="1" dirty="0">
                <a:latin typeface="Century Gothic" pitchFamily="34" charset="0"/>
              </a:rPr>
              <a:t>[concerning Christ’s return]</a:t>
            </a:r>
            <a:r>
              <a:rPr lang="en-US" altLang="en-US" sz="2200" dirty="0">
                <a:latin typeface="Century Gothic" pitchFamily="34" charset="0"/>
              </a:rPr>
              <a:t>.</a:t>
            </a:r>
          </a:p>
          <a:p>
            <a:pPr algn="r">
              <a:lnSpc>
                <a:spcPct val="120000"/>
              </a:lnSpc>
              <a:spcAft>
                <a:spcPts val="1200"/>
              </a:spcAft>
            </a:pPr>
            <a:r>
              <a:rPr lang="en-US" altLang="en-US" sz="2200" dirty="0">
                <a:latin typeface="Century Gothic" pitchFamily="34" charset="0"/>
              </a:rPr>
              <a:t>Matthew 24: 28,33,35(IV)</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174</a:t>
            </a:fld>
            <a:endParaRPr lang="en-US"/>
          </a:p>
        </p:txBody>
      </p:sp>
      <p:sp>
        <p:nvSpPr>
          <p:cNvPr id="4" name="Rectangle 3"/>
          <p:cNvSpPr/>
          <p:nvPr/>
        </p:nvSpPr>
        <p:spPr>
          <a:xfrm>
            <a:off x="3419192" y="2209800"/>
            <a:ext cx="2971800" cy="533400"/>
          </a:xfrm>
          <a:prstGeom prst="rect">
            <a:avLst/>
          </a:prstGeom>
          <a:noFill/>
          <a:ln w="698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7" name="Rectangle 6"/>
          <p:cNvSpPr/>
          <p:nvPr/>
        </p:nvSpPr>
        <p:spPr>
          <a:xfrm>
            <a:off x="228600" y="3200400"/>
            <a:ext cx="8372192" cy="914400"/>
          </a:xfrm>
          <a:prstGeom prst="rect">
            <a:avLst/>
          </a:prstGeom>
          <a:noFill/>
          <a:ln w="698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8" name="Straight Arrow Connector 7"/>
          <p:cNvCxnSpPr/>
          <p:nvPr/>
        </p:nvCxnSpPr>
        <p:spPr>
          <a:xfrm flipH="1">
            <a:off x="4191000" y="2667000"/>
            <a:ext cx="838200" cy="1066800"/>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6"/>
            <a:ext cx="8686800" cy="5210657"/>
          </a:xfrm>
          <a:prstGeom prst="rect">
            <a:avLst/>
          </a:prstGeom>
          <a:noFill/>
        </p:spPr>
        <p:txBody>
          <a:bodyPr wrap="square" rtlCol="0">
            <a:spAutoFit/>
          </a:bodyPr>
          <a:lstStyle/>
          <a:p>
            <a:pPr>
              <a:lnSpc>
                <a:spcPct val="120000"/>
              </a:lnSpc>
              <a:spcAft>
                <a:spcPts val="1800"/>
              </a:spcAft>
            </a:pPr>
            <a:r>
              <a:rPr lang="en-US" altLang="en-US" sz="2800" b="1" u="sng" dirty="0">
                <a:latin typeface="Century Gothic" pitchFamily="34" charset="0"/>
              </a:rPr>
              <a:t>How long is the desolation on Jerusalem to last?</a:t>
            </a:r>
          </a:p>
          <a:p>
            <a:pPr>
              <a:lnSpc>
                <a:spcPct val="120000"/>
              </a:lnSpc>
              <a:spcAft>
                <a:spcPts val="1200"/>
              </a:spcAft>
            </a:pPr>
            <a:r>
              <a:rPr lang="en-US" altLang="en-US" sz="2200" dirty="0">
                <a:ln w="15875">
                  <a:noFill/>
                </a:ln>
                <a:latin typeface="Century Gothic" pitchFamily="34" charset="0"/>
              </a:rPr>
              <a:t>And they shall fall by the edge of the sword </a:t>
            </a:r>
            <a:r>
              <a:rPr lang="en-US" altLang="en-US" sz="2000" i="1" dirty="0">
                <a:ln w="15875">
                  <a:noFill/>
                </a:ln>
                <a:latin typeface="Century Gothic" pitchFamily="34" charset="0"/>
              </a:rPr>
              <a:t>[inhabitants of Jerusalem]</a:t>
            </a:r>
            <a:r>
              <a:rPr lang="en-US" altLang="en-US" sz="2200" dirty="0">
                <a:ln w="15875">
                  <a:noFill/>
                </a:ln>
                <a:latin typeface="Century Gothic" pitchFamily="34" charset="0"/>
              </a:rPr>
              <a:t>, and shall be led away captive into all nations; and Jerusalem shall be trodden down of the Gentiles, until the times of the Gentiles be fulfilled.</a:t>
            </a:r>
          </a:p>
          <a:p>
            <a:pPr>
              <a:lnSpc>
                <a:spcPct val="120000"/>
              </a:lnSpc>
              <a:spcAft>
                <a:spcPts val="1200"/>
              </a:spcAft>
            </a:pPr>
            <a:r>
              <a:rPr lang="en-US" altLang="en-US" sz="2200" dirty="0">
                <a:ln w="15875">
                  <a:noFill/>
                </a:ln>
                <a:latin typeface="Century Gothic" pitchFamily="34" charset="0"/>
              </a:rPr>
              <a:t>…Master, tell us concerning thy coming. And he answered them, and said, in the generation in which the times of the Gentiles shall be fulfilled, there shall be signs…</a:t>
            </a:r>
          </a:p>
          <a:p>
            <a:pPr>
              <a:lnSpc>
                <a:spcPct val="120000"/>
              </a:lnSpc>
              <a:spcAft>
                <a:spcPts val="1200"/>
              </a:spcAft>
            </a:pPr>
            <a:r>
              <a:rPr lang="en-US" altLang="en-US" sz="2200" dirty="0">
                <a:ln w="15875">
                  <a:noFill/>
                </a:ln>
                <a:latin typeface="Century Gothic" pitchFamily="34" charset="0"/>
              </a:rPr>
              <a:t>And when these things begin to come to pass, then look up and lift up your heads, for the day of your redemption </a:t>
            </a:r>
            <a:r>
              <a:rPr lang="en-US" altLang="en-US" sz="2200" dirty="0" err="1">
                <a:ln w="15875">
                  <a:noFill/>
                </a:ln>
                <a:latin typeface="Century Gothic" pitchFamily="34" charset="0"/>
              </a:rPr>
              <a:t>draweth</a:t>
            </a:r>
            <a:r>
              <a:rPr lang="en-US" altLang="en-US" sz="2200" dirty="0">
                <a:ln w="15875">
                  <a:noFill/>
                </a:ln>
                <a:latin typeface="Century Gothic" pitchFamily="34" charset="0"/>
              </a:rPr>
              <a:t> nigh.					           </a:t>
            </a:r>
            <a:r>
              <a:rPr lang="en-US" altLang="en-US" sz="2200" dirty="0">
                <a:latin typeface="Century Gothic" pitchFamily="34" charset="0"/>
              </a:rPr>
              <a:t>Luke 21:23,24,25,27(IV)</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175</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1082456"/>
            <a:ext cx="8686800" cy="3431709"/>
          </a:xfrm>
          <a:prstGeom prst="rect">
            <a:avLst/>
          </a:prstGeom>
          <a:noFill/>
        </p:spPr>
        <p:txBody>
          <a:bodyPr wrap="square" rtlCol="0">
            <a:spAutoFit/>
          </a:bodyPr>
          <a:lstStyle/>
          <a:p>
            <a:pPr>
              <a:lnSpc>
                <a:spcPct val="120000"/>
              </a:lnSpc>
              <a:spcAft>
                <a:spcPts val="1800"/>
              </a:spcAft>
            </a:pPr>
            <a:r>
              <a:rPr lang="en-US" altLang="en-US" sz="2800" b="1" u="sng" dirty="0">
                <a:latin typeface="Century Gothic" pitchFamily="34" charset="0"/>
              </a:rPr>
              <a:t>How long is the desolation on Jerusalem to last?</a:t>
            </a:r>
          </a:p>
          <a:p>
            <a:pPr marL="457200" indent="-457200">
              <a:lnSpc>
                <a:spcPct val="120000"/>
              </a:lnSpc>
              <a:spcAft>
                <a:spcPts val="1200"/>
              </a:spcAft>
              <a:buFont typeface="+mj-lt"/>
              <a:buAutoNum type="arabicPeriod"/>
            </a:pPr>
            <a:r>
              <a:rPr lang="en-US" altLang="en-US" sz="2200" dirty="0">
                <a:ln w="15875">
                  <a:noFill/>
                </a:ln>
                <a:latin typeface="Century Gothic" pitchFamily="34" charset="0"/>
              </a:rPr>
              <a:t>Matthew 24 says when the eagles [elect] are gathered, this is a sign of the end times and when the desolation of Jerusalem is lifted</a:t>
            </a:r>
          </a:p>
          <a:p>
            <a:pPr marL="457200" indent="-457200">
              <a:lnSpc>
                <a:spcPct val="120000"/>
              </a:lnSpc>
              <a:spcAft>
                <a:spcPts val="1200"/>
              </a:spcAft>
              <a:buFont typeface="+mj-lt"/>
              <a:buAutoNum type="arabicPeriod"/>
            </a:pPr>
            <a:r>
              <a:rPr lang="en-US" altLang="en-US" sz="2200" dirty="0">
                <a:ln w="15875">
                  <a:noFill/>
                </a:ln>
                <a:latin typeface="Century Gothic" pitchFamily="34" charset="0"/>
              </a:rPr>
              <a:t>Luke says that Jerusalem will be trodden down of the Gentiles until the time of the Gentiles is fulfilled, then the end times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176</a:t>
            </a:fld>
            <a:endParaRPr lang="en-US"/>
          </a:p>
        </p:txBody>
      </p:sp>
      <p:sp>
        <p:nvSpPr>
          <p:cNvPr id="7" name="TextBox 6"/>
          <p:cNvSpPr txBox="1"/>
          <p:nvPr/>
        </p:nvSpPr>
        <p:spPr>
          <a:xfrm>
            <a:off x="228600" y="4526340"/>
            <a:ext cx="8686800" cy="1569660"/>
          </a:xfrm>
          <a:prstGeom prst="rect">
            <a:avLst/>
          </a:prstGeom>
          <a:solidFill>
            <a:schemeClr val="bg1">
              <a:alpha val="45000"/>
            </a:schemeClr>
          </a:solidFill>
        </p:spPr>
        <p:txBody>
          <a:bodyPr wrap="square" rtlCol="0">
            <a:spAutoFit/>
          </a:bodyPr>
          <a:lstStyle/>
          <a:p>
            <a:pPr algn="ctr">
              <a:spcBef>
                <a:spcPct val="50000"/>
              </a:spcBef>
            </a:pPr>
            <a:r>
              <a:rPr lang="en-US" altLang="en-US" sz="32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When the gathering back to Jerusalem starts, this is a sign of Christ’s return and the end of the desolation spoken of by Daniel</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11575" y="5560305"/>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26625" y="1143000"/>
            <a:ext cx="7467600" cy="3046988"/>
          </a:xfrm>
          <a:prstGeom prst="rect">
            <a:avLst/>
          </a:prstGeom>
          <a:noFill/>
        </p:spPr>
        <p:txBody>
          <a:bodyPr wrap="square" rtlCol="0">
            <a:spAutoFit/>
          </a:bodyPr>
          <a:lstStyle/>
          <a:p>
            <a:pPr algn="ctr">
              <a:lnSpc>
                <a:spcPct val="120000"/>
              </a:lnSpc>
            </a:pPr>
            <a:r>
              <a:rPr lang="en-US" altLang="en-US" sz="4000" dirty="0">
                <a:ln w="19050">
                  <a:noFill/>
                </a:ln>
                <a:latin typeface="Century Gothic" pitchFamily="34" charset="0"/>
              </a:rPr>
              <a:t>Has the </a:t>
            </a:r>
            <a:r>
              <a:rPr lang="en-US" altLang="en-US" sz="4000" b="1" dirty="0">
                <a:ln w="19050">
                  <a:solidFill>
                    <a:schemeClr val="tx1"/>
                  </a:solidFill>
                </a:ln>
                <a:solidFill>
                  <a:srgbClr val="00B0F0"/>
                </a:solidFill>
                <a:latin typeface="Century Gothic" pitchFamily="34" charset="0"/>
              </a:rPr>
              <a:t>gathering in Jerusalem started </a:t>
            </a:r>
            <a:r>
              <a:rPr lang="en-US" altLang="en-US" sz="4000" dirty="0">
                <a:ln w="19050">
                  <a:noFill/>
                </a:ln>
                <a:latin typeface="Century Gothic" pitchFamily="34" charset="0"/>
              </a:rPr>
              <a:t>and is </a:t>
            </a:r>
            <a:r>
              <a:rPr lang="en-US" altLang="en-US" sz="4000" b="1" dirty="0">
                <a:ln w="19050">
                  <a:solidFill>
                    <a:schemeClr val="tx1"/>
                  </a:solidFill>
                </a:ln>
                <a:solidFill>
                  <a:srgbClr val="00B0F0"/>
                </a:solidFill>
                <a:latin typeface="Century Gothic" pitchFamily="34" charset="0"/>
              </a:rPr>
              <a:t>Jerusalem no longer trodden down </a:t>
            </a:r>
            <a:r>
              <a:rPr lang="en-US" altLang="en-US" sz="4000" dirty="0">
                <a:ln w="19050">
                  <a:noFill/>
                </a:ln>
                <a:latin typeface="Century Gothic" pitchFamily="34" charset="0"/>
              </a:rPr>
              <a:t>of the Gentiles?</a:t>
            </a:r>
            <a:endParaRPr lang="en-US" altLang="en-US" sz="4000" dirty="0">
              <a:ln w="19050">
                <a:noFill/>
              </a:ln>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177</a:t>
            </a:fld>
            <a:endParaRPr lang="en-US" dirty="0"/>
          </a:p>
        </p:txBody>
      </p:sp>
      <p:sp>
        <p:nvSpPr>
          <p:cNvPr id="7" name="Title 1"/>
          <p:cNvSpPr txBox="1">
            <a:spLocks/>
          </p:cNvSpPr>
          <p:nvPr/>
        </p:nvSpPr>
        <p:spPr>
          <a:xfrm>
            <a:off x="304800" y="5095921"/>
            <a:ext cx="8534400" cy="54287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n w="15875">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See Class on “Luke 21 &amp; the Times of the Gentiles”</a:t>
            </a:r>
          </a:p>
        </p:txBody>
      </p:sp>
      <p:sp>
        <p:nvSpPr>
          <p:cNvPr id="8" name="Title 1"/>
          <p:cNvSpPr txBox="1">
            <a:spLocks/>
          </p:cNvSpPr>
          <p:nvPr/>
        </p:nvSpPr>
        <p:spPr>
          <a:xfrm>
            <a:off x="304800" y="4114800"/>
            <a:ext cx="8534400" cy="8743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5875">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YES – Early 1900’s (1948)</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ster Christianity Cross PNG Clipart | PNG Mart">
            <a:extLst>
              <a:ext uri="{FF2B5EF4-FFF2-40B4-BE49-F238E27FC236}">
                <a16:creationId xmlns:a16="http://schemas.microsoft.com/office/drawing/2014/main" id="{7D0E0554-A59F-4124-94D0-249451FDF0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339" y="917525"/>
            <a:ext cx="847029" cy="1412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11575" y="5560305"/>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178</a:t>
            </a:fld>
            <a:endParaRPr lang="en-US" dirty="0"/>
          </a:p>
        </p:txBody>
      </p:sp>
      <p:sp>
        <p:nvSpPr>
          <p:cNvPr id="10" name="Rectangle 9">
            <a:extLst>
              <a:ext uri="{FF2B5EF4-FFF2-40B4-BE49-F238E27FC236}">
                <a16:creationId xmlns:a16="http://schemas.microsoft.com/office/drawing/2014/main" id="{A82E52DE-8570-4240-93D9-CC56C81CC3BE}"/>
              </a:ext>
            </a:extLst>
          </p:cNvPr>
          <p:cNvSpPr/>
          <p:nvPr/>
        </p:nvSpPr>
        <p:spPr>
          <a:xfrm>
            <a:off x="1219200" y="2711409"/>
            <a:ext cx="1295400" cy="533400"/>
          </a:xfrm>
          <a:prstGeom prst="rect">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Destroyed</a:t>
            </a:r>
          </a:p>
        </p:txBody>
      </p:sp>
      <p:sp>
        <p:nvSpPr>
          <p:cNvPr id="11" name="Rectangle 10">
            <a:extLst>
              <a:ext uri="{FF2B5EF4-FFF2-40B4-BE49-F238E27FC236}">
                <a16:creationId xmlns:a16="http://schemas.microsoft.com/office/drawing/2014/main" id="{062B521B-9AAE-4781-8CF6-D4A15B5CF5A9}"/>
              </a:ext>
            </a:extLst>
          </p:cNvPr>
          <p:cNvSpPr/>
          <p:nvPr/>
        </p:nvSpPr>
        <p:spPr>
          <a:xfrm>
            <a:off x="1066800"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586 B.C.</a:t>
            </a:r>
          </a:p>
        </p:txBody>
      </p:sp>
      <p:cxnSp>
        <p:nvCxnSpPr>
          <p:cNvPr id="12" name="Straight Connector 11">
            <a:extLst>
              <a:ext uri="{FF2B5EF4-FFF2-40B4-BE49-F238E27FC236}">
                <a16:creationId xmlns:a16="http://schemas.microsoft.com/office/drawing/2014/main" id="{21D14D14-ABBC-4788-9FD2-08DDF5C77F56}"/>
              </a:ext>
            </a:extLst>
          </p:cNvPr>
          <p:cNvCxnSpPr/>
          <p:nvPr/>
        </p:nvCxnSpPr>
        <p:spPr>
          <a:xfrm>
            <a:off x="121920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1AABC17-8ADE-4DE0-B7F1-FD4C43E63B53}"/>
              </a:ext>
            </a:extLst>
          </p:cNvPr>
          <p:cNvSpPr/>
          <p:nvPr/>
        </p:nvSpPr>
        <p:spPr>
          <a:xfrm>
            <a:off x="2514600" y="2711409"/>
            <a:ext cx="1676400" cy="533400"/>
          </a:xfrm>
          <a:prstGeom prst="rect">
            <a:avLst/>
          </a:prstGeom>
          <a:solidFill>
            <a:schemeClr val="accent1">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Rebuilt</a:t>
            </a:r>
          </a:p>
        </p:txBody>
      </p:sp>
      <p:sp>
        <p:nvSpPr>
          <p:cNvPr id="14" name="Rectangle 13">
            <a:extLst>
              <a:ext uri="{FF2B5EF4-FFF2-40B4-BE49-F238E27FC236}">
                <a16:creationId xmlns:a16="http://schemas.microsoft.com/office/drawing/2014/main" id="{80536B17-ADFB-458C-8EC4-D6BE3B1099F9}"/>
              </a:ext>
            </a:extLst>
          </p:cNvPr>
          <p:cNvSpPr/>
          <p:nvPr/>
        </p:nvSpPr>
        <p:spPr>
          <a:xfrm>
            <a:off x="2362200"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457 B.C.</a:t>
            </a:r>
          </a:p>
        </p:txBody>
      </p:sp>
      <p:cxnSp>
        <p:nvCxnSpPr>
          <p:cNvPr id="15" name="Straight Connector 14">
            <a:extLst>
              <a:ext uri="{FF2B5EF4-FFF2-40B4-BE49-F238E27FC236}">
                <a16:creationId xmlns:a16="http://schemas.microsoft.com/office/drawing/2014/main" id="{C1995D87-8C77-4407-90CA-E3536606C3EC}"/>
              </a:ext>
            </a:extLst>
          </p:cNvPr>
          <p:cNvCxnSpPr/>
          <p:nvPr/>
        </p:nvCxnSpPr>
        <p:spPr>
          <a:xfrm>
            <a:off x="251460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016195C-2AD8-48F1-9B48-C61E3BAC044D}"/>
              </a:ext>
            </a:extLst>
          </p:cNvPr>
          <p:cNvSpPr/>
          <p:nvPr/>
        </p:nvSpPr>
        <p:spPr>
          <a:xfrm>
            <a:off x="4186175" y="2711409"/>
            <a:ext cx="2443226" cy="533400"/>
          </a:xfrm>
          <a:prstGeom prst="rect">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Destroyed</a:t>
            </a:r>
          </a:p>
        </p:txBody>
      </p:sp>
      <p:sp>
        <p:nvSpPr>
          <p:cNvPr id="17" name="Rectangle 16">
            <a:extLst>
              <a:ext uri="{FF2B5EF4-FFF2-40B4-BE49-F238E27FC236}">
                <a16:creationId xmlns:a16="http://schemas.microsoft.com/office/drawing/2014/main" id="{723975E2-6A90-489F-810E-82817EE062DC}"/>
              </a:ext>
            </a:extLst>
          </p:cNvPr>
          <p:cNvSpPr/>
          <p:nvPr/>
        </p:nvSpPr>
        <p:spPr>
          <a:xfrm>
            <a:off x="3692325"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70 A.D.</a:t>
            </a:r>
          </a:p>
        </p:txBody>
      </p:sp>
      <p:cxnSp>
        <p:nvCxnSpPr>
          <p:cNvPr id="18" name="Straight Connector 17">
            <a:extLst>
              <a:ext uri="{FF2B5EF4-FFF2-40B4-BE49-F238E27FC236}">
                <a16:creationId xmlns:a16="http://schemas.microsoft.com/office/drawing/2014/main" id="{5B2E62DD-0023-48B5-BA89-EA3B09489EBA}"/>
              </a:ext>
            </a:extLst>
          </p:cNvPr>
          <p:cNvCxnSpPr/>
          <p:nvPr/>
        </p:nvCxnSpPr>
        <p:spPr>
          <a:xfrm>
            <a:off x="4186175"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355C7B7-FC56-4545-A018-DD6D8601F194}"/>
              </a:ext>
            </a:extLst>
          </p:cNvPr>
          <p:cNvSpPr/>
          <p:nvPr/>
        </p:nvSpPr>
        <p:spPr>
          <a:xfrm>
            <a:off x="6636150" y="2711409"/>
            <a:ext cx="1676400" cy="533400"/>
          </a:xfrm>
          <a:prstGeom prst="rect">
            <a:avLst/>
          </a:prstGeom>
          <a:solidFill>
            <a:schemeClr val="accent1">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Andalus" panose="02010000000000000000" pitchFamily="2" charset="-78"/>
              </a:rPr>
              <a:t>Controlled</a:t>
            </a:r>
          </a:p>
        </p:txBody>
      </p:sp>
      <p:sp>
        <p:nvSpPr>
          <p:cNvPr id="20" name="Rectangle 19">
            <a:extLst>
              <a:ext uri="{FF2B5EF4-FFF2-40B4-BE49-F238E27FC236}">
                <a16:creationId xmlns:a16="http://schemas.microsoft.com/office/drawing/2014/main" id="{78E8D942-C90E-4F68-B191-7BC9B734C4FC}"/>
              </a:ext>
            </a:extLst>
          </p:cNvPr>
          <p:cNvSpPr/>
          <p:nvPr/>
        </p:nvSpPr>
        <p:spPr>
          <a:xfrm>
            <a:off x="6148075"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1967</a:t>
            </a:r>
          </a:p>
        </p:txBody>
      </p:sp>
      <p:cxnSp>
        <p:nvCxnSpPr>
          <p:cNvPr id="21" name="Straight Connector 20">
            <a:extLst>
              <a:ext uri="{FF2B5EF4-FFF2-40B4-BE49-F238E27FC236}">
                <a16:creationId xmlns:a16="http://schemas.microsoft.com/office/drawing/2014/main" id="{F7C78C17-1EF4-4F90-A3EE-34B699EF0BDE}"/>
              </a:ext>
            </a:extLst>
          </p:cNvPr>
          <p:cNvCxnSpPr/>
          <p:nvPr/>
        </p:nvCxnSpPr>
        <p:spPr>
          <a:xfrm>
            <a:off x="663615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86D7F19-6B79-4D75-94DA-4591F70E4AD6}"/>
              </a:ext>
            </a:extLst>
          </p:cNvPr>
          <p:cNvSpPr/>
          <p:nvPr/>
        </p:nvSpPr>
        <p:spPr>
          <a:xfrm>
            <a:off x="7483025" y="3625809"/>
            <a:ext cx="990600" cy="6096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Christ’s Return</a:t>
            </a:r>
          </a:p>
        </p:txBody>
      </p:sp>
      <p:cxnSp>
        <p:nvCxnSpPr>
          <p:cNvPr id="23" name="Straight Connector 22">
            <a:extLst>
              <a:ext uri="{FF2B5EF4-FFF2-40B4-BE49-F238E27FC236}">
                <a16:creationId xmlns:a16="http://schemas.microsoft.com/office/drawing/2014/main" id="{64F2FF92-73D9-440F-9CF6-C7838B9E0F5B}"/>
              </a:ext>
            </a:extLst>
          </p:cNvPr>
          <p:cNvCxnSpPr/>
          <p:nvPr/>
        </p:nvCxnSpPr>
        <p:spPr>
          <a:xfrm>
            <a:off x="830580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4917786-C95D-4BC6-8AAF-655318E6B4EB}"/>
              </a:ext>
            </a:extLst>
          </p:cNvPr>
          <p:cNvSpPr/>
          <p:nvPr/>
        </p:nvSpPr>
        <p:spPr>
          <a:xfrm>
            <a:off x="1066800" y="4006809"/>
            <a:ext cx="990600" cy="6096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entury Gothic" panose="020B0502020202020204" pitchFamily="34" charset="0"/>
                <a:cs typeface="Narkisim" pitchFamily="2" charset="-79"/>
              </a:rPr>
              <a:t>Book of Mormon</a:t>
            </a:r>
          </a:p>
        </p:txBody>
      </p:sp>
      <p:sp>
        <p:nvSpPr>
          <p:cNvPr id="25" name="Rectangle 24">
            <a:extLst>
              <a:ext uri="{FF2B5EF4-FFF2-40B4-BE49-F238E27FC236}">
                <a16:creationId xmlns:a16="http://schemas.microsoft.com/office/drawing/2014/main" id="{1ABEFC3D-774B-497A-95AF-B3EE41677709}"/>
              </a:ext>
            </a:extLst>
          </p:cNvPr>
          <p:cNvSpPr/>
          <p:nvPr/>
        </p:nvSpPr>
        <p:spPr>
          <a:xfrm>
            <a:off x="2362200" y="40068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Daniel 9</a:t>
            </a:r>
          </a:p>
        </p:txBody>
      </p:sp>
      <p:sp>
        <p:nvSpPr>
          <p:cNvPr id="26" name="Rectangle 25">
            <a:extLst>
              <a:ext uri="{FF2B5EF4-FFF2-40B4-BE49-F238E27FC236}">
                <a16:creationId xmlns:a16="http://schemas.microsoft.com/office/drawing/2014/main" id="{735054EC-680C-4152-8504-28B56C4C5A26}"/>
              </a:ext>
            </a:extLst>
          </p:cNvPr>
          <p:cNvSpPr/>
          <p:nvPr/>
        </p:nvSpPr>
        <p:spPr>
          <a:xfrm>
            <a:off x="3692325" y="40068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Daniel 9</a:t>
            </a:r>
          </a:p>
        </p:txBody>
      </p:sp>
      <p:sp>
        <p:nvSpPr>
          <p:cNvPr id="27" name="Rectangle 26">
            <a:extLst>
              <a:ext uri="{FF2B5EF4-FFF2-40B4-BE49-F238E27FC236}">
                <a16:creationId xmlns:a16="http://schemas.microsoft.com/office/drawing/2014/main" id="{86B4C2F3-280D-430E-A898-C3DF9E0E490E}"/>
              </a:ext>
            </a:extLst>
          </p:cNvPr>
          <p:cNvSpPr/>
          <p:nvPr/>
        </p:nvSpPr>
        <p:spPr>
          <a:xfrm>
            <a:off x="6149050" y="40068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Luke 21</a:t>
            </a:r>
          </a:p>
        </p:txBody>
      </p:sp>
      <p:sp>
        <p:nvSpPr>
          <p:cNvPr id="28" name="Rectangle 27">
            <a:extLst>
              <a:ext uri="{FF2B5EF4-FFF2-40B4-BE49-F238E27FC236}">
                <a16:creationId xmlns:a16="http://schemas.microsoft.com/office/drawing/2014/main" id="{A5A5088E-37AE-472B-AA79-E8B0DF00A52D}"/>
              </a:ext>
            </a:extLst>
          </p:cNvPr>
          <p:cNvSpPr/>
          <p:nvPr/>
        </p:nvSpPr>
        <p:spPr>
          <a:xfrm>
            <a:off x="7479175" y="42354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Luke 21</a:t>
            </a:r>
          </a:p>
        </p:txBody>
      </p:sp>
      <p:pic>
        <p:nvPicPr>
          <p:cNvPr id="29" name="Picture 2" descr="Image result for ancient jerusalem png clipart">
            <a:extLst>
              <a:ext uri="{FF2B5EF4-FFF2-40B4-BE49-F238E27FC236}">
                <a16:creationId xmlns:a16="http://schemas.microsoft.com/office/drawing/2014/main" id="{5CF4CE5D-BD6D-4AA1-9928-FCB0A3CB08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33" y="1848910"/>
            <a:ext cx="120173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rubble png clipart">
            <a:extLst>
              <a:ext uri="{FF2B5EF4-FFF2-40B4-BE49-F238E27FC236}">
                <a16:creationId xmlns:a16="http://schemas.microsoft.com/office/drawing/2014/main" id="{D572F8C4-4D60-4A8F-B5CB-D176413DEC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766" y="1863136"/>
            <a:ext cx="1321633" cy="8167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ancient jerusalem png clipart">
            <a:extLst>
              <a:ext uri="{FF2B5EF4-FFF2-40B4-BE49-F238E27FC236}">
                <a16:creationId xmlns:a16="http://schemas.microsoft.com/office/drawing/2014/main" id="{521646EA-4E7E-40EC-8A25-A83151375D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5635" y="1848910"/>
            <a:ext cx="120173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carcas png">
            <a:extLst>
              <a:ext uri="{FF2B5EF4-FFF2-40B4-BE49-F238E27FC236}">
                <a16:creationId xmlns:a16="http://schemas.microsoft.com/office/drawing/2014/main" id="{12112669-BD58-4D4A-895E-510ECC25AE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3980" y="1639873"/>
            <a:ext cx="1854552" cy="10363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ancient jerusalem png clipart">
            <a:extLst>
              <a:ext uri="{FF2B5EF4-FFF2-40B4-BE49-F238E27FC236}">
                <a16:creationId xmlns:a16="http://schemas.microsoft.com/office/drawing/2014/main" id="{AE790BED-23F9-46ED-90A6-C4B4883FE1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5144" y="1847593"/>
            <a:ext cx="120173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aintings Of Jesus 2nd Coming - Free Transparent PNG Download - PNGkey">
            <a:extLst>
              <a:ext uri="{FF2B5EF4-FFF2-40B4-BE49-F238E27FC236}">
                <a16:creationId xmlns:a16="http://schemas.microsoft.com/office/drawing/2014/main" id="{02EA0EFC-A551-465C-92C3-C0B4D71F90C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25" t="4973" r="24918" b="4503"/>
          <a:stretch/>
        </p:blipFill>
        <p:spPr bwMode="auto">
          <a:xfrm>
            <a:off x="7604072" y="1371600"/>
            <a:ext cx="854128" cy="13398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Download Bald Eagle PNG Image for Free">
            <a:extLst>
              <a:ext uri="{FF2B5EF4-FFF2-40B4-BE49-F238E27FC236}">
                <a16:creationId xmlns:a16="http://schemas.microsoft.com/office/drawing/2014/main" id="{00F0466E-D71E-4DD7-9825-3DC85A4657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711821" y="1504269"/>
            <a:ext cx="1687759" cy="137572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012BC575-2F58-4C03-A87A-ED6258AEAA05}"/>
              </a:ext>
            </a:extLst>
          </p:cNvPr>
          <p:cNvCxnSpPr/>
          <p:nvPr/>
        </p:nvCxnSpPr>
        <p:spPr>
          <a:xfrm>
            <a:off x="6636150" y="4495800"/>
            <a:ext cx="0" cy="533400"/>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9F5A021E-BE7A-4070-8A80-DA5021EA6E5F}"/>
              </a:ext>
            </a:extLst>
          </p:cNvPr>
          <p:cNvSpPr txBox="1">
            <a:spLocks/>
          </p:cNvSpPr>
          <p:nvPr/>
        </p:nvSpPr>
        <p:spPr>
          <a:xfrm>
            <a:off x="291971" y="4993088"/>
            <a:ext cx="8534400" cy="637554"/>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5875">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End of the desolation from Daniel 9.</a:t>
            </a:r>
          </a:p>
        </p:txBody>
      </p:sp>
      <p:sp>
        <p:nvSpPr>
          <p:cNvPr id="38" name="Rectangle 37">
            <a:extLst>
              <a:ext uri="{FF2B5EF4-FFF2-40B4-BE49-F238E27FC236}">
                <a16:creationId xmlns:a16="http://schemas.microsoft.com/office/drawing/2014/main" id="{99C02E4B-C32C-485C-A8DD-48FACAB69D94}"/>
              </a:ext>
            </a:extLst>
          </p:cNvPr>
          <p:cNvSpPr/>
          <p:nvPr/>
        </p:nvSpPr>
        <p:spPr>
          <a:xfrm>
            <a:off x="4185544" y="3213257"/>
            <a:ext cx="2443226" cy="331199"/>
          </a:xfrm>
          <a:prstGeom prst="rect">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Period of Desolation</a:t>
            </a:r>
          </a:p>
        </p:txBody>
      </p:sp>
      <p:sp>
        <p:nvSpPr>
          <p:cNvPr id="39" name="Title 1">
            <a:extLst>
              <a:ext uri="{FF2B5EF4-FFF2-40B4-BE49-F238E27FC236}">
                <a16:creationId xmlns:a16="http://schemas.microsoft.com/office/drawing/2014/main" id="{6A81B19A-A251-4DA7-B469-8743B8E33611}"/>
              </a:ext>
            </a:extLst>
          </p:cNvPr>
          <p:cNvSpPr txBox="1">
            <a:spLocks/>
          </p:cNvSpPr>
          <p:nvPr/>
        </p:nvSpPr>
        <p:spPr>
          <a:xfrm>
            <a:off x="0" y="5687046"/>
            <a:ext cx="9132425" cy="637554"/>
          </a:xfrm>
          <a:prstGeom prst="rect">
            <a:avLst/>
          </a:prstGeom>
          <a:solidFill>
            <a:schemeClr val="bg1">
              <a:alpha val="5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5875">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End of the desolation upon Jerusalem!</a:t>
            </a:r>
          </a:p>
        </p:txBody>
      </p:sp>
    </p:spTree>
    <p:extLst>
      <p:ext uri="{BB962C8B-B14F-4D97-AF65-F5344CB8AC3E}">
        <p14:creationId xmlns:p14="http://schemas.microsoft.com/office/powerpoint/2010/main" val="30379078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0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wipe(down)">
                                      <p:cBhvr>
                                        <p:cTn id="46" dur="5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2000"/>
                                        <p:tgtEl>
                                          <p:spTgt spid="26"/>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20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00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2000"/>
                                        <p:tgtEl>
                                          <p:spTgt spid="16"/>
                                        </p:tgtEl>
                                      </p:cBhvr>
                                    </p:animEffect>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20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20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2000"/>
                                        <p:tgtEl>
                                          <p:spTgt spid="2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2000"/>
                                        <p:tgtEl>
                                          <p:spTgt spid="2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2000"/>
                                        <p:tgtEl>
                                          <p:spTgt spid="1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2000"/>
                                        <p:tgtEl>
                                          <p:spTgt spid="27"/>
                                        </p:tgtEl>
                                      </p:cBhvr>
                                    </p:animEffect>
                                  </p:childTnLst>
                                </p:cTn>
                              </p:par>
                              <p:par>
                                <p:cTn id="83" presetID="10"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20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2000"/>
                                        <p:tgtEl>
                                          <p:spTgt spid="2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2000"/>
                                        <p:tgtEl>
                                          <p:spTgt spid="2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2000"/>
                                        <p:tgtEl>
                                          <p:spTgt spid="28"/>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20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9" fill="hold"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additive="base">
                                        <p:cTn id="104" dur="3000" fill="hold"/>
                                        <p:tgtEl>
                                          <p:spTgt spid="35"/>
                                        </p:tgtEl>
                                        <p:attrNameLst>
                                          <p:attrName>ppt_x</p:attrName>
                                        </p:attrNameLst>
                                      </p:cBhvr>
                                      <p:tavLst>
                                        <p:tav tm="0">
                                          <p:val>
                                            <p:strVal val="0-#ppt_w/2"/>
                                          </p:val>
                                        </p:tav>
                                        <p:tav tm="100000">
                                          <p:val>
                                            <p:strVal val="#ppt_x"/>
                                          </p:val>
                                        </p:tav>
                                      </p:tavLst>
                                    </p:anim>
                                    <p:anim calcmode="lin" valueType="num">
                                      <p:cBhvr additive="base">
                                        <p:cTn id="105" dur="3000" fill="hold"/>
                                        <p:tgtEl>
                                          <p:spTgt spid="35"/>
                                        </p:tgtEl>
                                        <p:attrNameLst>
                                          <p:attrName>ppt_y</p:attrName>
                                        </p:attrNameLst>
                                      </p:cBhvr>
                                      <p:tavLst>
                                        <p:tav tm="0">
                                          <p:val>
                                            <p:strVal val="0-#ppt_h/2"/>
                                          </p:val>
                                        </p:tav>
                                        <p:tav tm="100000">
                                          <p:val>
                                            <p:strVal val="#ppt_y"/>
                                          </p:val>
                                        </p:tav>
                                      </p:tavLst>
                                    </p:anim>
                                  </p:childTnLst>
                                </p:cTn>
                              </p:par>
                            </p:childTnLst>
                          </p:cTn>
                        </p:par>
                        <p:par>
                          <p:cTn id="106" fill="hold">
                            <p:stCondLst>
                              <p:cond delay="3000"/>
                            </p:stCondLst>
                            <p:childTnLst>
                              <p:par>
                                <p:cTn id="107" presetID="10" presetClass="entr" presetSubtype="0" fill="hold" nodeType="after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2000"/>
                                        <p:tgtEl>
                                          <p:spTgt spid="36"/>
                                        </p:tgtEl>
                                      </p:cBhvr>
                                    </p:animEffect>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7">
                                            <p:txEl>
                                              <p:pRg st="0" end="0"/>
                                            </p:txEl>
                                          </p:spTgt>
                                        </p:tgtEl>
                                        <p:attrNameLst>
                                          <p:attrName>style.visibility</p:attrName>
                                        </p:attrNameLst>
                                      </p:cBhvr>
                                      <p:to>
                                        <p:strVal val="visible"/>
                                      </p:to>
                                    </p:set>
                                    <p:animEffect transition="in" filter="fade">
                                      <p:cBhvr>
                                        <p:cTn id="113" dur="2000"/>
                                        <p:tgtEl>
                                          <p:spTgt spid="37">
                                            <p:txEl>
                                              <p:pRg st="0" end="0"/>
                                            </p:txEl>
                                          </p:spTgt>
                                        </p:tgtEl>
                                      </p:cBhvr>
                                    </p:animEffect>
                                  </p:childTnLst>
                                </p:cTn>
                              </p:par>
                            </p:childTnLst>
                          </p:cTn>
                        </p:par>
                        <p:par>
                          <p:cTn id="114" fill="hold">
                            <p:stCondLst>
                              <p:cond delay="7000"/>
                            </p:stCondLst>
                            <p:childTnLst>
                              <p:par>
                                <p:cTn id="115" presetID="10" presetClass="entr" presetSubtype="0" fill="hold" nodeType="afterEffect">
                                  <p:stCondLst>
                                    <p:cond delay="0"/>
                                  </p:stCondLst>
                                  <p:childTnLst>
                                    <p:set>
                                      <p:cBhvr>
                                        <p:cTn id="116" dur="1" fill="hold">
                                          <p:stCondLst>
                                            <p:cond delay="0"/>
                                          </p:stCondLst>
                                        </p:cTn>
                                        <p:tgtEl>
                                          <p:spTgt spid="39">
                                            <p:txEl>
                                              <p:pRg st="0" end="0"/>
                                            </p:txEl>
                                          </p:spTgt>
                                        </p:tgtEl>
                                        <p:attrNameLst>
                                          <p:attrName>style.visibility</p:attrName>
                                        </p:attrNameLst>
                                      </p:cBhvr>
                                      <p:to>
                                        <p:strVal val="visible"/>
                                      </p:to>
                                    </p:set>
                                    <p:animEffect transition="in" filter="fade">
                                      <p:cBhvr>
                                        <p:cTn id="117" dur="20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6" grpId="0" animBg="1"/>
      <p:bldP spid="17" grpId="0" animBg="1"/>
      <p:bldP spid="19" grpId="0" animBg="1"/>
      <p:bldP spid="20" grpId="0" animBg="1"/>
      <p:bldP spid="22" grpId="0" animBg="1"/>
      <p:bldP spid="24" grpId="0" animBg="1"/>
      <p:bldP spid="25" grpId="0" animBg="1"/>
      <p:bldP spid="26" grpId="0" animBg="1"/>
      <p:bldP spid="27" grpId="0" animBg="1"/>
      <p:bldP spid="28" grpId="0" animBg="1"/>
      <p:bldP spid="3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381000" y="1371600"/>
            <a:ext cx="8305800" cy="4267200"/>
          </a:xfrm>
        </p:spPr>
        <p:txBody>
          <a:bodyPr>
            <a:noAutofit/>
          </a:bodyPr>
          <a:lstStyle/>
          <a:p>
            <a:pPr marL="0" indent="0">
              <a:lnSpc>
                <a:spcPct val="130000"/>
              </a:lnSpc>
              <a:spcBef>
                <a:spcPct val="0"/>
              </a:spcBef>
              <a:buNone/>
            </a:pPr>
            <a:r>
              <a:rPr lang="en-US" altLang="en-US" sz="2400" dirty="0">
                <a:latin typeface="Century Gothic" pitchFamily="34" charset="0"/>
                <a:cs typeface="Narkisim" pitchFamily="34" charset="-79"/>
              </a:rPr>
              <a:t>And as he sat upon the mount of Olives, the disciples came unto him privately, saying, </a:t>
            </a:r>
            <a:r>
              <a:rPr lang="en-US" altLang="en-US" sz="2800" b="1" dirty="0">
                <a:ln w="15875">
                  <a:solidFill>
                    <a:schemeClr val="tx1"/>
                  </a:solidFill>
                </a:ln>
                <a:solidFill>
                  <a:srgbClr val="FF0000"/>
                </a:solidFill>
                <a:latin typeface="Century Gothic" pitchFamily="34" charset="0"/>
                <a:cs typeface="Narkisim" pitchFamily="34" charset="-79"/>
              </a:rPr>
              <a:t>Tell us, when shall these things be which thou hast said concerning the destruction of the temple, and the Jews</a:t>
            </a:r>
            <a:r>
              <a:rPr lang="en-US" altLang="en-US" sz="2400" dirty="0">
                <a:latin typeface="Century Gothic" pitchFamily="34" charset="0"/>
                <a:cs typeface="Narkisim" pitchFamily="34" charset="-79"/>
              </a:rPr>
              <a:t>; and </a:t>
            </a:r>
            <a:r>
              <a:rPr lang="en-US" altLang="en-US" sz="2800" b="1" dirty="0">
                <a:ln w="15875">
                  <a:solidFill>
                    <a:schemeClr val="tx1"/>
                  </a:solidFill>
                </a:ln>
                <a:solidFill>
                  <a:srgbClr val="FFFF00"/>
                </a:solidFill>
                <a:latin typeface="Century Gothic" pitchFamily="34" charset="0"/>
                <a:cs typeface="Narkisim" pitchFamily="34" charset="-79"/>
              </a:rPr>
              <a:t>what is the sign of thy coming</a:t>
            </a:r>
            <a:r>
              <a:rPr lang="en-US" altLang="en-US" sz="2400" dirty="0">
                <a:latin typeface="Century Gothic" pitchFamily="34" charset="0"/>
                <a:cs typeface="Narkisim" pitchFamily="34" charset="-79"/>
              </a:rPr>
              <a:t>; and of </a:t>
            </a:r>
            <a:r>
              <a:rPr lang="en-US" altLang="en-US" sz="2800" b="1" dirty="0">
                <a:ln w="15875">
                  <a:solidFill>
                    <a:schemeClr val="tx1"/>
                  </a:solidFill>
                </a:ln>
                <a:solidFill>
                  <a:srgbClr val="00B0F0"/>
                </a:solidFill>
                <a:latin typeface="Century Gothic" pitchFamily="34" charset="0"/>
                <a:cs typeface="Narkisim" pitchFamily="34" charset="-79"/>
              </a:rPr>
              <a:t>the end of the world? </a:t>
            </a:r>
            <a:r>
              <a:rPr lang="en-US" altLang="en-US" sz="2400" dirty="0">
                <a:latin typeface="Century Gothic" pitchFamily="34" charset="0"/>
                <a:cs typeface="Narkisim" pitchFamily="34" charset="-79"/>
              </a:rPr>
              <a:t>(</a:t>
            </a:r>
            <a:r>
              <a:rPr lang="en-US" altLang="en-US" sz="2800" b="1" dirty="0">
                <a:ln w="15875">
                  <a:solidFill>
                    <a:schemeClr val="tx1"/>
                  </a:solidFill>
                </a:ln>
                <a:solidFill>
                  <a:srgbClr val="00B0F0"/>
                </a:solidFill>
                <a:latin typeface="Century Gothic" pitchFamily="34" charset="0"/>
                <a:cs typeface="Narkisim" pitchFamily="34" charset="-79"/>
              </a:rPr>
              <a:t>or the destruction of the wicked</a:t>
            </a:r>
            <a:r>
              <a:rPr lang="en-US" altLang="en-US" sz="2400" dirty="0">
                <a:latin typeface="Century Gothic" pitchFamily="34" charset="0"/>
                <a:cs typeface="Narkisim" pitchFamily="34" charset="-79"/>
              </a:rPr>
              <a:t>, which is the end of the world.)</a:t>
            </a:r>
          </a:p>
          <a:p>
            <a:pPr marL="0" indent="0" algn="r">
              <a:lnSpc>
                <a:spcPct val="130000"/>
              </a:lnSpc>
              <a:spcBef>
                <a:spcPct val="0"/>
              </a:spcBef>
              <a:spcAft>
                <a:spcPts val="3000"/>
              </a:spcAft>
              <a:buNone/>
            </a:pPr>
            <a:r>
              <a:rPr lang="en-US" altLang="en-US" sz="2400" dirty="0">
                <a:latin typeface="Century Gothic" pitchFamily="34" charset="0"/>
                <a:cs typeface="Narkisim" pitchFamily="34" charset="-79"/>
              </a:rPr>
              <a:t>Matthew 24:4</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179</a:t>
            </a:fld>
            <a:endParaRPr lang="en-US" dirty="0"/>
          </a:p>
        </p:txBody>
      </p:sp>
    </p:spTree>
    <p:extLst>
      <p:ext uri="{BB962C8B-B14F-4D97-AF65-F5344CB8AC3E}">
        <p14:creationId xmlns:p14="http://schemas.microsoft.com/office/powerpoint/2010/main" val="3782060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492375"/>
            <a:ext cx="7772400" cy="1470025"/>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How are we to know what to believe?</a:t>
            </a:r>
          </a:p>
        </p:txBody>
      </p:sp>
      <p:sp>
        <p:nvSpPr>
          <p:cNvPr id="4" name="Slide Number Placeholder 3"/>
          <p:cNvSpPr>
            <a:spLocks noGrp="1"/>
          </p:cNvSpPr>
          <p:nvPr>
            <p:ph type="sldNum" sz="quarter" idx="11"/>
          </p:nvPr>
        </p:nvSpPr>
        <p:spPr/>
        <p:txBody>
          <a:bodyPr/>
          <a:lstStyle/>
          <a:p>
            <a:fld id="{F2C94934-F679-4702-B3C4-F49C4424DC22}" type="slidenum">
              <a:rPr lang="en-US" smtClean="0"/>
              <a:pPr/>
              <a:t>18</a:t>
            </a:fld>
            <a:endParaRPr lang="en-US" dirty="0"/>
          </a:p>
        </p:txBody>
      </p:sp>
    </p:spTree>
    <p:extLst>
      <p:ext uri="{BB962C8B-B14F-4D97-AF65-F5344CB8AC3E}">
        <p14:creationId xmlns:p14="http://schemas.microsoft.com/office/powerpoint/2010/main" val="12197752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133600"/>
            <a:ext cx="7772400" cy="2133600"/>
          </a:xfrm>
        </p:spPr>
        <p:txBody>
          <a:bodyPr>
            <a:noAutofit/>
          </a:bodyPr>
          <a:lstStyle/>
          <a:p>
            <a: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Christ’s Prophecy </a:t>
            </a:r>
            <a:b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of His Return </a:t>
            </a:r>
            <a:b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Conclusion</a:t>
            </a:r>
          </a:p>
        </p:txBody>
      </p:sp>
      <p:sp>
        <p:nvSpPr>
          <p:cNvPr id="4" name="Slide Number Placeholder 3"/>
          <p:cNvSpPr>
            <a:spLocks noGrp="1"/>
          </p:cNvSpPr>
          <p:nvPr>
            <p:ph type="sldNum" sz="quarter" idx="11"/>
          </p:nvPr>
        </p:nvSpPr>
        <p:spPr/>
        <p:txBody>
          <a:bodyPr/>
          <a:lstStyle/>
          <a:p>
            <a:fld id="{F2C94934-F679-4702-B3C4-F49C4424DC22}" type="slidenum">
              <a:rPr lang="en-US" smtClean="0"/>
              <a:pPr/>
              <a:t>180</a:t>
            </a:fld>
            <a:endParaRPr lang="en-US" dirty="0"/>
          </a:p>
        </p:txBody>
      </p:sp>
    </p:spTree>
    <p:extLst>
      <p:ext uri="{BB962C8B-B14F-4D97-AF65-F5344CB8AC3E}">
        <p14:creationId xmlns:p14="http://schemas.microsoft.com/office/powerpoint/2010/main" val="982097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615214"/>
            <a:ext cx="8229600" cy="3490186"/>
          </a:xfrm>
          <a:prstGeom prst="rect">
            <a:avLst/>
          </a:prstGeom>
          <a:noFill/>
        </p:spPr>
        <p:txBody>
          <a:bodyPr wrap="square" rtlCol="0">
            <a:spAutoFit/>
          </a:bodyPr>
          <a:lstStyle/>
          <a:p>
            <a:pPr algn="ctr">
              <a:lnSpc>
                <a:spcPct val="120000"/>
              </a:lnSpc>
            </a:pPr>
            <a:r>
              <a:rPr lang="en-US" altLang="en-US" sz="3600" b="1" dirty="0">
                <a:ln w="19050">
                  <a:solidFill>
                    <a:schemeClr val="tx1"/>
                  </a:solidFill>
                </a:ln>
                <a:solidFill>
                  <a:srgbClr val="00B0F0"/>
                </a:solidFill>
                <a:latin typeface="Century Gothic" pitchFamily="34" charset="0"/>
              </a:rPr>
              <a:t>Inspired Version </a:t>
            </a:r>
            <a:r>
              <a:rPr lang="en-US" altLang="en-US" sz="3600" dirty="0">
                <a:ln w="19050">
                  <a:noFill/>
                </a:ln>
                <a:latin typeface="Century Gothic" pitchFamily="34" charset="0"/>
              </a:rPr>
              <a:t>makes the timeline of Christ’s prophecy clear</a:t>
            </a:r>
            <a:endParaRPr lang="en-US" altLang="en-US" sz="2800" dirty="0">
              <a:ln w="19050">
                <a:noFill/>
              </a:ln>
              <a:latin typeface="Century Gothic" pitchFamily="34" charset="0"/>
            </a:endParaRPr>
          </a:p>
          <a:p>
            <a:pPr algn="ctr">
              <a:lnSpc>
                <a:spcPct val="120000"/>
              </a:lnSpc>
            </a:pPr>
            <a:endParaRPr lang="en-US" altLang="en-US" sz="2800" dirty="0">
              <a:latin typeface="Century Gothic" pitchFamily="34" charset="0"/>
            </a:endParaRPr>
          </a:p>
          <a:p>
            <a:pPr algn="ctr">
              <a:lnSpc>
                <a:spcPct val="120000"/>
              </a:lnSpc>
            </a:pPr>
            <a:r>
              <a:rPr lang="en-US" altLang="en-US" sz="2800" dirty="0">
                <a:latin typeface="Century Gothic" pitchFamily="34" charset="0"/>
              </a:rPr>
              <a:t>The desolation of Daniel started with the destruction of Jerusalem and is finished with the gathering of the elect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181</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1524000"/>
            <a:ext cx="8382000" cy="3958135"/>
          </a:xfrm>
          <a:prstGeom prst="rect">
            <a:avLst/>
          </a:prstGeom>
          <a:noFill/>
        </p:spPr>
        <p:txBody>
          <a:bodyPr wrap="square" rtlCol="0">
            <a:spAutoFit/>
          </a:bodyPr>
          <a:lstStyle/>
          <a:p>
            <a:pPr algn="ctr">
              <a:lnSpc>
                <a:spcPct val="120000"/>
              </a:lnSpc>
              <a:spcAft>
                <a:spcPts val="1200"/>
              </a:spcAft>
            </a:pPr>
            <a:r>
              <a:rPr lang="en-US" altLang="en-US" sz="3600" b="1" dirty="0">
                <a:ln w="19050">
                  <a:solidFill>
                    <a:schemeClr val="tx1"/>
                  </a:solidFill>
                </a:ln>
                <a:solidFill>
                  <a:srgbClr val="FF0000"/>
                </a:solidFill>
                <a:latin typeface="Century Gothic" pitchFamily="34" charset="0"/>
              </a:rPr>
              <a:t>The destruction of Jerusalem in Matthew 24 &amp; Daniel 9 is </a:t>
            </a:r>
          </a:p>
          <a:p>
            <a:pPr algn="ctr">
              <a:lnSpc>
                <a:spcPct val="120000"/>
              </a:lnSpc>
              <a:spcAft>
                <a:spcPts val="1200"/>
              </a:spcAft>
            </a:pPr>
            <a:r>
              <a:rPr lang="en-US" altLang="en-US" sz="7200" b="1" u="sng"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NOT</a:t>
            </a:r>
            <a:r>
              <a:rPr lang="en-US" altLang="en-US" sz="6000" b="1" dirty="0">
                <a:ln w="19050">
                  <a:solidFill>
                    <a:schemeClr val="tx1"/>
                  </a:solidFill>
                </a:ln>
                <a:solidFill>
                  <a:srgbClr val="FF0000"/>
                </a:solidFill>
                <a:latin typeface="Century Gothic" pitchFamily="34" charset="0"/>
              </a:rPr>
              <a:t> </a:t>
            </a:r>
            <a:r>
              <a:rPr lang="en-US" altLang="en-US" sz="5400" b="1" dirty="0">
                <a:ln w="19050">
                  <a:solidFill>
                    <a:schemeClr val="tx1"/>
                  </a:solidFill>
                </a:ln>
                <a:solidFill>
                  <a:srgbClr val="FF0000"/>
                </a:solidFill>
                <a:latin typeface="Century Gothic" pitchFamily="34" charset="0"/>
              </a:rPr>
              <a:t>TO HAPPEN </a:t>
            </a:r>
          </a:p>
          <a:p>
            <a:pPr algn="ctr">
              <a:lnSpc>
                <a:spcPct val="120000"/>
              </a:lnSpc>
              <a:spcAft>
                <a:spcPts val="1200"/>
              </a:spcAft>
            </a:pPr>
            <a:r>
              <a:rPr lang="en-US" altLang="en-US" sz="5400" b="1" dirty="0">
                <a:ln w="19050">
                  <a:solidFill>
                    <a:schemeClr val="tx1"/>
                  </a:solidFill>
                </a:ln>
                <a:solidFill>
                  <a:srgbClr val="FF0000"/>
                </a:solidFill>
                <a:latin typeface="Century Gothic" pitchFamily="34" charset="0"/>
              </a:rPr>
              <a:t>IN THE END TIMES!!!</a:t>
            </a:r>
            <a:endParaRPr lang="en-US" altLang="en-US" sz="6000" b="1" dirty="0">
              <a:ln w="19050">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Christ’s Prophecy of His Return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182</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838200" y="838200"/>
            <a:ext cx="7467600" cy="4267200"/>
          </a:xfrm>
        </p:spPr>
        <p:txBody>
          <a:bodyPr>
            <a:noAutofit/>
          </a:bodyPr>
          <a:lstStyle/>
          <a:p>
            <a:pPr marL="0" indent="0">
              <a:lnSpc>
                <a:spcPct val="120000"/>
              </a:lnSpc>
              <a:spcBef>
                <a:spcPct val="0"/>
              </a:spcBef>
              <a:spcAft>
                <a:spcPts val="1200"/>
              </a:spcAft>
              <a:buNone/>
            </a:pPr>
            <a:r>
              <a:rPr lang="en-US" altLang="en-US" sz="3400" b="1" u="sng" dirty="0">
                <a:ln w="19050">
                  <a:solidFill>
                    <a:schemeClr val="tx1"/>
                  </a:solidFill>
                </a:ln>
                <a:solidFill>
                  <a:srgbClr val="FF0000"/>
                </a:solidFill>
                <a:latin typeface="Century Gothic" pitchFamily="34" charset="0"/>
                <a:cs typeface="Narkisim" pitchFamily="34" charset="-79"/>
              </a:rPr>
              <a:t>Satan does not want us ready:</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to believe that things that have </a:t>
            </a:r>
            <a:r>
              <a:rPr lang="en-US" altLang="en-US" sz="2600" b="1" u="sng" dirty="0">
                <a:latin typeface="Century Gothic" pitchFamily="34" charset="0"/>
                <a:cs typeface="Narkisim" pitchFamily="34" charset="-79"/>
              </a:rPr>
              <a:t>ALREADY happened</a:t>
            </a:r>
            <a:r>
              <a:rPr lang="en-US" altLang="en-US" sz="2600" dirty="0">
                <a:latin typeface="Century Gothic" pitchFamily="34" charset="0"/>
                <a:cs typeface="Narkisim" pitchFamily="34" charset="-79"/>
              </a:rPr>
              <a:t> are yet to come</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looking for things that </a:t>
            </a:r>
            <a:r>
              <a:rPr lang="en-US" altLang="en-US" sz="2600" b="1" u="sng" dirty="0">
                <a:latin typeface="Century Gothic" pitchFamily="34" charset="0"/>
                <a:cs typeface="Narkisim" pitchFamily="34" charset="-79"/>
              </a:rPr>
              <a:t>will not happen</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a:t>
            </a:r>
            <a:r>
              <a:rPr lang="en-US" altLang="en-US" sz="2600" b="1" u="sng" dirty="0">
                <a:latin typeface="Century Gothic" pitchFamily="34" charset="0"/>
                <a:cs typeface="Narkisim" pitchFamily="34" charset="-79"/>
              </a:rPr>
              <a:t>twists the word of God</a:t>
            </a:r>
            <a:r>
              <a:rPr lang="en-US" altLang="en-US" sz="2600" dirty="0">
                <a:latin typeface="Century Gothic" pitchFamily="34" charset="0"/>
                <a:cs typeface="Narkisim" pitchFamily="34" charset="-79"/>
              </a:rPr>
              <a:t> so we don’t understand God’s plan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183</a:t>
            </a:fld>
            <a:endParaRPr lang="en-US" dirty="0"/>
          </a:p>
        </p:txBody>
      </p:sp>
    </p:spTree>
    <p:extLst>
      <p:ext uri="{BB962C8B-B14F-4D97-AF65-F5344CB8AC3E}">
        <p14:creationId xmlns:p14="http://schemas.microsoft.com/office/powerpoint/2010/main" val="31353622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Any final discussion?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184</a:t>
            </a:fld>
            <a:endParaRPr lang="en-US"/>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185</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
        <p:nvSpPr>
          <p:cNvPr id="14" name="Cloud 13"/>
          <p:cNvSpPr/>
          <p:nvPr/>
        </p:nvSpPr>
        <p:spPr>
          <a:xfrm>
            <a:off x="3440575"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Plain &amp; Precious Taken Away = Incorrect Understanding</a:t>
            </a: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0"/>
                                        </p:tgtEl>
                                      </p:cBhvr>
                                    </p:animEffect>
                                    <p:anim calcmode="lin" valueType="num">
                                      <p:cBhvr>
                                        <p:cTn id="7" dur="1000"/>
                                        <p:tgtEl>
                                          <p:spTgt spid="50"/>
                                        </p:tgtEl>
                                        <p:attrNameLst>
                                          <p:attrName>ppt_x</p:attrName>
                                        </p:attrNameLst>
                                      </p:cBhvr>
                                      <p:tavLst>
                                        <p:tav tm="0">
                                          <p:val>
                                            <p:strVal val="ppt_x"/>
                                          </p:val>
                                        </p:tav>
                                        <p:tav tm="100000">
                                          <p:val>
                                            <p:strVal val="ppt_x"/>
                                          </p:val>
                                        </p:tav>
                                      </p:tavLst>
                                    </p:anim>
                                    <p:anim calcmode="lin" valueType="num">
                                      <p:cBhvr>
                                        <p:cTn id="8" dur="1000"/>
                                        <p:tgtEl>
                                          <p:spTgt spid="50"/>
                                        </p:tgtEl>
                                        <p:attrNameLst>
                                          <p:attrName>ppt_y</p:attrName>
                                        </p:attrNameLst>
                                      </p:cBhvr>
                                      <p:tavLst>
                                        <p:tav tm="0">
                                          <p:val>
                                            <p:strVal val="ppt_y"/>
                                          </p:val>
                                        </p:tav>
                                        <p:tav tm="100000">
                                          <p:val>
                                            <p:strVal val="ppt_y+.1"/>
                                          </p:val>
                                        </p:tav>
                                      </p:tavLst>
                                    </p:anim>
                                    <p:set>
                                      <p:cBhvr>
                                        <p:cTn id="9" dur="1" fill="hold">
                                          <p:stCondLst>
                                            <p:cond delay="999"/>
                                          </p:stCondLst>
                                        </p:cTn>
                                        <p:tgtEl>
                                          <p:spTgt spid="50"/>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51"/>
                                        </p:tgtEl>
                                      </p:cBhvr>
                                    </p:animEffect>
                                    <p:anim calcmode="lin" valueType="num">
                                      <p:cBhvr>
                                        <p:cTn id="20" dur="1000"/>
                                        <p:tgtEl>
                                          <p:spTgt spid="51"/>
                                        </p:tgtEl>
                                        <p:attrNameLst>
                                          <p:attrName>ppt_x</p:attrName>
                                        </p:attrNameLst>
                                      </p:cBhvr>
                                      <p:tavLst>
                                        <p:tav tm="0">
                                          <p:val>
                                            <p:strVal val="ppt_x"/>
                                          </p:val>
                                        </p:tav>
                                        <p:tav tm="100000">
                                          <p:val>
                                            <p:strVal val="ppt_x"/>
                                          </p:val>
                                        </p:tav>
                                      </p:tavLst>
                                    </p:anim>
                                    <p:anim calcmode="lin" valueType="num">
                                      <p:cBhvr>
                                        <p:cTn id="21" dur="1000"/>
                                        <p:tgtEl>
                                          <p:spTgt spid="51"/>
                                        </p:tgtEl>
                                        <p:attrNameLst>
                                          <p:attrName>ppt_y</p:attrName>
                                        </p:attrNameLst>
                                      </p:cBhvr>
                                      <p:tavLst>
                                        <p:tav tm="0">
                                          <p:val>
                                            <p:strVal val="ppt_y"/>
                                          </p:val>
                                        </p:tav>
                                        <p:tav tm="100000">
                                          <p:val>
                                            <p:strVal val="ppt_y+.1"/>
                                          </p:val>
                                        </p:tav>
                                      </p:tavLst>
                                    </p:anim>
                                    <p:set>
                                      <p:cBhvr>
                                        <p:cTn id="22" dur="1" fill="hold">
                                          <p:stCondLst>
                                            <p:cond delay="999"/>
                                          </p:stCondLst>
                                        </p:cTn>
                                        <p:tgtEl>
                                          <p:spTgt spid="51"/>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12" grpId="0" animBg="1"/>
      <p:bldP spid="1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186</a:t>
            </a:fld>
            <a:endParaRPr lang="en-US"/>
          </a:p>
        </p:txBody>
      </p:sp>
      <p:pic>
        <p:nvPicPr>
          <p:cNvPr id="5" name="Picture 4">
            <a:extLst>
              <a:ext uri="{FF2B5EF4-FFF2-40B4-BE49-F238E27FC236}">
                <a16:creationId xmlns:a16="http://schemas.microsoft.com/office/drawing/2014/main" id="{0DE74DDF-25B2-41DC-8E27-066CEEFB3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2858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381000" y="546434"/>
            <a:ext cx="7772400" cy="977566"/>
          </a:xfrm>
        </p:spPr>
        <p:txBody>
          <a:bodyPr>
            <a:noAutofit/>
          </a:bodyPr>
          <a:lstStyle/>
          <a:p>
            <a:pPr algn="l"/>
            <a:r>
              <a:rPr lang="en-US" sz="66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Testimonies:</a:t>
            </a:r>
            <a:endParaRPr lang="en-US" sz="48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187</a:t>
            </a:fld>
            <a:endParaRPr lang="en-US" dirty="0"/>
          </a:p>
        </p:txBody>
      </p:sp>
      <p:sp>
        <p:nvSpPr>
          <p:cNvPr id="6" name="Title 1">
            <a:extLst>
              <a:ext uri="{FF2B5EF4-FFF2-40B4-BE49-F238E27FC236}">
                <a16:creationId xmlns:a16="http://schemas.microsoft.com/office/drawing/2014/main" id="{189E2B5F-006E-4750-B995-BEB5AE045878}"/>
              </a:ext>
            </a:extLst>
          </p:cNvPr>
          <p:cNvSpPr txBox="1">
            <a:spLocks/>
          </p:cNvSpPr>
          <p:nvPr/>
        </p:nvSpPr>
        <p:spPr>
          <a:xfrm>
            <a:off x="297180" y="1689434"/>
            <a:ext cx="8549640" cy="34921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14400" indent="-914400" algn="l">
              <a:buFont typeface="+mj-lt"/>
              <a:buAutoNum type="arabicPeriod"/>
            </a:pP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Creating this class </a:t>
            </a:r>
            <a:r>
              <a:rPr lang="en-US" sz="36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(line-upon-line)</a:t>
            </a:r>
            <a:endPar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a:p>
            <a:pPr marL="914400" indent="-914400" algn="l">
              <a:buFont typeface="+mj-lt"/>
              <a:buAutoNum type="arabicPeriod"/>
            </a:pP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Same story told before</a:t>
            </a:r>
          </a:p>
          <a:p>
            <a:pPr marL="1376363" indent="-452438" algn="l">
              <a:buFont typeface="Arial" panose="020B0604020202020204" pitchFamily="34" charset="0"/>
              <a:buChar char="•"/>
            </a:pPr>
            <a:r>
              <a:rPr lang="en-US" sz="4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Eusebius</a:t>
            </a:r>
          </a:p>
          <a:p>
            <a:pPr marL="1376363" indent="-452438" algn="l">
              <a:buFont typeface="Arial" panose="020B0604020202020204" pitchFamily="34" charset="0"/>
              <a:buChar char="•"/>
            </a:pPr>
            <a:r>
              <a:rPr lang="en-US" sz="4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Marvelous Work &amp; A Wonder</a:t>
            </a:r>
          </a:p>
          <a:p>
            <a:pPr marL="1376363" indent="-452438" algn="l">
              <a:buFont typeface="Arial" panose="020B0604020202020204" pitchFamily="34" charset="0"/>
              <a:buChar char="•"/>
            </a:pPr>
            <a:r>
              <a:rPr lang="en-US" sz="4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Frank Frye</a:t>
            </a:r>
          </a:p>
        </p:txBody>
      </p:sp>
    </p:spTree>
    <p:extLst>
      <p:ext uri="{BB962C8B-B14F-4D97-AF65-F5344CB8AC3E}">
        <p14:creationId xmlns:p14="http://schemas.microsoft.com/office/powerpoint/2010/main" val="145915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fade">
                                      <p:cBhvr>
                                        <p:cTn id="18" dur="500"/>
                                        <p:tgtEl>
                                          <p:spTgt spid="6">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2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The Book of</a:t>
            </a:r>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
            </a:r>
            <a:b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66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Revelation</a:t>
            </a:r>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
            </a:r>
            <a:b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2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and its association with Daniel</a:t>
            </a:r>
            <a:endParaRPr lang="en-US" sz="4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188</a:t>
            </a:fld>
            <a:endParaRPr lang="en-US" dirty="0"/>
          </a:p>
        </p:txBody>
      </p:sp>
    </p:spTree>
    <p:extLst>
      <p:ext uri="{BB962C8B-B14F-4D97-AF65-F5344CB8AC3E}">
        <p14:creationId xmlns:p14="http://schemas.microsoft.com/office/powerpoint/2010/main" val="27563470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ohn the Revelator.jpg"/>
          <p:cNvPicPr>
            <a:picLocks noChangeAspect="1"/>
          </p:cNvPicPr>
          <p:nvPr/>
        </p:nvPicPr>
        <p:blipFill>
          <a:blip r:embed="rId3" cstate="print"/>
          <a:srcRect t="16445" r="694" b="26888"/>
          <a:stretch>
            <a:fillRect/>
          </a:stretch>
        </p:blipFill>
        <p:spPr>
          <a:xfrm>
            <a:off x="0" y="0"/>
            <a:ext cx="9144000" cy="6858000"/>
          </a:xfrm>
          <a:prstGeom prst="rect">
            <a:avLst/>
          </a:prstGeom>
        </p:spPr>
      </p:pic>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38200" y="1524000"/>
            <a:ext cx="7467600" cy="3700628"/>
          </a:xfrm>
          <a:prstGeom prst="rect">
            <a:avLst/>
          </a:prstGeom>
          <a:noFill/>
        </p:spPr>
        <p:txBody>
          <a:bodyPr wrap="square" rtlCol="0">
            <a:spAutoFit/>
          </a:bodyPr>
          <a:lstStyle/>
          <a:p>
            <a:pPr>
              <a:lnSpc>
                <a:spcPct val="130000"/>
              </a:lnSpc>
              <a:spcAft>
                <a:spcPts val="1200"/>
              </a:spcAft>
            </a:pPr>
            <a:r>
              <a:rPr lang="en-US" sz="2800" dirty="0">
                <a:latin typeface="Century Gothic" panose="020B0502020202020204" pitchFamily="34" charset="0"/>
                <a:cs typeface="Andalus" panose="02020603050405020304" pitchFamily="18" charset="-78"/>
              </a:rPr>
              <a:t>And they shall see the Son of man coming in the clouds of heaven, with power and great glory.</a:t>
            </a:r>
          </a:p>
          <a:p>
            <a:pPr>
              <a:lnSpc>
                <a:spcPct val="130000"/>
              </a:lnSpc>
            </a:pPr>
            <a:r>
              <a:rPr lang="en-US" sz="2800" dirty="0">
                <a:latin typeface="Century Gothic" panose="020B0502020202020204" pitchFamily="34" charset="0"/>
                <a:cs typeface="Andalus" panose="02020603050405020304" pitchFamily="18" charset="-78"/>
              </a:rPr>
              <a:t>And whoso </a:t>
            </a:r>
            <a:r>
              <a:rPr lang="en-US" sz="2800" b="1" u="sng" dirty="0" err="1">
                <a:latin typeface="Century Gothic" panose="020B0502020202020204" pitchFamily="34" charset="0"/>
                <a:cs typeface="Andalus" panose="02020603050405020304" pitchFamily="18" charset="-78"/>
              </a:rPr>
              <a:t>treasureth</a:t>
            </a:r>
            <a:r>
              <a:rPr lang="en-US" sz="2800" b="1" u="sng" dirty="0">
                <a:latin typeface="Century Gothic" panose="020B0502020202020204" pitchFamily="34" charset="0"/>
                <a:cs typeface="Andalus" panose="02020603050405020304" pitchFamily="18" charset="-78"/>
              </a:rPr>
              <a:t> up my word </a:t>
            </a:r>
          </a:p>
          <a:p>
            <a:pPr>
              <a:lnSpc>
                <a:spcPct val="130000"/>
              </a:lnSpc>
              <a:spcAft>
                <a:spcPts val="1200"/>
              </a:spcAft>
            </a:pPr>
            <a:r>
              <a:rPr lang="en-US" sz="2800" dirty="0">
                <a:latin typeface="Century Gothic" panose="020B0502020202020204" pitchFamily="34" charset="0"/>
                <a:cs typeface="Andalus" panose="02020603050405020304" pitchFamily="18" charset="-78"/>
              </a:rPr>
              <a:t>shall not be deceived.</a:t>
            </a:r>
          </a:p>
          <a:p>
            <a:pPr algn="r">
              <a:lnSpc>
                <a:spcPct val="130000"/>
              </a:lnSpc>
            </a:pPr>
            <a:r>
              <a:rPr lang="en-US" sz="2800" dirty="0">
                <a:latin typeface="Century Gothic" panose="020B0502020202020204" pitchFamily="34" charset="0"/>
                <a:cs typeface="Andalus" panose="02020603050405020304" pitchFamily="18" charset="-78"/>
              </a:rPr>
              <a:t>Mark 13:42-43</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a:t>
            </a:fld>
            <a:endParaRPr lang="en-US" dirty="0"/>
          </a:p>
        </p:txBody>
      </p:sp>
      <p:sp>
        <p:nvSpPr>
          <p:cNvPr id="9"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Importance of Signs</a:t>
            </a:r>
          </a:p>
        </p:txBody>
      </p:sp>
    </p:spTree>
    <p:extLst>
      <p:ext uri="{BB962C8B-B14F-4D97-AF65-F5344CB8AC3E}">
        <p14:creationId xmlns:p14="http://schemas.microsoft.com/office/powerpoint/2010/main" val="1241026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90600"/>
            <a:ext cx="8229600" cy="5555367"/>
          </a:xfrm>
          <a:prstGeom prst="rect">
            <a:avLst/>
          </a:prstGeom>
          <a:noFill/>
        </p:spPr>
        <p:txBody>
          <a:bodyPr wrap="square" rtlCol="0">
            <a:spAutoFit/>
          </a:bodyPr>
          <a:lstStyle/>
          <a:p>
            <a:pPr>
              <a:spcBef>
                <a:spcPct val="50000"/>
              </a:spcBef>
            </a:pPr>
            <a:r>
              <a:rPr lang="en-US" altLang="en-US" sz="3000" b="1" u="sng" dirty="0">
                <a:ln w="19050">
                  <a:solidFill>
                    <a:schemeClr val="tx1"/>
                  </a:solidFill>
                </a:ln>
                <a:solidFill>
                  <a:srgbClr val="00B0F0"/>
                </a:solidFill>
                <a:latin typeface="Century Gothic" pitchFamily="34" charset="0"/>
              </a:rPr>
              <a:t>Ether, speaking to people in the last days:</a:t>
            </a:r>
          </a:p>
          <a:p>
            <a:pPr>
              <a:spcBef>
                <a:spcPct val="50000"/>
              </a:spcBef>
            </a:pPr>
            <a:r>
              <a:rPr lang="en-US" altLang="en-US" sz="2200" dirty="0">
                <a:latin typeface="Century Gothic" pitchFamily="34" charset="0"/>
              </a:rPr>
              <a:t>Come unto me, </a:t>
            </a:r>
            <a:r>
              <a:rPr lang="en-US" altLang="en-US" sz="2400" b="1" u="sng" dirty="0">
                <a:latin typeface="Century Gothic" pitchFamily="34" charset="0"/>
              </a:rPr>
              <a:t>O ye Gentiles, and I will </a:t>
            </a:r>
            <a:r>
              <a:rPr lang="en-US" altLang="en-US" sz="2400" b="1" u="sng" dirty="0" err="1">
                <a:latin typeface="Century Gothic" pitchFamily="34" charset="0"/>
              </a:rPr>
              <a:t>shew</a:t>
            </a:r>
            <a:r>
              <a:rPr lang="en-US" altLang="en-US" sz="2400" b="1" u="sng" dirty="0">
                <a:latin typeface="Century Gothic" pitchFamily="34" charset="0"/>
              </a:rPr>
              <a:t> unto you the greater things, the knowledge which is hid up because of unbelief.</a:t>
            </a:r>
            <a:endParaRPr lang="en-US" altLang="en-US" sz="2200" b="1" u="sng" dirty="0">
              <a:latin typeface="Century Gothic" pitchFamily="34" charset="0"/>
            </a:endParaRPr>
          </a:p>
          <a:p>
            <a:pPr>
              <a:spcBef>
                <a:spcPct val="50000"/>
              </a:spcBef>
            </a:pPr>
            <a:r>
              <a:rPr lang="en-US" altLang="en-US" sz="2200" dirty="0">
                <a:latin typeface="Century Gothic" pitchFamily="34" charset="0"/>
              </a:rPr>
              <a:t>Come unto me, O ye house of Israel, and it shall be made manifest unto you how great things the Father hath laid up for you, from the foundation of the world; and it hath not come unto you, because of unbelief.</a:t>
            </a:r>
          </a:p>
          <a:p>
            <a:pPr>
              <a:spcBef>
                <a:spcPct val="50000"/>
              </a:spcBef>
              <a:spcAft>
                <a:spcPts val="600"/>
              </a:spcAft>
            </a:pPr>
            <a:r>
              <a:rPr lang="en-US" altLang="en-US" sz="2200" dirty="0">
                <a:latin typeface="Century Gothic" pitchFamily="34" charset="0"/>
              </a:rPr>
              <a:t>Behold, when ye shall rend that </a:t>
            </a:r>
            <a:r>
              <a:rPr lang="en-US" altLang="en-US" sz="2200" dirty="0" err="1">
                <a:latin typeface="Century Gothic" pitchFamily="34" charset="0"/>
              </a:rPr>
              <a:t>vail</a:t>
            </a:r>
            <a:r>
              <a:rPr lang="en-US" altLang="en-US" sz="2200" dirty="0">
                <a:latin typeface="Century Gothic" pitchFamily="34" charset="0"/>
              </a:rPr>
              <a:t> of unbelief which doth cause you to remain in your awful state of wickedness and hardness of heart, and blindness of mind, </a:t>
            </a:r>
          </a:p>
          <a:p>
            <a:pPr algn="r"/>
            <a:r>
              <a:rPr lang="en-US" altLang="en-US" sz="2200" dirty="0">
                <a:latin typeface="Century Gothic" pitchFamily="34" charset="0"/>
              </a:rPr>
              <a:t>Ether 1:109-114 (Cont.)</a:t>
            </a:r>
            <a:r>
              <a:rPr lang="en-US" altLang="en-US" sz="2200" dirty="0">
                <a:latin typeface="Century Gothic" pitchFamily="34" charset="0"/>
                <a:sym typeface="Wingdings" pitchFamily="2" charset="2"/>
              </a:rPr>
              <a:t></a:t>
            </a:r>
            <a:endParaRPr lang="en-US" altLang="en-US" sz="2200" dirty="0">
              <a:latin typeface="Century Gothic" pitchFamily="34" charset="0"/>
            </a:endParaRPr>
          </a:p>
          <a:p>
            <a:pPr>
              <a:spcBef>
                <a:spcPct val="50000"/>
              </a:spcBef>
            </a:pP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190</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26592"/>
            <a:ext cx="8229600" cy="5863144"/>
          </a:xfrm>
          <a:prstGeom prst="rect">
            <a:avLst/>
          </a:prstGeom>
          <a:noFill/>
        </p:spPr>
        <p:txBody>
          <a:bodyPr wrap="square" rtlCol="0">
            <a:spAutoFit/>
          </a:bodyPr>
          <a:lstStyle/>
          <a:p>
            <a:pPr>
              <a:spcBef>
                <a:spcPct val="50000"/>
              </a:spcBef>
            </a:pPr>
            <a:r>
              <a:rPr lang="en-US" altLang="en-US" sz="2200" dirty="0">
                <a:latin typeface="Century Gothic" pitchFamily="34" charset="0"/>
              </a:rPr>
              <a:t>then shall the </a:t>
            </a:r>
            <a:r>
              <a:rPr lang="en-US" altLang="en-US" sz="3200" b="1" u="sng" dirty="0">
                <a:ln w="19050">
                  <a:solidFill>
                    <a:schemeClr val="tx1"/>
                  </a:solidFill>
                </a:ln>
                <a:solidFill>
                  <a:srgbClr val="FFFF00"/>
                </a:solidFill>
                <a:latin typeface="Century Gothic" pitchFamily="34" charset="0"/>
              </a:rPr>
              <a:t>great and marvelous things</a:t>
            </a:r>
            <a:r>
              <a:rPr lang="en-US" altLang="en-US" sz="2800" b="1" u="sng" dirty="0">
                <a:ln w="19050">
                  <a:solidFill>
                    <a:schemeClr val="tx1"/>
                  </a:solidFill>
                </a:ln>
                <a:solidFill>
                  <a:srgbClr val="FFFF00"/>
                </a:solidFill>
                <a:latin typeface="Century Gothic" pitchFamily="34" charset="0"/>
              </a:rPr>
              <a:t> </a:t>
            </a:r>
            <a:r>
              <a:rPr lang="en-US" altLang="en-US" sz="2400" b="1" u="sng" dirty="0">
                <a:latin typeface="Century Gothic" pitchFamily="34" charset="0"/>
              </a:rPr>
              <a:t>which have been hid up from the foundation of the world from you</a:t>
            </a:r>
            <a:r>
              <a:rPr lang="en-US" altLang="en-US" sz="2000" dirty="0">
                <a:latin typeface="Century Gothic" pitchFamily="34" charset="0"/>
              </a:rPr>
              <a:t>; </a:t>
            </a:r>
          </a:p>
          <a:p>
            <a:pPr>
              <a:spcBef>
                <a:spcPct val="50000"/>
              </a:spcBef>
            </a:pPr>
            <a:r>
              <a:rPr lang="en-US" altLang="en-US" sz="2200" dirty="0">
                <a:latin typeface="Century Gothic" pitchFamily="34" charset="0"/>
              </a:rPr>
              <a:t>Yea, </a:t>
            </a:r>
            <a:r>
              <a:rPr lang="en-US" altLang="en-US" sz="2400" b="1" u="sng" dirty="0">
                <a:latin typeface="Century Gothic" pitchFamily="34" charset="0"/>
              </a:rPr>
              <a:t>when ye shall call upon the Father in my name, with a broken heart and a contrite spirit</a:t>
            </a:r>
            <a:r>
              <a:rPr lang="en-US" altLang="en-US" sz="2200" dirty="0">
                <a:latin typeface="Century Gothic" pitchFamily="34" charset="0"/>
              </a:rPr>
              <a:t>, then shall ye know that the Father hath remembered the covenant which he made unto your fathers, O house of Israel;</a:t>
            </a:r>
          </a:p>
          <a:p>
            <a:pPr>
              <a:spcBef>
                <a:spcPct val="50000"/>
              </a:spcBef>
            </a:pPr>
            <a:r>
              <a:rPr lang="en-US" altLang="en-US" sz="2400" b="1" u="sng" dirty="0">
                <a:latin typeface="Century Gothic" pitchFamily="34" charset="0"/>
              </a:rPr>
              <a:t>And </a:t>
            </a:r>
            <a:r>
              <a:rPr lang="en-US" altLang="en-US" sz="3200" b="1" u="sng" dirty="0">
                <a:ln w="19050">
                  <a:solidFill>
                    <a:schemeClr val="tx1"/>
                  </a:solidFill>
                </a:ln>
                <a:solidFill>
                  <a:srgbClr val="00B0F0"/>
                </a:solidFill>
                <a:latin typeface="Century Gothic" pitchFamily="34" charset="0"/>
              </a:rPr>
              <a:t>then shall my revelations which I have caused to be written by my servant John, be unfolded</a:t>
            </a:r>
            <a:r>
              <a:rPr lang="en-US" altLang="en-US" sz="2800" b="1" u="sng" dirty="0">
                <a:latin typeface="Century Gothic" pitchFamily="34" charset="0"/>
              </a:rPr>
              <a:t> </a:t>
            </a:r>
            <a:r>
              <a:rPr lang="en-US" altLang="en-US" sz="2400" b="1" u="sng" dirty="0">
                <a:latin typeface="Century Gothic" pitchFamily="34" charset="0"/>
              </a:rPr>
              <a:t>in the eyes of all the people</a:t>
            </a:r>
            <a:r>
              <a:rPr lang="en-US" altLang="en-US" sz="2200" dirty="0">
                <a:latin typeface="Century Gothic" pitchFamily="34" charset="0"/>
              </a:rPr>
              <a:t>.</a:t>
            </a:r>
          </a:p>
          <a:p>
            <a:pPr algn="r"/>
            <a:r>
              <a:rPr lang="en-US" altLang="en-US" sz="2200" dirty="0">
                <a:latin typeface="Century Gothic" pitchFamily="34" charset="0"/>
              </a:rPr>
              <a:t>Ether 1:109-113</a:t>
            </a:r>
          </a:p>
          <a:p>
            <a:pPr>
              <a:spcBef>
                <a:spcPct val="50000"/>
              </a:spcBef>
            </a:pP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191</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1713503"/>
            <a:ext cx="8382000" cy="830997"/>
          </a:xfrm>
          <a:prstGeom prst="rect">
            <a:avLst/>
          </a:prstGeom>
          <a:noFill/>
        </p:spPr>
        <p:txBody>
          <a:bodyPr wrap="square" rtlCol="0">
            <a:spAutoFit/>
          </a:bodyPr>
          <a:lstStyle/>
          <a:p>
            <a:pPr fontAlgn="auto">
              <a:spcBef>
                <a:spcPct val="50000"/>
              </a:spcBef>
              <a:spcAft>
                <a:spcPts val="0"/>
              </a:spcAft>
              <a:defRPr/>
            </a:pPr>
            <a:r>
              <a:rPr lang="en-US" sz="2400" dirty="0">
                <a:latin typeface="Century Gothic" pitchFamily="34" charset="0"/>
              </a:rPr>
              <a:t>The book of Revelation says the following things will </a:t>
            </a:r>
            <a:r>
              <a:rPr lang="en-US" sz="2400" u="sng" dirty="0">
                <a:latin typeface="Century Gothic" pitchFamily="34" charset="0"/>
              </a:rPr>
              <a:t>occur during this period of time: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192</a:t>
            </a:fld>
            <a:endParaRPr lang="en-US"/>
          </a:p>
        </p:txBody>
      </p:sp>
      <p:sp>
        <p:nvSpPr>
          <p:cNvPr id="9" name="Rectangle 8"/>
          <p:cNvSpPr/>
          <p:nvPr/>
        </p:nvSpPr>
        <p:spPr>
          <a:xfrm>
            <a:off x="381000" y="914400"/>
            <a:ext cx="8382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entury Gothic" pitchFamily="34" charset="0"/>
              </a:rPr>
              <a:t>Period of 1,260 days/years, 3½ years and also 42 months</a:t>
            </a:r>
          </a:p>
        </p:txBody>
      </p:sp>
      <p:sp>
        <p:nvSpPr>
          <p:cNvPr id="10" name="TextBox 9"/>
          <p:cNvSpPr txBox="1"/>
          <p:nvPr/>
        </p:nvSpPr>
        <p:spPr>
          <a:xfrm>
            <a:off x="609600" y="2524744"/>
            <a:ext cx="7848600" cy="2733056"/>
          </a:xfrm>
          <a:prstGeom prst="rect">
            <a:avLst/>
          </a:prstGeom>
          <a:noFill/>
        </p:spPr>
        <p:txBody>
          <a:bodyPr wrap="square" rtlCol="0">
            <a:spAutoFit/>
          </a:bodyPr>
          <a:lstStyle/>
          <a:p>
            <a:pPr marL="231775" indent="-231775" fontAlgn="auto">
              <a:lnSpc>
                <a:spcPct val="130000"/>
              </a:lnSpc>
              <a:spcAft>
                <a:spcPts val="0"/>
              </a:spcAft>
              <a:buFont typeface="Arial" pitchFamily="34" charset="0"/>
              <a:buChar char="•"/>
              <a:defRPr/>
            </a:pPr>
            <a:r>
              <a:rPr lang="en-US" sz="2200" dirty="0">
                <a:latin typeface="Century Gothic" pitchFamily="34" charset="0"/>
              </a:rPr>
              <a:t>Church to be removed from the earth</a:t>
            </a:r>
          </a:p>
          <a:p>
            <a:pPr marL="231775" indent="-231775" fontAlgn="auto">
              <a:lnSpc>
                <a:spcPct val="130000"/>
              </a:lnSpc>
              <a:spcAft>
                <a:spcPts val="0"/>
              </a:spcAft>
              <a:buFont typeface="Arial" pitchFamily="34" charset="0"/>
              <a:buChar char="•"/>
              <a:defRPr/>
            </a:pPr>
            <a:r>
              <a:rPr lang="en-US" sz="2200" dirty="0">
                <a:latin typeface="Century Gothic" pitchFamily="34" charset="0"/>
              </a:rPr>
              <a:t>Beast to rise to power</a:t>
            </a:r>
          </a:p>
          <a:p>
            <a:pPr marL="231775" indent="-231775" fontAlgn="auto">
              <a:lnSpc>
                <a:spcPct val="130000"/>
              </a:lnSpc>
              <a:spcAft>
                <a:spcPts val="0"/>
              </a:spcAft>
              <a:buFont typeface="Arial" pitchFamily="34" charset="0"/>
              <a:buChar char="•"/>
              <a:defRPr/>
            </a:pPr>
            <a:r>
              <a:rPr lang="en-US" sz="2200" dirty="0">
                <a:latin typeface="Century Gothic" pitchFamily="34" charset="0"/>
              </a:rPr>
              <a:t>False prophet to rise</a:t>
            </a:r>
          </a:p>
          <a:p>
            <a:pPr marL="231775" indent="-231775" fontAlgn="auto">
              <a:lnSpc>
                <a:spcPct val="130000"/>
              </a:lnSpc>
              <a:spcAft>
                <a:spcPts val="0"/>
              </a:spcAft>
              <a:buFont typeface="Arial" pitchFamily="34" charset="0"/>
              <a:buChar char="•"/>
              <a:defRPr/>
            </a:pPr>
            <a:r>
              <a:rPr lang="en-US" sz="2200" dirty="0">
                <a:latin typeface="Century Gothic" pitchFamily="34" charset="0"/>
              </a:rPr>
              <a:t>Cannot trade, buy or sell without the mark of the beast</a:t>
            </a:r>
          </a:p>
          <a:p>
            <a:pPr marL="231775" indent="-231775" fontAlgn="auto">
              <a:lnSpc>
                <a:spcPct val="130000"/>
              </a:lnSpc>
              <a:spcAft>
                <a:spcPts val="0"/>
              </a:spcAft>
              <a:buFont typeface="Arial" pitchFamily="34" charset="0"/>
              <a:buChar char="•"/>
              <a:defRPr/>
            </a:pPr>
            <a:r>
              <a:rPr lang="en-US" sz="2200" dirty="0">
                <a:latin typeface="Century Gothic" pitchFamily="34" charset="0"/>
              </a:rPr>
              <a:t>Dragon to war against the saints</a:t>
            </a:r>
          </a:p>
          <a:p>
            <a:pPr marL="231775" indent="-231775" fontAlgn="auto">
              <a:lnSpc>
                <a:spcPct val="130000"/>
              </a:lnSpc>
              <a:spcAft>
                <a:spcPts val="0"/>
              </a:spcAft>
              <a:buFont typeface="Arial" pitchFamily="34" charset="0"/>
              <a:buChar char="•"/>
              <a:defRPr/>
            </a:pPr>
            <a:r>
              <a:rPr lang="en-US" sz="2200" dirty="0">
                <a:latin typeface="Century Gothic" pitchFamily="34" charset="0"/>
              </a:rPr>
              <a:t>Great blasphemies against God</a:t>
            </a:r>
          </a:p>
        </p:txBody>
      </p:sp>
      <p:sp>
        <p:nvSpPr>
          <p:cNvPr id="11" name="TextBox 10"/>
          <p:cNvSpPr txBox="1"/>
          <p:nvPr/>
        </p:nvSpPr>
        <p:spPr>
          <a:xfrm>
            <a:off x="738850" y="5153561"/>
            <a:ext cx="7696200" cy="1200329"/>
          </a:xfrm>
          <a:prstGeom prst="rect">
            <a:avLst/>
          </a:prstGeom>
          <a:solidFill>
            <a:schemeClr val="bg1">
              <a:alpha val="50000"/>
            </a:schemeClr>
          </a:solidFill>
        </p:spPr>
        <p:txBody>
          <a:bodyPr wrap="square" rtlCol="0">
            <a:spAutoFit/>
          </a:bodyPr>
          <a:lstStyle/>
          <a:p>
            <a:pPr algn="ctr">
              <a:spcBef>
                <a:spcPct val="50000"/>
              </a:spcBef>
            </a:pPr>
            <a:r>
              <a:rPr lang="en-US" altLang="en-US" sz="36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Are these end-time events </a:t>
            </a:r>
            <a:r>
              <a:rPr lang="en-US" altLang="en-US" sz="3600" b="1" u="sng" dirty="0">
                <a:ln w="19050">
                  <a:solidFill>
                    <a:schemeClr val="tx1"/>
                  </a:solidFill>
                </a:ln>
                <a:solidFill>
                  <a:srgbClr val="92D050"/>
                </a:solidFill>
                <a:effectLst>
                  <a:outerShdw blurRad="50800" dist="38100" dir="2700000" algn="tl" rotWithShape="0">
                    <a:prstClr val="black">
                      <a:alpha val="40000"/>
                    </a:prstClr>
                  </a:outerShdw>
                </a:effectLst>
                <a:latin typeface="Century Gothic" pitchFamily="34" charset="0"/>
              </a:rPr>
              <a:t>OR</a:t>
            </a:r>
            <a:r>
              <a:rPr lang="en-US" altLang="en-US" sz="36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 </a:t>
            </a:r>
            <a:r>
              <a:rPr lang="en-US" altLang="en-US" sz="36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related to some other time?</a:t>
            </a:r>
          </a:p>
        </p:txBody>
      </p:sp>
      <p:sp>
        <p:nvSpPr>
          <p:cNvPr id="12" name="Rectangle 11">
            <a:extLst>
              <a:ext uri="{FF2B5EF4-FFF2-40B4-BE49-F238E27FC236}">
                <a16:creationId xmlns:a16="http://schemas.microsoft.com/office/drawing/2014/main" id="{61E3211C-9781-4B65-90A6-65A37534F5C6}"/>
              </a:ext>
            </a:extLst>
          </p:cNvPr>
          <p:cNvSpPr/>
          <p:nvPr/>
        </p:nvSpPr>
        <p:spPr>
          <a:xfrm>
            <a:off x="1423240" y="1295400"/>
            <a:ext cx="6297521"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Same: 12 hours = dozen hours = ½ day = 720 minutes</a:t>
            </a:r>
            <a:r>
              <a:rPr lang="en-US" sz="2200" b="1" dirty="0">
                <a:solidFill>
                  <a:schemeClr val="tx1"/>
                </a:solidFill>
                <a:latin typeface="Century Gothic" pitchFamily="34" charset="0"/>
              </a:rPr>
              <a:t> </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762000" y="1894344"/>
            <a:ext cx="7620000" cy="2677656"/>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What </a:t>
            </a:r>
            <a:r>
              <a:rPr lang="en-US" sz="4800" b="1" dirty="0">
                <a:ln w="19050">
                  <a:solidFill>
                    <a:schemeClr val="tx1"/>
                  </a:solidFill>
                </a:ln>
                <a:solidFill>
                  <a:srgbClr val="00B0F0"/>
                </a:solidFill>
                <a:latin typeface="Century Gothic" pitchFamily="34" charset="0"/>
              </a:rPr>
              <a:t>scriptures</a:t>
            </a:r>
            <a:r>
              <a:rPr lang="en-US" sz="4400" dirty="0">
                <a:ln w="19050">
                  <a:solidFill>
                    <a:schemeClr val="tx1"/>
                  </a:solidFill>
                </a:ln>
                <a:latin typeface="Century Gothic" pitchFamily="34" charset="0"/>
              </a:rPr>
              <a:t> </a:t>
            </a:r>
            <a:r>
              <a:rPr lang="en-US" sz="4000" dirty="0">
                <a:latin typeface="Century Gothic" pitchFamily="34" charset="0"/>
              </a:rPr>
              <a:t>in the book of Revelation do others use to support end-time seven years tribulation?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193</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914400" y="1325701"/>
            <a:ext cx="7391400" cy="1877437"/>
          </a:xfrm>
          <a:prstGeom prst="rect">
            <a:avLst/>
          </a:prstGeom>
          <a:noFill/>
        </p:spPr>
        <p:txBody>
          <a:bodyPr wrap="square" rtlCol="0">
            <a:spAutoFit/>
          </a:bodyPr>
          <a:lstStyle/>
          <a:p>
            <a:pPr marL="342900" indent="-342900">
              <a:spcBef>
                <a:spcPct val="50000"/>
              </a:spcBef>
            </a:pPr>
            <a:r>
              <a:rPr lang="en-US" altLang="en-US" sz="3200" b="1" u="sng" dirty="0">
                <a:latin typeface="Century Gothic" pitchFamily="34" charset="0"/>
              </a:rPr>
              <a:t>Key Revelation scriptures:</a:t>
            </a:r>
          </a:p>
          <a:p>
            <a:pPr marL="576263" indent="-576263">
              <a:spcBef>
                <a:spcPct val="50000"/>
              </a:spcBef>
              <a:buFontTx/>
              <a:buAutoNum type="arabicPeriod"/>
            </a:pPr>
            <a:r>
              <a:rPr lang="en-US" altLang="en-US" sz="2800" dirty="0">
                <a:latin typeface="Century Gothic" pitchFamily="34" charset="0"/>
              </a:rPr>
              <a:t>Chapter 12 – Woman and the Beast</a:t>
            </a:r>
          </a:p>
          <a:p>
            <a:pPr marL="576263" indent="-576263">
              <a:spcBef>
                <a:spcPct val="50000"/>
              </a:spcBef>
              <a:buFontTx/>
              <a:buAutoNum type="arabicPeriod"/>
            </a:pPr>
            <a:r>
              <a:rPr lang="en-US" altLang="en-US" sz="2800" dirty="0">
                <a:latin typeface="Century Gothic" pitchFamily="34" charset="0"/>
              </a:rPr>
              <a:t>Chapter 13 – Beast in power</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194</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914400" y="1325701"/>
            <a:ext cx="7391400" cy="3170099"/>
          </a:xfrm>
          <a:prstGeom prst="rect">
            <a:avLst/>
          </a:prstGeom>
          <a:noFill/>
        </p:spPr>
        <p:txBody>
          <a:bodyPr wrap="square" rtlCol="0">
            <a:spAutoFit/>
          </a:bodyPr>
          <a:lstStyle/>
          <a:p>
            <a:pPr marL="342900" indent="-342900">
              <a:spcBef>
                <a:spcPct val="50000"/>
              </a:spcBef>
            </a:pPr>
            <a:r>
              <a:rPr lang="en-US" altLang="en-US" sz="3200" b="1" u="sng" dirty="0">
                <a:latin typeface="Century Gothic" pitchFamily="34" charset="0"/>
              </a:rPr>
              <a:t>Key figures of Revelation scriptures:</a:t>
            </a:r>
          </a:p>
          <a:p>
            <a:pPr marL="576263" indent="-576263">
              <a:spcBef>
                <a:spcPct val="50000"/>
              </a:spcBef>
              <a:buFontTx/>
              <a:buAutoNum type="arabicPeriod"/>
            </a:pPr>
            <a:r>
              <a:rPr lang="en-US" altLang="en-US" sz="2800" dirty="0">
                <a:latin typeface="Century Gothic" pitchFamily="34" charset="0"/>
              </a:rPr>
              <a:t>The </a:t>
            </a:r>
            <a:r>
              <a:rPr lang="en-US" altLang="en-US" sz="2800" b="1" dirty="0">
                <a:latin typeface="Century Gothic" pitchFamily="34" charset="0"/>
              </a:rPr>
              <a:t>woman</a:t>
            </a:r>
            <a:r>
              <a:rPr lang="en-US" altLang="en-US" sz="2800" dirty="0">
                <a:latin typeface="Century Gothic" pitchFamily="34" charset="0"/>
              </a:rPr>
              <a:t> =</a:t>
            </a:r>
          </a:p>
          <a:p>
            <a:pPr marL="576263" indent="-576263">
              <a:spcBef>
                <a:spcPct val="50000"/>
              </a:spcBef>
              <a:buFontTx/>
              <a:buAutoNum type="arabicPeriod"/>
            </a:pPr>
            <a:r>
              <a:rPr lang="en-US" altLang="en-US" sz="2800" dirty="0">
                <a:latin typeface="Century Gothic" pitchFamily="34" charset="0"/>
              </a:rPr>
              <a:t>The </a:t>
            </a:r>
            <a:r>
              <a:rPr lang="en-US" altLang="en-US" sz="2800" b="1" dirty="0">
                <a:latin typeface="Century Gothic" pitchFamily="34" charset="0"/>
              </a:rPr>
              <a:t>man-child</a:t>
            </a:r>
            <a:r>
              <a:rPr lang="en-US" altLang="en-US" sz="2800" dirty="0">
                <a:latin typeface="Century Gothic" pitchFamily="34" charset="0"/>
              </a:rPr>
              <a:t> =</a:t>
            </a:r>
          </a:p>
          <a:p>
            <a:pPr marL="576263" indent="-576263">
              <a:spcBef>
                <a:spcPct val="50000"/>
              </a:spcBef>
              <a:buFontTx/>
              <a:buAutoNum type="arabicPeriod"/>
            </a:pPr>
            <a:r>
              <a:rPr lang="en-US" altLang="en-US" sz="2800" dirty="0">
                <a:latin typeface="Century Gothic" pitchFamily="34" charset="0"/>
              </a:rPr>
              <a:t>The </a:t>
            </a:r>
            <a:r>
              <a:rPr lang="en-US" altLang="en-US" sz="2800" b="1" dirty="0">
                <a:latin typeface="Century Gothic" pitchFamily="34" charset="0"/>
              </a:rPr>
              <a:t>dragon</a:t>
            </a:r>
            <a:r>
              <a:rPr lang="en-US" altLang="en-US" sz="2800" dirty="0">
                <a:latin typeface="Century Gothic" pitchFamily="34" charset="0"/>
              </a:rPr>
              <a:t> =</a:t>
            </a:r>
          </a:p>
          <a:p>
            <a:pPr marL="576263" indent="-576263">
              <a:spcBef>
                <a:spcPct val="50000"/>
              </a:spcBef>
              <a:buFontTx/>
              <a:buAutoNum type="arabicPeriod"/>
            </a:pPr>
            <a:r>
              <a:rPr lang="en-US" altLang="en-US" sz="2800" dirty="0">
                <a:latin typeface="Century Gothic" pitchFamily="34" charset="0"/>
              </a:rPr>
              <a:t>The </a:t>
            </a:r>
            <a:r>
              <a:rPr lang="en-US" altLang="en-US" sz="2800" b="1" dirty="0">
                <a:latin typeface="Century Gothic" pitchFamily="34" charset="0"/>
              </a:rPr>
              <a:t>beast</a:t>
            </a:r>
            <a:r>
              <a:rPr lang="en-US" altLang="en-US" sz="2800" dirty="0">
                <a:latin typeface="Century Gothic" pitchFamily="34" charset="0"/>
              </a:rPr>
              <a:t>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195</a:t>
            </a:fld>
            <a:endParaRPr lang="en-US"/>
          </a:p>
        </p:txBody>
      </p:sp>
      <p:sp>
        <p:nvSpPr>
          <p:cNvPr id="7" name="TextBox 6">
            <a:extLst>
              <a:ext uri="{FF2B5EF4-FFF2-40B4-BE49-F238E27FC236}">
                <a16:creationId xmlns:a16="http://schemas.microsoft.com/office/drawing/2014/main" id="{68A56AA5-9D34-475B-A69F-54A5F68D181D}"/>
              </a:ext>
            </a:extLst>
          </p:cNvPr>
          <p:cNvSpPr txBox="1"/>
          <p:nvPr/>
        </p:nvSpPr>
        <p:spPr>
          <a:xfrm>
            <a:off x="3581400" y="2019394"/>
            <a:ext cx="5638800" cy="2893100"/>
          </a:xfrm>
          <a:prstGeom prst="rect">
            <a:avLst/>
          </a:prstGeom>
          <a:noFill/>
        </p:spPr>
        <p:txBody>
          <a:bodyPr wrap="square" rtlCol="0">
            <a:spAutoFit/>
          </a:bodyPr>
          <a:lstStyle/>
          <a:p>
            <a:pPr>
              <a:spcBef>
                <a:spcPct val="50000"/>
              </a:spcBef>
            </a:pPr>
            <a:r>
              <a:rPr lang="en-US" altLang="en-US" sz="2800" dirty="0">
                <a:latin typeface="Century Gothic" pitchFamily="34" charset="0"/>
              </a:rPr>
              <a:t>   the church</a:t>
            </a:r>
          </a:p>
          <a:p>
            <a:pPr>
              <a:spcBef>
                <a:spcPct val="50000"/>
              </a:spcBef>
            </a:pPr>
            <a:r>
              <a:rPr lang="en-US" altLang="en-US" sz="2800" dirty="0">
                <a:latin typeface="Century Gothic" pitchFamily="34" charset="0"/>
              </a:rPr>
              <a:t>        the kingdom of God</a:t>
            </a:r>
          </a:p>
          <a:p>
            <a:pPr>
              <a:spcBef>
                <a:spcPct val="50000"/>
              </a:spcBef>
            </a:pPr>
            <a:r>
              <a:rPr lang="en-US" altLang="en-US" sz="2800" dirty="0">
                <a:latin typeface="Century Gothic" pitchFamily="34" charset="0"/>
              </a:rPr>
              <a:t>   the devil</a:t>
            </a:r>
          </a:p>
          <a:p>
            <a:pPr>
              <a:spcBef>
                <a:spcPct val="50000"/>
              </a:spcBef>
            </a:pPr>
            <a:r>
              <a:rPr lang="en-US" altLang="en-US" sz="2800" dirty="0">
                <a:latin typeface="Century Gothic" pitchFamily="34" charset="0"/>
              </a:rPr>
              <a:t>earthly kingdoms that are given power by the devil</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20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20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2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70856"/>
            <a:ext cx="8229600" cy="5527667"/>
          </a:xfrm>
          <a:prstGeom prst="rect">
            <a:avLst/>
          </a:prstGeom>
          <a:noFill/>
        </p:spPr>
        <p:txBody>
          <a:bodyPr wrap="square" rtlCol="0">
            <a:spAutoFit/>
          </a:bodyPr>
          <a:lstStyle/>
          <a:p>
            <a:pPr>
              <a:lnSpc>
                <a:spcPct val="120000"/>
              </a:lnSpc>
              <a:spcAft>
                <a:spcPts val="600"/>
              </a:spcAft>
              <a:defRPr/>
            </a:pPr>
            <a:r>
              <a:rPr lang="en-US" sz="2200" dirty="0">
                <a:latin typeface="Century Gothic" pitchFamily="34" charset="0"/>
              </a:rPr>
              <a:t>And after then things I heard another voice saying, Woe to the </a:t>
            </a:r>
            <a:r>
              <a:rPr lang="en-US" sz="2200" dirty="0" err="1">
                <a:latin typeface="Century Gothic" pitchFamily="34" charset="0"/>
              </a:rPr>
              <a:t>inhabiters</a:t>
            </a:r>
            <a:r>
              <a:rPr lang="en-US" sz="2200" dirty="0">
                <a:latin typeface="Century Gothic" pitchFamily="34" charset="0"/>
              </a:rPr>
              <a:t> of the earth, yea, and they who dwell upon the islands of the sea! for the devil is come down unto you, having great wrath, because he </a:t>
            </a:r>
            <a:r>
              <a:rPr lang="en-US" sz="2200" dirty="0" err="1">
                <a:latin typeface="Century Gothic" pitchFamily="34" charset="0"/>
              </a:rPr>
              <a:t>knoweth</a:t>
            </a:r>
            <a:r>
              <a:rPr lang="en-US" sz="2200" dirty="0">
                <a:latin typeface="Century Gothic" pitchFamily="34" charset="0"/>
              </a:rPr>
              <a:t> that he hath but a short time.</a:t>
            </a:r>
          </a:p>
          <a:p>
            <a:pPr>
              <a:lnSpc>
                <a:spcPct val="120000"/>
              </a:lnSpc>
              <a:defRPr/>
            </a:pPr>
            <a:r>
              <a:rPr lang="en-US" sz="2200" dirty="0">
                <a:latin typeface="Century Gothic" pitchFamily="34" charset="0"/>
              </a:rPr>
              <a:t>For when the </a:t>
            </a:r>
            <a:r>
              <a:rPr lang="en-US" sz="2200" b="1" u="sng" dirty="0">
                <a:latin typeface="Century Gothic" pitchFamily="34" charset="0"/>
              </a:rPr>
              <a:t>dragon</a:t>
            </a:r>
            <a:r>
              <a:rPr lang="en-US" sz="2200" dirty="0">
                <a:latin typeface="Century Gothic" pitchFamily="34" charset="0"/>
              </a:rPr>
              <a:t> saw that he was cast unto the earth, he persecuted the </a:t>
            </a:r>
            <a:r>
              <a:rPr lang="en-US" sz="2200" b="1" u="sng" dirty="0">
                <a:latin typeface="Century Gothic" pitchFamily="34" charset="0"/>
              </a:rPr>
              <a:t>woman</a:t>
            </a:r>
            <a:r>
              <a:rPr lang="en-US" sz="2200" dirty="0">
                <a:latin typeface="Century Gothic" pitchFamily="34" charset="0"/>
              </a:rPr>
              <a:t> which brought forth the </a:t>
            </a:r>
            <a:r>
              <a:rPr lang="en-US" sz="2200" b="1" u="sng" dirty="0">
                <a:latin typeface="Century Gothic" pitchFamily="34" charset="0"/>
              </a:rPr>
              <a:t>man-child</a:t>
            </a:r>
            <a:r>
              <a:rPr lang="en-US" sz="2200" dirty="0">
                <a:latin typeface="Century Gothic" pitchFamily="34" charset="0"/>
              </a:rPr>
              <a:t>.  		</a:t>
            </a:r>
          </a:p>
          <a:p>
            <a:pPr>
              <a:lnSpc>
                <a:spcPct val="120000"/>
              </a:lnSpc>
              <a:defRPr/>
            </a:pPr>
            <a:r>
              <a:rPr lang="en-US" sz="2200" dirty="0">
                <a:latin typeface="Century Gothic" pitchFamily="34" charset="0"/>
              </a:rPr>
              <a:t>Therefore, </a:t>
            </a:r>
            <a:r>
              <a:rPr lang="en-US" sz="2200" b="1" u="sng" dirty="0">
                <a:latin typeface="Century Gothic" pitchFamily="34" charset="0"/>
              </a:rPr>
              <a:t>to the woman were given two wings </a:t>
            </a:r>
            <a:r>
              <a:rPr lang="en-US" sz="2200" dirty="0">
                <a:latin typeface="Century Gothic" pitchFamily="34" charset="0"/>
              </a:rPr>
              <a:t>of a great eagle, </a:t>
            </a:r>
            <a:r>
              <a:rPr lang="en-US" sz="2200" b="1" u="sng" dirty="0">
                <a:latin typeface="Century Gothic" pitchFamily="34" charset="0"/>
              </a:rPr>
              <a:t>that she might flee into the wilderness</a:t>
            </a:r>
            <a:r>
              <a:rPr lang="en-US" sz="2200" dirty="0">
                <a:latin typeface="Century Gothic" pitchFamily="34" charset="0"/>
              </a:rPr>
              <a:t>, into her place, where she is nourish for a </a:t>
            </a:r>
            <a:r>
              <a:rPr lang="en-US" sz="2200" b="1" u="sng" dirty="0">
                <a:latin typeface="Century Gothic" pitchFamily="34" charset="0"/>
              </a:rPr>
              <a:t>time, and times, and half a time</a:t>
            </a:r>
            <a:r>
              <a:rPr lang="en-US" sz="2200" dirty="0">
                <a:latin typeface="Century Gothic" pitchFamily="34" charset="0"/>
              </a:rPr>
              <a:t>, from the face of the serpent.        </a:t>
            </a:r>
          </a:p>
          <a:p>
            <a:pPr algn="r">
              <a:lnSpc>
                <a:spcPct val="120000"/>
              </a:lnSpc>
              <a:defRPr/>
            </a:pPr>
            <a:r>
              <a:rPr lang="en-US" sz="2200" dirty="0">
                <a:latin typeface="Century Gothic" pitchFamily="34" charset="0"/>
              </a:rPr>
              <a:t>Revelation 12:12–14</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196</a:t>
            </a:fld>
            <a:endParaRPr lang="en-US" dirty="0"/>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539704"/>
          </a:xfrm>
          <a:prstGeom prst="rect">
            <a:avLst/>
          </a:prstGeom>
          <a:noFill/>
        </p:spPr>
        <p:txBody>
          <a:bodyPr wrap="square" rtlCol="0">
            <a:spAutoFit/>
          </a:bodyPr>
          <a:lstStyle/>
          <a:p>
            <a:pPr>
              <a:lnSpc>
                <a:spcPct val="120000"/>
              </a:lnSpc>
              <a:defRPr/>
            </a:pPr>
            <a:r>
              <a:rPr lang="en-US" sz="2200" dirty="0">
                <a:latin typeface="Century Gothic" pitchFamily="34" charset="0"/>
              </a:rPr>
              <a:t>And there was given unto him [the beast] a mouth speaking great things and blasphemies; and </a:t>
            </a:r>
            <a:r>
              <a:rPr lang="en-US" sz="2200" b="1" u="sng" dirty="0">
                <a:latin typeface="Century Gothic" pitchFamily="34" charset="0"/>
              </a:rPr>
              <a:t>power was given unto him to continue forty and two months</a:t>
            </a:r>
            <a:r>
              <a:rPr lang="en-US" sz="2200" dirty="0">
                <a:latin typeface="Century Gothic" pitchFamily="34" charset="0"/>
              </a:rPr>
              <a:t>.</a:t>
            </a:r>
          </a:p>
          <a:p>
            <a:pPr algn="r">
              <a:lnSpc>
                <a:spcPct val="120000"/>
              </a:lnSpc>
              <a:spcAft>
                <a:spcPts val="1200"/>
              </a:spcAft>
              <a:defRPr/>
            </a:pPr>
            <a:r>
              <a:rPr lang="en-US" sz="2200" dirty="0">
                <a:latin typeface="Century Gothic" pitchFamily="34" charset="0"/>
              </a:rPr>
              <a:t>Revelation 13:5</a:t>
            </a:r>
          </a:p>
          <a:p>
            <a:pPr>
              <a:lnSpc>
                <a:spcPct val="120000"/>
              </a:lnSpc>
              <a:spcBef>
                <a:spcPts val="1800"/>
              </a:spcBef>
              <a:defRPr/>
            </a:pPr>
            <a:r>
              <a:rPr lang="en-US" sz="2200" dirty="0">
                <a:latin typeface="Century Gothic" pitchFamily="34" charset="0"/>
              </a:rPr>
              <a:t>Therefore, the dragon was wroth with the woman, and went to make war with the remnant of her seed, which keep the commandments of God, and have the testimony of Jesus Christ.</a:t>
            </a:r>
          </a:p>
          <a:p>
            <a:pPr algn="r">
              <a:lnSpc>
                <a:spcPct val="120000"/>
              </a:lnSpc>
              <a:defRPr/>
            </a:pPr>
            <a:r>
              <a:rPr lang="en-US" sz="2200" dirty="0">
                <a:latin typeface="Century Gothic" pitchFamily="34" charset="0"/>
              </a:rPr>
              <a:t>Revelation 12:17</a:t>
            </a:r>
          </a:p>
          <a:p>
            <a:pPr algn="r">
              <a:lnSpc>
                <a:spcPct val="120000"/>
              </a:lnSpc>
              <a:defRPr/>
            </a:pP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197</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188839"/>
          </a:xfrm>
          <a:prstGeom prst="rect">
            <a:avLst/>
          </a:prstGeom>
          <a:noFill/>
        </p:spPr>
        <p:txBody>
          <a:bodyPr wrap="square" rtlCol="0">
            <a:spAutoFit/>
          </a:bodyPr>
          <a:lstStyle/>
          <a:p>
            <a:pPr>
              <a:lnSpc>
                <a:spcPct val="120000"/>
              </a:lnSpc>
              <a:defRPr/>
            </a:pPr>
            <a:r>
              <a:rPr lang="en-US" sz="2200" dirty="0">
                <a:latin typeface="Century Gothic" pitchFamily="34" charset="0"/>
              </a:rPr>
              <a:t>And the </a:t>
            </a:r>
            <a:r>
              <a:rPr lang="en-US" sz="2200" b="1" u="sng" dirty="0">
                <a:latin typeface="Century Gothic" pitchFamily="34" charset="0"/>
              </a:rPr>
              <a:t>dragon prevailed not </a:t>
            </a:r>
            <a:r>
              <a:rPr lang="en-US" sz="2200" dirty="0">
                <a:latin typeface="Century Gothic" pitchFamily="34" charset="0"/>
              </a:rPr>
              <a:t>against Michael, neither the child, </a:t>
            </a:r>
            <a:r>
              <a:rPr lang="en-US" sz="2200" b="1" u="sng" dirty="0">
                <a:latin typeface="Century Gothic" pitchFamily="34" charset="0"/>
              </a:rPr>
              <a:t>nor the woman which was the church of God</a:t>
            </a:r>
            <a:r>
              <a:rPr lang="en-US" sz="2200" dirty="0">
                <a:latin typeface="Century Gothic" pitchFamily="34" charset="0"/>
              </a:rPr>
              <a:t>, who had been delivered of her pains, </a:t>
            </a:r>
            <a:r>
              <a:rPr lang="en-US" sz="2200" b="1" u="sng" dirty="0">
                <a:latin typeface="Century Gothic" pitchFamily="34" charset="0"/>
              </a:rPr>
              <a:t>and brought forth the kingdom of our God and his Christ</a:t>
            </a:r>
            <a:r>
              <a:rPr lang="en-US" sz="2200" dirty="0">
                <a:latin typeface="Century Gothic" pitchFamily="34" charset="0"/>
              </a:rPr>
              <a:t>.</a:t>
            </a:r>
          </a:p>
          <a:p>
            <a:pPr algn="r">
              <a:lnSpc>
                <a:spcPct val="120000"/>
              </a:lnSpc>
              <a:spcAft>
                <a:spcPts val="2400"/>
              </a:spcAft>
              <a:defRPr/>
            </a:pPr>
            <a:r>
              <a:rPr lang="en-US" sz="2200" dirty="0">
                <a:latin typeface="Century Gothic" pitchFamily="34" charset="0"/>
              </a:rPr>
              <a:t>Revelation 12:7</a:t>
            </a:r>
          </a:p>
          <a:p>
            <a:pPr>
              <a:lnSpc>
                <a:spcPct val="120000"/>
              </a:lnSpc>
              <a:spcAft>
                <a:spcPts val="600"/>
              </a:spcAft>
              <a:defRPr/>
            </a:pPr>
            <a:r>
              <a:rPr lang="en-US" sz="2200" dirty="0">
                <a:latin typeface="Century Gothic" pitchFamily="34" charset="0"/>
              </a:rPr>
              <a:t>And the </a:t>
            </a:r>
            <a:r>
              <a:rPr lang="en-US" sz="2200" b="1" u="sng" dirty="0">
                <a:latin typeface="Century Gothic" pitchFamily="34" charset="0"/>
              </a:rPr>
              <a:t>woman fled into the wilderness</a:t>
            </a:r>
            <a:r>
              <a:rPr lang="en-US" sz="2200" dirty="0">
                <a:latin typeface="Century Gothic" pitchFamily="34" charset="0"/>
              </a:rPr>
              <a:t>, where she had a place prepared of God, that they should feed her there </a:t>
            </a:r>
            <a:r>
              <a:rPr lang="en-US" sz="2200" b="1" u="sng" dirty="0">
                <a:latin typeface="Century Gothic" pitchFamily="34" charset="0"/>
              </a:rPr>
              <a:t>a thousand two hundred and threescore years</a:t>
            </a:r>
            <a:r>
              <a:rPr lang="en-US" sz="2200" dirty="0">
                <a:latin typeface="Century Gothic" pitchFamily="34" charset="0"/>
              </a:rPr>
              <a:t> (</a:t>
            </a:r>
            <a:r>
              <a:rPr lang="en-US" sz="2500" b="1" dirty="0">
                <a:ln w="15875">
                  <a:solidFill>
                    <a:schemeClr val="tx1"/>
                  </a:solidFill>
                </a:ln>
                <a:solidFill>
                  <a:srgbClr val="FF0000"/>
                </a:solidFill>
                <a:latin typeface="Century Gothic" pitchFamily="34" charset="0"/>
              </a:rPr>
              <a:t>KJV = days</a:t>
            </a:r>
            <a:r>
              <a:rPr lang="en-US" sz="2200" dirty="0">
                <a:latin typeface="Century Gothic" pitchFamily="34" charset="0"/>
              </a:rPr>
              <a:t>).</a:t>
            </a:r>
          </a:p>
          <a:p>
            <a:pPr algn="r">
              <a:lnSpc>
                <a:spcPct val="120000"/>
              </a:lnSpc>
              <a:defRPr/>
            </a:pPr>
            <a:r>
              <a:rPr lang="en-US" sz="2200" dirty="0">
                <a:latin typeface="Century Gothic" pitchFamily="34" charset="0"/>
              </a:rPr>
              <a:t>Revelation 12:5</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198</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pic>
        <p:nvPicPr>
          <p:cNvPr id="15" name="Picture 10" descr="Measuring Scales Justice, lawyer, people, measuring Scales, weighing Scale  png | PNGWing">
            <a:extLst>
              <a:ext uri="{FF2B5EF4-FFF2-40B4-BE49-F238E27FC236}">
                <a16:creationId xmlns:a16="http://schemas.microsoft.com/office/drawing/2014/main" id="{93C98000-C417-4CAF-834A-581A92BFBB2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77" b="93804" l="10000" r="90000">
                        <a14:foregroundMark x1="50543" y1="7573" x2="50543" y2="7573"/>
                        <a14:foregroundMark x1="50109" y1="1549" x2="50109" y2="1549"/>
                        <a14:foregroundMark x1="50978" y1="93804" x2="50978" y2="93804"/>
                      </a14:backgroundRemoval>
                    </a14:imgEffect>
                  </a14:imgLayer>
                </a14:imgProps>
              </a:ext>
              <a:ext uri="{28A0092B-C50C-407E-A947-70E740481C1C}">
                <a14:useLocalDpi xmlns:a14="http://schemas.microsoft.com/office/drawing/2010/main" val="0"/>
              </a:ext>
            </a:extLst>
          </a:blip>
          <a:srcRect/>
          <a:stretch>
            <a:fillRect/>
          </a:stretch>
        </p:blipFill>
        <p:spPr bwMode="auto">
          <a:xfrm>
            <a:off x="-2484449" y="-1351460"/>
            <a:ext cx="14112899" cy="859046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199</a:t>
            </a:fld>
            <a:endParaRPr lang="en-US"/>
          </a:p>
        </p:txBody>
      </p:sp>
      <p:sp>
        <p:nvSpPr>
          <p:cNvPr id="8" name="TextBox 7">
            <a:extLst>
              <a:ext uri="{FF2B5EF4-FFF2-40B4-BE49-F238E27FC236}">
                <a16:creationId xmlns:a16="http://schemas.microsoft.com/office/drawing/2014/main" id="{E6F83CED-92F5-4C2D-A801-A1663B0CA2E0}"/>
              </a:ext>
            </a:extLst>
          </p:cNvPr>
          <p:cNvSpPr txBox="1"/>
          <p:nvPr/>
        </p:nvSpPr>
        <p:spPr>
          <a:xfrm>
            <a:off x="2057400" y="6248400"/>
            <a:ext cx="5029200" cy="707886"/>
          </a:xfrm>
          <a:prstGeom prst="rect">
            <a:avLst/>
          </a:prstGeom>
          <a:noFill/>
        </p:spPr>
        <p:txBody>
          <a:bodyPr wrap="square" rtlCol="0">
            <a:spAutoFit/>
          </a:bodyPr>
          <a:lstStyle/>
          <a:p>
            <a:pPr algn="ctr">
              <a:spcBef>
                <a:spcPct val="50000"/>
              </a:spcBef>
            </a:pPr>
            <a:r>
              <a:rPr lang="en-US" altLang="en-US" sz="40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Balance of POWER</a:t>
            </a:r>
          </a:p>
        </p:txBody>
      </p:sp>
      <p:pic>
        <p:nvPicPr>
          <p:cNvPr id="2060" name="Picture 12" descr="Church - Free buildings icons">
            <a:extLst>
              <a:ext uri="{FF2B5EF4-FFF2-40B4-BE49-F238E27FC236}">
                <a16:creationId xmlns:a16="http://schemas.microsoft.com/office/drawing/2014/main" id="{3BFD4FB1-4D29-464C-9C85-63F1D2C245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589" y="1970360"/>
            <a:ext cx="2068240" cy="20682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ragon PNG Images – Dragon Transparent Pictures |">
            <a:extLst>
              <a:ext uri="{FF2B5EF4-FFF2-40B4-BE49-F238E27FC236}">
                <a16:creationId xmlns:a16="http://schemas.microsoft.com/office/drawing/2014/main" id="{312963DE-81F0-4D74-A8ED-AE13B2DEDB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6640" y="1371600"/>
            <a:ext cx="3290197" cy="29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705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fade">
                                      <p:cBhvr>
                                        <p:cTn id="15" dur="2000"/>
                                        <p:tgtEl>
                                          <p:spTgt spid="206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62"/>
                                        </p:tgtEl>
                                        <p:attrNameLst>
                                          <p:attrName>style.visibility</p:attrName>
                                        </p:attrNameLst>
                                      </p:cBhvr>
                                      <p:to>
                                        <p:strVal val="visible"/>
                                      </p:to>
                                    </p:set>
                                    <p:animEffect transition="in" filter="fade">
                                      <p:cBhvr>
                                        <p:cTn id="20" dur="2000"/>
                                        <p:tgtEl>
                                          <p:spTgt spid="206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1" fill="hold" nodeType="clickEffect">
                                  <p:stCondLst>
                                    <p:cond delay="0"/>
                                  </p:stCondLst>
                                  <p:childTnLst>
                                    <p:anim calcmode="lin" valueType="num">
                                      <p:cBhvr additive="base">
                                        <p:cTn id="24" dur="2000"/>
                                        <p:tgtEl>
                                          <p:spTgt spid="2060"/>
                                        </p:tgtEl>
                                        <p:attrNameLst>
                                          <p:attrName>ppt_x</p:attrName>
                                        </p:attrNameLst>
                                      </p:cBhvr>
                                      <p:tavLst>
                                        <p:tav tm="0">
                                          <p:val>
                                            <p:strVal val="ppt_x"/>
                                          </p:val>
                                        </p:tav>
                                        <p:tav tm="100000">
                                          <p:val>
                                            <p:strVal val="ppt_x"/>
                                          </p:val>
                                        </p:tav>
                                      </p:tavLst>
                                    </p:anim>
                                    <p:anim calcmode="lin" valueType="num">
                                      <p:cBhvr additive="base">
                                        <p:cTn id="25" dur="2000"/>
                                        <p:tgtEl>
                                          <p:spTgt spid="2060"/>
                                        </p:tgtEl>
                                        <p:attrNameLst>
                                          <p:attrName>ppt_y</p:attrName>
                                        </p:attrNameLst>
                                      </p:cBhvr>
                                      <p:tavLst>
                                        <p:tav tm="0">
                                          <p:val>
                                            <p:strVal val="ppt_y"/>
                                          </p:val>
                                        </p:tav>
                                        <p:tav tm="100000">
                                          <p:val>
                                            <p:strVal val="0-ppt_h/2"/>
                                          </p:val>
                                        </p:tav>
                                      </p:tavLst>
                                    </p:anim>
                                    <p:set>
                                      <p:cBhvr>
                                        <p:cTn id="26" dur="1" fill="hold">
                                          <p:stCondLst>
                                            <p:cond delay="1999"/>
                                          </p:stCondLst>
                                        </p:cTn>
                                        <p:tgtEl>
                                          <p:spTgt spid="20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542"/>
          <a:stretch/>
        </p:blipFill>
        <p:spPr>
          <a:xfrm>
            <a:off x="0" y="4310742"/>
            <a:ext cx="9144000" cy="2910825"/>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318914" y="1850410"/>
            <a:ext cx="8520286" cy="2492990"/>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78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SEVEN YEARS TRIBULATION</a:t>
            </a:r>
          </a:p>
        </p:txBody>
      </p:sp>
      <p:sp>
        <p:nvSpPr>
          <p:cNvPr id="7" name="TextBox 6"/>
          <p:cNvSpPr txBox="1"/>
          <p:nvPr/>
        </p:nvSpPr>
        <p:spPr>
          <a:xfrm>
            <a:off x="304800" y="2552581"/>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
        <p:nvSpPr>
          <p:cNvPr id="2" name="Slide Number Placeholder 1"/>
          <p:cNvSpPr>
            <a:spLocks noGrp="1"/>
          </p:cNvSpPr>
          <p:nvPr>
            <p:ph type="sldNum" sz="quarter" idx="12"/>
          </p:nvPr>
        </p:nvSpPr>
        <p:spPr/>
        <p:txBody>
          <a:bodyPr/>
          <a:lstStyle/>
          <a:p>
            <a:fld id="{AA1DEFB2-6A7E-46E0-9C12-CECB786200CE}" type="slidenum">
              <a:rPr lang="en-US" smtClean="0"/>
              <a:pPr/>
              <a:t>2</a:t>
            </a:fld>
            <a:endParaRPr lang="en-US"/>
          </a:p>
        </p:txBody>
      </p:sp>
    </p:spTree>
    <p:extLst>
      <p:ext uri="{BB962C8B-B14F-4D97-AF65-F5344CB8AC3E}">
        <p14:creationId xmlns:p14="http://schemas.microsoft.com/office/powerpoint/2010/main" val="20195582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38200" y="1219200"/>
            <a:ext cx="7543799" cy="5157950"/>
          </a:xfrm>
          <a:prstGeom prst="rect">
            <a:avLst/>
          </a:prstGeom>
          <a:noFill/>
        </p:spPr>
        <p:txBody>
          <a:bodyPr wrap="square" rtlCol="0">
            <a:spAutoFit/>
          </a:bodyPr>
          <a:lstStyle/>
          <a:p>
            <a:pPr>
              <a:lnSpc>
                <a:spcPct val="120000"/>
              </a:lnSpc>
              <a:spcBef>
                <a:spcPct val="0"/>
              </a:spcBef>
            </a:pPr>
            <a:r>
              <a:rPr lang="en-US" altLang="en-US" sz="2800" dirty="0">
                <a:latin typeface="Century Gothic" pitchFamily="34" charset="0"/>
                <a:cs typeface="Narkisim" pitchFamily="34" charset="-79"/>
              </a:rPr>
              <a:t>Surely the Lord God will do nothing, until he </a:t>
            </a:r>
            <a:r>
              <a:rPr lang="en-US" altLang="en-US" sz="2800" b="1" u="sng" dirty="0" err="1">
                <a:latin typeface="Century Gothic" pitchFamily="34" charset="0"/>
                <a:cs typeface="Narkisim" pitchFamily="34" charset="-79"/>
              </a:rPr>
              <a:t>revealeth</a:t>
            </a:r>
            <a:r>
              <a:rPr lang="en-US" altLang="en-US" sz="2800" b="1" u="sng" dirty="0">
                <a:latin typeface="Century Gothic" pitchFamily="34" charset="0"/>
                <a:cs typeface="Narkisim" pitchFamily="34" charset="-79"/>
              </a:rPr>
              <a:t> the secret</a:t>
            </a:r>
            <a:r>
              <a:rPr lang="en-US" altLang="en-US" sz="2800" b="1" dirty="0">
                <a:latin typeface="Century Gothic" pitchFamily="34" charset="0"/>
                <a:cs typeface="Narkisim" pitchFamily="34" charset="-79"/>
              </a:rPr>
              <a:t> </a:t>
            </a:r>
            <a:r>
              <a:rPr lang="en-US" altLang="en-US" sz="2800" dirty="0">
                <a:latin typeface="Century Gothic" pitchFamily="34" charset="0"/>
                <a:cs typeface="Narkisim" pitchFamily="34" charset="-79"/>
              </a:rPr>
              <a:t>unto his servants the prophets.</a:t>
            </a:r>
          </a:p>
          <a:p>
            <a:pPr algn="r">
              <a:lnSpc>
                <a:spcPct val="120000"/>
              </a:lnSpc>
              <a:spcBef>
                <a:spcPct val="0"/>
              </a:spcBef>
              <a:spcAft>
                <a:spcPts val="2400"/>
              </a:spcAft>
            </a:pPr>
            <a:r>
              <a:rPr lang="en-US" altLang="en-US" sz="2800" dirty="0">
                <a:latin typeface="Century Gothic" pitchFamily="34" charset="0"/>
                <a:cs typeface="Narkisim" pitchFamily="34" charset="-79"/>
              </a:rPr>
              <a:t>Amos 3:7</a:t>
            </a:r>
          </a:p>
          <a:p>
            <a:pPr lvl="0">
              <a:lnSpc>
                <a:spcPct val="120000"/>
              </a:lnSpc>
              <a:spcBef>
                <a:spcPct val="0"/>
              </a:spcBef>
              <a:defRPr/>
            </a:pPr>
            <a:r>
              <a:rPr lang="en-US" altLang="en-US" sz="2800" dirty="0">
                <a:latin typeface="Century Gothic" pitchFamily="34" charset="0"/>
                <a:cs typeface="Narkisim" pitchFamily="34" charset="-79"/>
              </a:rPr>
              <a:t>And unto you it shall be given to </a:t>
            </a:r>
            <a:r>
              <a:rPr lang="en-US" altLang="en-US" sz="2800" b="1" u="sng" dirty="0">
                <a:latin typeface="Century Gothic" pitchFamily="34" charset="0"/>
                <a:cs typeface="Narkisim" pitchFamily="34" charset="-79"/>
              </a:rPr>
              <a:t>know the signs</a:t>
            </a:r>
            <a:r>
              <a:rPr lang="en-US" altLang="en-US" sz="2800" dirty="0">
                <a:latin typeface="Century Gothic" pitchFamily="34" charset="0"/>
                <a:cs typeface="Narkisim" pitchFamily="34" charset="-79"/>
              </a:rPr>
              <a:t> of the times, and the signs of the coming of the Son of man...</a:t>
            </a:r>
          </a:p>
          <a:p>
            <a:pPr lvl="0" algn="r">
              <a:lnSpc>
                <a:spcPct val="120000"/>
              </a:lnSpc>
              <a:spcBef>
                <a:spcPct val="0"/>
              </a:spcBef>
              <a:spcAft>
                <a:spcPts val="1200"/>
              </a:spcAft>
              <a:defRPr/>
            </a:pPr>
            <a:r>
              <a:rPr lang="en-US" altLang="en-US" sz="2800" dirty="0">
                <a:latin typeface="Century Gothic" pitchFamily="34" charset="0"/>
                <a:cs typeface="Narkisim" pitchFamily="34" charset="-79"/>
              </a:rPr>
              <a:t>D&amp;C 68:1f-h</a:t>
            </a:r>
          </a:p>
          <a:p>
            <a:pPr algn="r">
              <a:lnSpc>
                <a:spcPct val="120000"/>
              </a:lnSpc>
              <a:spcBef>
                <a:spcPct val="0"/>
              </a:spcBef>
              <a:spcAft>
                <a:spcPts val="1200"/>
              </a:spcAft>
            </a:pPr>
            <a:endParaRPr lang="en-US" altLang="en-US" sz="2800" dirty="0">
              <a:latin typeface="Century Gothic" pitchFamily="34" charset="0"/>
              <a:cs typeface="Narkisim" pitchFamily="34" charset="-79"/>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20</a:t>
            </a:fld>
            <a:endParaRPr lang="en-US" dirty="0"/>
          </a:p>
        </p:txBody>
      </p:sp>
      <p:sp>
        <p:nvSpPr>
          <p:cNvPr id="9"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Importance of Signs</a:t>
            </a:r>
          </a:p>
        </p:txBody>
      </p:sp>
    </p:spTree>
    <p:extLst>
      <p:ext uri="{BB962C8B-B14F-4D97-AF65-F5344CB8AC3E}">
        <p14:creationId xmlns:p14="http://schemas.microsoft.com/office/powerpoint/2010/main" val="1241026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200</a:t>
            </a:fld>
            <a:endParaRPr lang="en-US"/>
          </a:p>
        </p:txBody>
      </p:sp>
      <p:pic>
        <p:nvPicPr>
          <p:cNvPr id="2056" name="Picture 8" descr="Unbalanced scale justice Royalty Free Vector Image">
            <a:extLst>
              <a:ext uri="{FF2B5EF4-FFF2-40B4-BE49-F238E27FC236}">
                <a16:creationId xmlns:a16="http://schemas.microsoft.com/office/drawing/2014/main" id="{01F0213B-658D-452A-8A52-652D46004F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93" b="90000" l="4898" r="93367">
                        <a14:foregroundMark x1="9184" y1="13889" x2="9184" y2="13889"/>
                        <a14:foregroundMark x1="48980" y1="5833" x2="48980" y2="5833"/>
                        <a14:foregroundMark x1="50306" y1="2593" x2="50306" y2="2593"/>
                        <a14:foregroundMark x1="4898" y1="53426" x2="4898" y2="53426"/>
                        <a14:foregroundMark x1="93367" y1="70000" x2="93367"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449906" y="-1355465"/>
            <a:ext cx="8282813" cy="92040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Dragon PNG Images – Dragon Transparent Pictures |">
            <a:extLst>
              <a:ext uri="{FF2B5EF4-FFF2-40B4-BE49-F238E27FC236}">
                <a16:creationId xmlns:a16="http://schemas.microsoft.com/office/drawing/2014/main" id="{4868CCD0-332C-42D4-AE2E-C82F19FBA0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512" y="2438400"/>
            <a:ext cx="2991088" cy="2644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10A113-2A6F-4182-B0A9-D15CCE6E97A1}"/>
              </a:ext>
            </a:extLst>
          </p:cNvPr>
          <p:cNvSpPr txBox="1"/>
          <p:nvPr/>
        </p:nvSpPr>
        <p:spPr>
          <a:xfrm>
            <a:off x="381000" y="1469968"/>
            <a:ext cx="5029200" cy="4031873"/>
          </a:xfrm>
          <a:prstGeom prst="rect">
            <a:avLst/>
          </a:prstGeom>
          <a:solidFill>
            <a:schemeClr val="bg1">
              <a:alpha val="50000"/>
            </a:schemeClr>
          </a:solidFill>
        </p:spPr>
        <p:txBody>
          <a:bodyPr wrap="square" rtlCol="0">
            <a:spAutoFit/>
          </a:bodyPr>
          <a:lstStyle/>
          <a:p>
            <a:pPr>
              <a:spcBef>
                <a:spcPct val="50000"/>
              </a:spcBef>
            </a:pPr>
            <a:r>
              <a:rPr lang="en-US" altLang="en-US" sz="4000" b="1" u="sng" dirty="0">
                <a:ln w="19050">
                  <a:solidFill>
                    <a:schemeClr val="tx1"/>
                  </a:solidFill>
                </a:ln>
                <a:solidFill>
                  <a:srgbClr val="C00000"/>
                </a:solidFill>
                <a:effectLst>
                  <a:outerShdw blurRad="50800" dist="38100" dir="2700000" algn="tl" rotWithShape="0">
                    <a:prstClr val="black">
                      <a:alpha val="40000"/>
                    </a:prstClr>
                  </a:outerShdw>
                </a:effectLst>
                <a:latin typeface="Century Gothic" pitchFamily="34" charset="0"/>
              </a:rPr>
              <a:t>Beast &amp; Dragon have POWER for:</a:t>
            </a:r>
          </a:p>
          <a:p>
            <a:pPr marL="571500" indent="-571500">
              <a:spcBef>
                <a:spcPct val="50000"/>
              </a:spcBef>
              <a:buFont typeface="Arial" panose="020B0604020202020204" pitchFamily="34" charset="0"/>
              <a:buChar char="•"/>
            </a:pPr>
            <a:r>
              <a:rPr lang="en-US" altLang="en-US" sz="3200" b="1" dirty="0">
                <a:ln w="19050">
                  <a:solidFill>
                    <a:schemeClr val="tx1"/>
                  </a:solidFill>
                </a:ln>
                <a:solidFill>
                  <a:srgbClr val="C00000"/>
                </a:solidFill>
                <a:effectLst>
                  <a:outerShdw blurRad="50800" dist="38100" dir="2700000" algn="tl" rotWithShape="0">
                    <a:prstClr val="black">
                      <a:alpha val="40000"/>
                    </a:prstClr>
                  </a:outerShdw>
                </a:effectLst>
                <a:latin typeface="Century Gothic" pitchFamily="34" charset="0"/>
              </a:rPr>
              <a:t>1,260 years</a:t>
            </a:r>
          </a:p>
          <a:p>
            <a:pPr marL="571500" indent="-571500">
              <a:spcBef>
                <a:spcPct val="50000"/>
              </a:spcBef>
              <a:buFont typeface="Arial" panose="020B0604020202020204" pitchFamily="34" charset="0"/>
              <a:buChar char="•"/>
            </a:pPr>
            <a:r>
              <a:rPr lang="en-US" altLang="en-US" sz="3200" b="1" dirty="0">
                <a:ln w="19050">
                  <a:solidFill>
                    <a:schemeClr val="tx1"/>
                  </a:solidFill>
                </a:ln>
                <a:solidFill>
                  <a:srgbClr val="C00000"/>
                </a:solidFill>
                <a:effectLst>
                  <a:outerShdw blurRad="50800" dist="38100" dir="2700000" algn="tl" rotWithShape="0">
                    <a:prstClr val="black">
                      <a:alpha val="40000"/>
                    </a:prstClr>
                  </a:outerShdw>
                </a:effectLst>
                <a:latin typeface="Century Gothic" pitchFamily="34" charset="0"/>
              </a:rPr>
              <a:t>Time, times, &amp; ½ times</a:t>
            </a:r>
          </a:p>
          <a:p>
            <a:pPr marL="571500" indent="-571500">
              <a:spcBef>
                <a:spcPct val="50000"/>
              </a:spcBef>
              <a:buFont typeface="Arial" panose="020B0604020202020204" pitchFamily="34" charset="0"/>
              <a:buChar char="•"/>
            </a:pPr>
            <a:r>
              <a:rPr lang="en-US" altLang="en-US" sz="3200" b="1" dirty="0">
                <a:ln w="19050">
                  <a:solidFill>
                    <a:schemeClr val="tx1"/>
                  </a:solidFill>
                </a:ln>
                <a:solidFill>
                  <a:srgbClr val="C00000"/>
                </a:solidFill>
                <a:effectLst>
                  <a:outerShdw blurRad="50800" dist="38100" dir="2700000" algn="tl" rotWithShape="0">
                    <a:prstClr val="black">
                      <a:alpha val="40000"/>
                    </a:prstClr>
                  </a:outerShdw>
                </a:effectLst>
                <a:latin typeface="Century Gothic" pitchFamily="34" charset="0"/>
              </a:rPr>
              <a:t>42 months</a:t>
            </a:r>
          </a:p>
        </p:txBody>
      </p:sp>
      <p:sp>
        <p:nvSpPr>
          <p:cNvPr id="12" name="TextBox 11">
            <a:extLst>
              <a:ext uri="{FF2B5EF4-FFF2-40B4-BE49-F238E27FC236}">
                <a16:creationId xmlns:a16="http://schemas.microsoft.com/office/drawing/2014/main" id="{6B340F72-B913-4A88-B1C9-4D9B462951DD}"/>
              </a:ext>
            </a:extLst>
          </p:cNvPr>
          <p:cNvSpPr txBox="1"/>
          <p:nvPr/>
        </p:nvSpPr>
        <p:spPr>
          <a:xfrm>
            <a:off x="457200" y="5414784"/>
            <a:ext cx="8189858" cy="923330"/>
          </a:xfrm>
          <a:prstGeom prst="rect">
            <a:avLst/>
          </a:prstGeom>
          <a:solidFill>
            <a:schemeClr val="bg1">
              <a:alpha val="50000"/>
            </a:schemeClr>
          </a:solidFill>
        </p:spPr>
        <p:txBody>
          <a:bodyPr wrap="square" rtlCol="0">
            <a:spAutoFit/>
          </a:bodyPr>
          <a:lstStyle/>
          <a:p>
            <a:pPr algn="ctr">
              <a:spcBef>
                <a:spcPct val="50000"/>
              </a:spcBef>
            </a:pPr>
            <a:r>
              <a:rPr lang="en-US" altLang="en-US" sz="5400" b="1" dirty="0">
                <a:ln w="19050">
                  <a:solidFill>
                    <a:schemeClr val="tx1"/>
                  </a:solidFill>
                </a:ln>
                <a:solidFill>
                  <a:srgbClr val="C00000"/>
                </a:solidFill>
                <a:effectLst>
                  <a:outerShdw blurRad="50800" dist="38100" dir="2700000" algn="tl" rotWithShape="0">
                    <a:prstClr val="black">
                      <a:alpha val="40000"/>
                    </a:prstClr>
                  </a:outerShdw>
                </a:effectLst>
                <a:latin typeface="Century Gothic" pitchFamily="34" charset="0"/>
              </a:rPr>
              <a:t>= APOSTASY </a:t>
            </a:r>
            <a:r>
              <a:rPr lang="en-US" altLang="en-US" sz="44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rPr>
              <a:t>(Dark Ages)</a:t>
            </a:r>
            <a:endParaRPr lang="en-US" altLang="en-US" sz="54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endParaRPr>
          </a:p>
        </p:txBody>
      </p:sp>
      <p:sp>
        <p:nvSpPr>
          <p:cNvPr id="13" name="TextBox 12">
            <a:extLst>
              <a:ext uri="{FF2B5EF4-FFF2-40B4-BE49-F238E27FC236}">
                <a16:creationId xmlns:a16="http://schemas.microsoft.com/office/drawing/2014/main" id="{82048839-CD20-45AD-B24E-46980B32ED6B}"/>
              </a:ext>
            </a:extLst>
          </p:cNvPr>
          <p:cNvSpPr txBox="1"/>
          <p:nvPr/>
        </p:nvSpPr>
        <p:spPr>
          <a:xfrm>
            <a:off x="2057400" y="6248400"/>
            <a:ext cx="5029200" cy="707886"/>
          </a:xfrm>
          <a:prstGeom prst="rect">
            <a:avLst/>
          </a:prstGeom>
          <a:noFill/>
        </p:spPr>
        <p:txBody>
          <a:bodyPr wrap="square" rtlCol="0">
            <a:spAutoFit/>
          </a:bodyPr>
          <a:lstStyle/>
          <a:p>
            <a:pPr algn="ctr">
              <a:spcBef>
                <a:spcPct val="50000"/>
              </a:spcBef>
            </a:pPr>
            <a:r>
              <a:rPr lang="en-US" altLang="en-US" sz="40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Balance of POWER</a:t>
            </a:r>
          </a:p>
        </p:txBody>
      </p:sp>
      <p:sp>
        <p:nvSpPr>
          <p:cNvPr id="14" name="TextBox 13">
            <a:extLst>
              <a:ext uri="{FF2B5EF4-FFF2-40B4-BE49-F238E27FC236}">
                <a16:creationId xmlns:a16="http://schemas.microsoft.com/office/drawing/2014/main" id="{116A1D5C-88B4-4AE0-9613-5102B119D141}"/>
              </a:ext>
            </a:extLst>
          </p:cNvPr>
          <p:cNvSpPr txBox="1"/>
          <p:nvPr/>
        </p:nvSpPr>
        <p:spPr>
          <a:xfrm>
            <a:off x="5951316" y="4672556"/>
            <a:ext cx="2580775" cy="769441"/>
          </a:xfrm>
          <a:prstGeom prst="rect">
            <a:avLst/>
          </a:prstGeom>
          <a:noFill/>
        </p:spPr>
        <p:txBody>
          <a:bodyPr wrap="square" rtlCol="0">
            <a:spAutoFit/>
          </a:bodyPr>
          <a:lstStyle/>
          <a:p>
            <a:pPr algn="ctr">
              <a:spcBef>
                <a:spcPct val="50000"/>
              </a:spcBef>
            </a:pPr>
            <a:r>
              <a:rPr lang="en-US" altLang="en-US" sz="4400" b="1" dirty="0">
                <a:ln w="19050">
                  <a:solidFill>
                    <a:schemeClr val="tx1"/>
                  </a:solidFill>
                </a:ln>
                <a:solidFill>
                  <a:srgbClr val="C00000"/>
                </a:solidFill>
                <a:effectLst>
                  <a:outerShdw blurRad="50800" dist="38100" dir="2700000" algn="tl" rotWithShape="0">
                    <a:prstClr val="black">
                      <a:alpha val="40000"/>
                    </a:prstClr>
                  </a:outerShdw>
                </a:effectLst>
                <a:latin typeface="Century Gothic" pitchFamily="34" charset="0"/>
              </a:rPr>
              <a:t>POWER</a:t>
            </a:r>
          </a:p>
        </p:txBody>
      </p:sp>
    </p:spTree>
    <p:extLst>
      <p:ext uri="{BB962C8B-B14F-4D97-AF65-F5344CB8AC3E}">
        <p14:creationId xmlns:p14="http://schemas.microsoft.com/office/powerpoint/2010/main" val="857657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201</a:t>
            </a:fld>
            <a:endParaRPr lang="en-US"/>
          </a:p>
        </p:txBody>
      </p:sp>
      <p:sp>
        <p:nvSpPr>
          <p:cNvPr id="7" name="TextBox 6"/>
          <p:cNvSpPr txBox="1"/>
          <p:nvPr/>
        </p:nvSpPr>
        <p:spPr>
          <a:xfrm>
            <a:off x="1295400" y="762000"/>
            <a:ext cx="6400800" cy="4733604"/>
          </a:xfrm>
          <a:prstGeom prst="rect">
            <a:avLst/>
          </a:prstGeom>
          <a:noFill/>
        </p:spPr>
        <p:txBody>
          <a:bodyPr wrap="square" rtlCol="0">
            <a:spAutoFit/>
          </a:bodyPr>
          <a:lstStyle/>
          <a:p>
            <a:pPr algn="ctr">
              <a:lnSpc>
                <a:spcPct val="130000"/>
              </a:lnSpc>
            </a:pPr>
            <a:r>
              <a:rPr lang="en-US" sz="4000" b="1" u="sng" dirty="0">
                <a:latin typeface="Century Gothic" panose="020B0502020202020204" pitchFamily="34" charset="0"/>
                <a:cs typeface="Andalus" panose="02020603050405020304" pitchFamily="18" charset="-78"/>
              </a:rPr>
              <a:t>Numbers</a:t>
            </a:r>
          </a:p>
          <a:p>
            <a:pPr algn="ctr">
              <a:lnSpc>
                <a:spcPct val="130000"/>
              </a:lnSpc>
            </a:pPr>
            <a:r>
              <a:rPr lang="en-US" sz="3200" b="1" u="sng" dirty="0">
                <a:latin typeface="Century Gothic" panose="020B0502020202020204" pitchFamily="34" charset="0"/>
                <a:cs typeface="Andalus" panose="02020603050405020304" pitchFamily="18" charset="-78"/>
              </a:rPr>
              <a:t>Day</a:t>
            </a:r>
            <a:r>
              <a:rPr lang="en-US" sz="3200" dirty="0">
                <a:latin typeface="Century Gothic" panose="020B0502020202020204" pitchFamily="34" charset="0"/>
                <a:cs typeface="Andalus" panose="02020603050405020304" pitchFamily="18" charset="-78"/>
              </a:rPr>
              <a:t> is 1 year</a:t>
            </a:r>
          </a:p>
          <a:p>
            <a:pPr algn="ctr">
              <a:lnSpc>
                <a:spcPct val="130000"/>
              </a:lnSpc>
            </a:pPr>
            <a:r>
              <a:rPr lang="en-US" sz="3200" b="1" u="sng" dirty="0">
                <a:latin typeface="Century Gothic" panose="020B0502020202020204" pitchFamily="34" charset="0"/>
                <a:cs typeface="Andalus" panose="02020603050405020304" pitchFamily="18" charset="-78"/>
              </a:rPr>
              <a:t>Week</a:t>
            </a:r>
            <a:r>
              <a:rPr lang="en-US" sz="3200" dirty="0">
                <a:latin typeface="Century Gothic" panose="020B0502020202020204" pitchFamily="34" charset="0"/>
                <a:cs typeface="Andalus" panose="02020603050405020304" pitchFamily="18" charset="-78"/>
              </a:rPr>
              <a:t> has 7 days</a:t>
            </a:r>
          </a:p>
          <a:p>
            <a:pPr algn="ctr">
              <a:lnSpc>
                <a:spcPct val="130000"/>
              </a:lnSpc>
            </a:pPr>
            <a:r>
              <a:rPr lang="en-US" sz="3200" b="1" u="sng" dirty="0">
                <a:latin typeface="Century Gothic" panose="020B0502020202020204" pitchFamily="34" charset="0"/>
                <a:cs typeface="Andalus" panose="02020603050405020304" pitchFamily="18" charset="-78"/>
              </a:rPr>
              <a:t>Month</a:t>
            </a:r>
            <a:r>
              <a:rPr lang="en-US" sz="3200" dirty="0">
                <a:latin typeface="Century Gothic" panose="020B0502020202020204" pitchFamily="34" charset="0"/>
                <a:cs typeface="Andalus" panose="02020603050405020304" pitchFamily="18" charset="-78"/>
              </a:rPr>
              <a:t> has 30 days</a:t>
            </a:r>
          </a:p>
          <a:p>
            <a:pPr algn="ctr">
              <a:lnSpc>
                <a:spcPct val="130000"/>
              </a:lnSpc>
            </a:pPr>
            <a:r>
              <a:rPr lang="en-US" sz="3200" b="1" u="sng" dirty="0">
                <a:latin typeface="Century Gothic" panose="020B0502020202020204" pitchFamily="34" charset="0"/>
                <a:cs typeface="Andalus" panose="02020603050405020304" pitchFamily="18" charset="-78"/>
              </a:rPr>
              <a:t>Year</a:t>
            </a:r>
            <a:r>
              <a:rPr lang="en-US" sz="3200" dirty="0">
                <a:latin typeface="Century Gothic" panose="020B0502020202020204" pitchFamily="34" charset="0"/>
                <a:cs typeface="Andalus" panose="02020603050405020304" pitchFamily="18" charset="-78"/>
              </a:rPr>
              <a:t> has 360 days</a:t>
            </a:r>
          </a:p>
          <a:p>
            <a:pPr algn="ctr">
              <a:lnSpc>
                <a:spcPct val="130000"/>
              </a:lnSpc>
            </a:pPr>
            <a:r>
              <a:rPr lang="en-US" sz="3200" b="1" u="sng" dirty="0">
                <a:latin typeface="Century Gothic" panose="020B0502020202020204" pitchFamily="34" charset="0"/>
                <a:cs typeface="Andalus" panose="02020603050405020304" pitchFamily="18" charset="-78"/>
              </a:rPr>
              <a:t>Time</a:t>
            </a:r>
            <a:r>
              <a:rPr lang="en-US" sz="3200" dirty="0">
                <a:latin typeface="Century Gothic" panose="020B0502020202020204" pitchFamily="34" charset="0"/>
                <a:cs typeface="Andalus" panose="02020603050405020304" pitchFamily="18" charset="-78"/>
              </a:rPr>
              <a:t> is 1 year</a:t>
            </a:r>
          </a:p>
          <a:p>
            <a:pPr algn="ctr">
              <a:lnSpc>
                <a:spcPct val="130000"/>
              </a:lnSpc>
            </a:pPr>
            <a:r>
              <a:rPr lang="en-US" sz="3200" b="1" u="sng" dirty="0">
                <a:latin typeface="Century Gothic" panose="020B0502020202020204" pitchFamily="34" charset="0"/>
                <a:cs typeface="Andalus" panose="02020603050405020304" pitchFamily="18" charset="-78"/>
              </a:rPr>
              <a:t>Score</a:t>
            </a:r>
            <a:r>
              <a:rPr lang="en-US" sz="3200" dirty="0">
                <a:latin typeface="Century Gothic" panose="020B0502020202020204" pitchFamily="34" charset="0"/>
                <a:cs typeface="Andalus" panose="02020603050405020304" pitchFamily="18" charset="-78"/>
              </a:rPr>
              <a:t> is 20 units</a:t>
            </a:r>
            <a:endParaRPr lang="en-US" sz="2400" dirty="0">
              <a:latin typeface="Century Gothic" panose="020B0502020202020204" pitchFamily="34" charset="0"/>
              <a:cs typeface="Andalus" panose="02020603050405020304" pitchFamily="18" charset="-78"/>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745915"/>
          </a:xfrm>
          <a:prstGeom prst="rect">
            <a:avLst/>
          </a:prstGeom>
          <a:noFill/>
        </p:spPr>
        <p:txBody>
          <a:bodyPr wrap="square" rtlCol="0">
            <a:spAutoFit/>
          </a:bodyPr>
          <a:lstStyle/>
          <a:p>
            <a:pPr fontAlgn="auto">
              <a:spcBef>
                <a:spcPct val="10000"/>
              </a:spcBef>
              <a:spcAft>
                <a:spcPts val="0"/>
              </a:spcAft>
              <a:defRPr/>
            </a:pPr>
            <a:r>
              <a:rPr lang="en-US" sz="2800" b="1" u="sng" dirty="0">
                <a:latin typeface="Century Gothic" pitchFamily="34" charset="0"/>
              </a:rPr>
              <a:t>Daniel 9</a:t>
            </a:r>
            <a:r>
              <a:rPr lang="en-US" sz="2800" b="1" dirty="0">
                <a:latin typeface="Century Gothic" pitchFamily="34" charset="0"/>
              </a:rPr>
              <a:t> </a:t>
            </a:r>
            <a:r>
              <a:rPr lang="en-US" sz="2800" dirty="0">
                <a:latin typeface="Century Gothic" pitchFamily="34" charset="0"/>
              </a:rPr>
              <a:t>refers to 70 weeks</a:t>
            </a:r>
          </a:p>
          <a:p>
            <a:pPr lvl="1" fontAlgn="auto">
              <a:spcBef>
                <a:spcPct val="10000"/>
              </a:spcBef>
              <a:spcAft>
                <a:spcPts val="0"/>
              </a:spcAft>
              <a:defRPr/>
            </a:pPr>
            <a:r>
              <a:rPr lang="en-US" sz="2800" dirty="0">
                <a:latin typeface="Century Gothic" pitchFamily="34" charset="0"/>
              </a:rPr>
              <a:t>= 7 + 62 + 1 = 70 weeks</a:t>
            </a:r>
          </a:p>
          <a:p>
            <a:pPr lvl="1" fontAlgn="auto">
              <a:spcBef>
                <a:spcPct val="10000"/>
              </a:spcBef>
              <a:spcAft>
                <a:spcPts val="0"/>
              </a:spcAft>
              <a:defRPr/>
            </a:pPr>
            <a:r>
              <a:rPr lang="en-US" sz="2800" dirty="0">
                <a:latin typeface="Century Gothic" pitchFamily="34" charset="0"/>
              </a:rPr>
              <a:t>= last week was in two 3½ year parts</a:t>
            </a:r>
          </a:p>
          <a:p>
            <a:pPr marL="801688" lvl="1" indent="-344488" fontAlgn="auto">
              <a:spcBef>
                <a:spcPct val="10000"/>
              </a:spcBef>
              <a:spcAft>
                <a:spcPts val="0"/>
              </a:spcAft>
              <a:defRPr/>
            </a:pPr>
            <a:r>
              <a:rPr lang="en-US" sz="2800" dirty="0">
                <a:latin typeface="Century Gothic" pitchFamily="34" charset="0"/>
              </a:rPr>
              <a:t>= last week of power of </a:t>
            </a:r>
            <a:r>
              <a:rPr lang="en-US" sz="2800" b="1" u="sng" dirty="0">
                <a:latin typeface="Century Gothic" pitchFamily="34" charset="0"/>
              </a:rPr>
              <a:t>THE</a:t>
            </a:r>
            <a:r>
              <a:rPr lang="en-US" sz="2800" dirty="0">
                <a:latin typeface="Century Gothic" pitchFamily="34" charset="0"/>
              </a:rPr>
              <a:t> “</a:t>
            </a:r>
            <a:r>
              <a:rPr lang="en-US" sz="2800" dirty="0" err="1">
                <a:latin typeface="Century Gothic" pitchFamily="34" charset="0"/>
              </a:rPr>
              <a:t>anit</a:t>
            </a:r>
            <a:r>
              <a:rPr lang="en-US" sz="2800" dirty="0">
                <a:latin typeface="Century Gothic" pitchFamily="34" charset="0"/>
              </a:rPr>
              <a:t>-Christ” or what THE CHRIST would do?</a:t>
            </a:r>
          </a:p>
          <a:p>
            <a:pPr lvl="1" fontAlgn="auto">
              <a:spcBef>
                <a:spcPct val="10000"/>
              </a:spcBef>
              <a:spcAft>
                <a:spcPts val="0"/>
              </a:spcAft>
              <a:defRPr/>
            </a:pPr>
            <a:endParaRPr lang="en-US" sz="2000" dirty="0">
              <a:latin typeface="Century Gothic" pitchFamily="34" charset="0"/>
            </a:endParaRPr>
          </a:p>
          <a:p>
            <a:pPr fontAlgn="auto">
              <a:spcBef>
                <a:spcPct val="10000"/>
              </a:spcBef>
              <a:spcAft>
                <a:spcPts val="0"/>
              </a:spcAft>
              <a:defRPr/>
            </a:pPr>
            <a:r>
              <a:rPr lang="en-US" sz="2800" b="1" u="sng" dirty="0">
                <a:latin typeface="Century Gothic" pitchFamily="34" charset="0"/>
              </a:rPr>
              <a:t>Revelation 13:5</a:t>
            </a:r>
            <a:r>
              <a:rPr lang="en-US" sz="2800" b="1" dirty="0">
                <a:latin typeface="Century Gothic" pitchFamily="34" charset="0"/>
              </a:rPr>
              <a:t> </a:t>
            </a:r>
            <a:r>
              <a:rPr lang="en-US" sz="2800" dirty="0">
                <a:latin typeface="Century Gothic" pitchFamily="34" charset="0"/>
              </a:rPr>
              <a:t>refers to 42 months</a:t>
            </a:r>
          </a:p>
          <a:p>
            <a:pPr lvl="1" fontAlgn="auto">
              <a:spcBef>
                <a:spcPct val="10000"/>
              </a:spcBef>
              <a:spcAft>
                <a:spcPts val="0"/>
              </a:spcAft>
              <a:defRPr/>
            </a:pPr>
            <a:r>
              <a:rPr lang="en-US" sz="2800" dirty="0">
                <a:latin typeface="Century Gothic" pitchFamily="34" charset="0"/>
              </a:rPr>
              <a:t>= 30 days/month X 42 months </a:t>
            </a:r>
          </a:p>
          <a:p>
            <a:pPr lvl="1" fontAlgn="auto">
              <a:spcBef>
                <a:spcPct val="10000"/>
              </a:spcBef>
              <a:spcAft>
                <a:spcPts val="0"/>
              </a:spcAft>
              <a:defRPr/>
            </a:pPr>
            <a:r>
              <a:rPr lang="en-US" sz="2800" dirty="0">
                <a:latin typeface="Century Gothic" pitchFamily="34" charset="0"/>
              </a:rPr>
              <a:t>= 1,260 days</a:t>
            </a:r>
          </a:p>
          <a:p>
            <a:pPr lvl="1" fontAlgn="auto">
              <a:spcBef>
                <a:spcPct val="10000"/>
              </a:spcBef>
              <a:spcAft>
                <a:spcPts val="0"/>
              </a:spcAft>
              <a:defRPr/>
            </a:pPr>
            <a:r>
              <a:rPr lang="en-US" sz="2800" dirty="0">
                <a:latin typeface="Century Gothic" pitchFamily="34" charset="0"/>
              </a:rPr>
              <a:t>= 1,260 years (prophetic days)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202</a:t>
            </a:fld>
            <a:endParaRPr lang="en-US"/>
          </a:p>
        </p:txBody>
      </p:sp>
      <p:sp>
        <p:nvSpPr>
          <p:cNvPr id="7" name="TextBox 6"/>
          <p:cNvSpPr txBox="1"/>
          <p:nvPr/>
        </p:nvSpPr>
        <p:spPr>
          <a:xfrm>
            <a:off x="1775750" y="1752600"/>
            <a:ext cx="5562601" cy="1446550"/>
          </a:xfrm>
          <a:prstGeom prst="rect">
            <a:avLst/>
          </a:prstGeom>
          <a:solidFill>
            <a:schemeClr val="bg1">
              <a:alpha val="80000"/>
            </a:schemeClr>
          </a:solidFill>
        </p:spPr>
        <p:txBody>
          <a:bodyPr wrap="square" rtlCol="0">
            <a:spAutoFit/>
          </a:bodyPr>
          <a:lstStyle/>
          <a:p>
            <a:pPr marL="0" lvl="1" algn="ctr"/>
            <a:r>
              <a:rPr lang="en-US" altLang="en-US" sz="4400" b="1" dirty="0">
                <a:ln w="19050">
                  <a:solidFill>
                    <a:schemeClr val="tx1"/>
                  </a:solidFill>
                </a:ln>
                <a:solidFill>
                  <a:srgbClr val="FF0000"/>
                </a:solidFill>
                <a:latin typeface="Century Gothic" pitchFamily="34" charset="0"/>
              </a:rPr>
              <a:t>DESTRUCTION OF JERUSALEM</a:t>
            </a:r>
          </a:p>
        </p:txBody>
      </p:sp>
      <p:sp>
        <p:nvSpPr>
          <p:cNvPr id="9" name="TextBox 8"/>
          <p:cNvSpPr txBox="1"/>
          <p:nvPr/>
        </p:nvSpPr>
        <p:spPr>
          <a:xfrm>
            <a:off x="1380275" y="4343400"/>
            <a:ext cx="6400800" cy="1446550"/>
          </a:xfrm>
          <a:prstGeom prst="rect">
            <a:avLst/>
          </a:prstGeom>
          <a:solidFill>
            <a:schemeClr val="bg1">
              <a:alpha val="80000"/>
            </a:schemeClr>
          </a:solidFill>
        </p:spPr>
        <p:txBody>
          <a:bodyPr wrap="square" rtlCol="0">
            <a:spAutoFit/>
          </a:bodyPr>
          <a:lstStyle/>
          <a:p>
            <a:pPr marL="0" lvl="1" algn="ctr"/>
            <a:r>
              <a:rPr lang="en-US" altLang="en-US" sz="4400" b="1" dirty="0">
                <a:ln w="19050">
                  <a:solidFill>
                    <a:schemeClr val="tx1"/>
                  </a:solidFill>
                </a:ln>
                <a:solidFill>
                  <a:srgbClr val="FF0000"/>
                </a:solidFill>
                <a:latin typeface="Century Gothic" pitchFamily="34" charset="0"/>
              </a:rPr>
              <a:t>Prophecy of Apostasy and Restoration</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2000"/>
                                        <p:tgtEl>
                                          <p:spTgt spid="2">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2000"/>
                                        <p:tgtEl>
                                          <p:spTgt spid="2">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2000"/>
                                        <p:tgtEl>
                                          <p:spTgt spid="2">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2000"/>
                                        <p:tgtEl>
                                          <p:spTgt spid="2">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228850"/>
          </a:xfrm>
          <a:prstGeom prst="rect">
            <a:avLst/>
          </a:prstGeom>
          <a:noFill/>
        </p:spPr>
        <p:txBody>
          <a:bodyPr wrap="square" rtlCol="0">
            <a:spAutoFit/>
          </a:bodyPr>
          <a:lstStyle/>
          <a:p>
            <a:pPr fontAlgn="auto">
              <a:spcBef>
                <a:spcPct val="10000"/>
              </a:spcBef>
              <a:spcAft>
                <a:spcPts val="0"/>
              </a:spcAft>
              <a:defRPr/>
            </a:pPr>
            <a:r>
              <a:rPr lang="en-US" sz="2800" b="1" u="sng" dirty="0">
                <a:latin typeface="Century Gothic" pitchFamily="34" charset="0"/>
              </a:rPr>
              <a:t>Revelation 12:14</a:t>
            </a:r>
            <a:r>
              <a:rPr lang="en-US" sz="2800" b="1" dirty="0">
                <a:latin typeface="Century Gothic" pitchFamily="34" charset="0"/>
              </a:rPr>
              <a:t> </a:t>
            </a:r>
            <a:r>
              <a:rPr lang="en-US" sz="2800" dirty="0">
                <a:latin typeface="Century Gothic" pitchFamily="34" charset="0"/>
              </a:rPr>
              <a:t>refers to a time, times, and half a time (1 time = 1 year)</a:t>
            </a:r>
          </a:p>
          <a:p>
            <a:pPr lvl="1" fontAlgn="auto">
              <a:spcBef>
                <a:spcPct val="10000"/>
              </a:spcBef>
              <a:spcAft>
                <a:spcPts val="0"/>
              </a:spcAft>
              <a:defRPr/>
            </a:pPr>
            <a:r>
              <a:rPr lang="en-US" sz="2800" dirty="0">
                <a:latin typeface="Century Gothic" pitchFamily="34" charset="0"/>
              </a:rPr>
              <a:t>= 1 year + 2 years + ½ year</a:t>
            </a:r>
          </a:p>
          <a:p>
            <a:pPr lvl="1" fontAlgn="auto">
              <a:spcBef>
                <a:spcPct val="10000"/>
              </a:spcBef>
              <a:spcAft>
                <a:spcPts val="0"/>
              </a:spcAft>
              <a:defRPr/>
            </a:pPr>
            <a:r>
              <a:rPr lang="en-US" sz="2800" dirty="0">
                <a:latin typeface="Century Gothic" pitchFamily="34" charset="0"/>
              </a:rPr>
              <a:t>= 3½ years</a:t>
            </a:r>
          </a:p>
          <a:p>
            <a:pPr lvl="1" fontAlgn="auto">
              <a:spcBef>
                <a:spcPct val="10000"/>
              </a:spcBef>
              <a:spcAft>
                <a:spcPts val="0"/>
              </a:spcAft>
              <a:defRPr/>
            </a:pPr>
            <a:r>
              <a:rPr lang="en-US" sz="2800" dirty="0">
                <a:latin typeface="Century Gothic" pitchFamily="34" charset="0"/>
              </a:rPr>
              <a:t>= 360 days + 720 days + 180 days</a:t>
            </a:r>
          </a:p>
          <a:p>
            <a:pPr lvl="1" fontAlgn="auto">
              <a:spcBef>
                <a:spcPct val="10000"/>
              </a:spcBef>
              <a:spcAft>
                <a:spcPts val="0"/>
              </a:spcAft>
              <a:defRPr/>
            </a:pPr>
            <a:r>
              <a:rPr lang="en-US" sz="2800" dirty="0">
                <a:latin typeface="Century Gothic" pitchFamily="34" charset="0"/>
              </a:rPr>
              <a:t>= 1,260 years </a:t>
            </a:r>
            <a:r>
              <a:rPr lang="en-US" sz="2000" dirty="0">
                <a:latin typeface="Century Gothic" pitchFamily="34" charset="0"/>
              </a:rPr>
              <a:t>(prophetic days)</a:t>
            </a:r>
          </a:p>
          <a:p>
            <a:pPr marL="4763" lvl="1" fontAlgn="auto">
              <a:spcBef>
                <a:spcPct val="10000"/>
              </a:spcBef>
              <a:spcAft>
                <a:spcPts val="0"/>
              </a:spcAft>
              <a:defRPr/>
            </a:pPr>
            <a:endParaRPr lang="en-US" sz="2800" dirty="0">
              <a:latin typeface="Century Gothic" pitchFamily="34" charset="0"/>
            </a:endParaRPr>
          </a:p>
          <a:p>
            <a:pPr marL="4763" lvl="1" fontAlgn="auto">
              <a:spcBef>
                <a:spcPct val="10000"/>
              </a:spcBef>
              <a:spcAft>
                <a:spcPts val="0"/>
              </a:spcAft>
              <a:defRPr/>
            </a:pPr>
            <a:r>
              <a:rPr lang="en-US" sz="2800" b="1" u="sng" dirty="0">
                <a:latin typeface="Century Gothic" pitchFamily="34" charset="0"/>
              </a:rPr>
              <a:t>Revelation 12:5 </a:t>
            </a:r>
            <a:r>
              <a:rPr lang="en-US" sz="2800" dirty="0">
                <a:latin typeface="Century Gothic" pitchFamily="34" charset="0"/>
              </a:rPr>
              <a:t>(IV) states that this same period is 1,260 years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203</a:t>
            </a:fld>
            <a:endParaRPr lang="en-US"/>
          </a:p>
        </p:txBody>
      </p:sp>
      <p:sp>
        <p:nvSpPr>
          <p:cNvPr id="8" name="TextBox 7"/>
          <p:cNvSpPr txBox="1"/>
          <p:nvPr/>
        </p:nvSpPr>
        <p:spPr>
          <a:xfrm>
            <a:off x="1828799" y="1676400"/>
            <a:ext cx="5562601" cy="2123658"/>
          </a:xfrm>
          <a:prstGeom prst="rect">
            <a:avLst/>
          </a:prstGeom>
          <a:solidFill>
            <a:schemeClr val="bg1">
              <a:alpha val="80000"/>
            </a:schemeClr>
          </a:solidFill>
        </p:spPr>
        <p:txBody>
          <a:bodyPr wrap="square" rtlCol="0">
            <a:spAutoFit/>
          </a:bodyPr>
          <a:lstStyle/>
          <a:p>
            <a:pPr marL="0" lvl="1" algn="ctr"/>
            <a:r>
              <a:rPr lang="en-US" altLang="en-US" sz="4400" b="1" dirty="0">
                <a:ln w="19050">
                  <a:solidFill>
                    <a:schemeClr val="tx1"/>
                  </a:solidFill>
                </a:ln>
                <a:solidFill>
                  <a:srgbClr val="FF0000"/>
                </a:solidFill>
                <a:latin typeface="Century Gothic" pitchFamily="34" charset="0"/>
              </a:rPr>
              <a:t>Prophecy of Apostasy and Restoration</a:t>
            </a:r>
          </a:p>
        </p:txBody>
      </p:sp>
      <p:sp>
        <p:nvSpPr>
          <p:cNvPr id="9" name="TextBox 8"/>
          <p:cNvSpPr txBox="1"/>
          <p:nvPr/>
        </p:nvSpPr>
        <p:spPr>
          <a:xfrm>
            <a:off x="1447800" y="4878050"/>
            <a:ext cx="6400800" cy="1446550"/>
          </a:xfrm>
          <a:prstGeom prst="rect">
            <a:avLst/>
          </a:prstGeom>
          <a:solidFill>
            <a:schemeClr val="bg1">
              <a:alpha val="80000"/>
            </a:schemeClr>
          </a:solidFill>
        </p:spPr>
        <p:txBody>
          <a:bodyPr wrap="square" rtlCol="0">
            <a:spAutoFit/>
          </a:bodyPr>
          <a:lstStyle/>
          <a:p>
            <a:pPr marL="0" lvl="1" algn="ctr"/>
            <a:r>
              <a:rPr lang="en-US" altLang="en-US" sz="4400" b="1" dirty="0">
                <a:ln w="19050">
                  <a:solidFill>
                    <a:schemeClr val="tx1"/>
                  </a:solidFill>
                </a:ln>
                <a:solidFill>
                  <a:srgbClr val="FF0000"/>
                </a:solidFill>
                <a:latin typeface="Century Gothic" pitchFamily="34" charset="0"/>
              </a:rPr>
              <a:t>Prophecy of Apostasy and Restoration</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6" end="6"/>
                                            </p:txEl>
                                          </p:spTgt>
                                        </p:tgtEl>
                                        <p:attrNameLst>
                                          <p:attrName>style.visibility</p:attrName>
                                        </p:attrNameLst>
                                      </p:cBhvr>
                                      <p:to>
                                        <p:strVal val="visible"/>
                                      </p:to>
                                    </p:set>
                                    <p:animEffect transition="in" filter="fade">
                                      <p:cBhvr>
                                        <p:cTn id="14" dur="2000"/>
                                        <p:tgtEl>
                                          <p:spTgt spid="2">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001095"/>
          </a:xfrm>
          <a:prstGeom prst="rect">
            <a:avLst/>
          </a:prstGeom>
          <a:noFill/>
        </p:spPr>
        <p:txBody>
          <a:bodyPr wrap="square" rtlCol="0">
            <a:spAutoFit/>
          </a:bodyPr>
          <a:lstStyle/>
          <a:p>
            <a:r>
              <a:rPr lang="en-US" altLang="en-US" sz="2800" b="1" u="sng" dirty="0">
                <a:latin typeface="Century Gothic" pitchFamily="34" charset="0"/>
              </a:rPr>
              <a:t>Judgment Upon Jerusalem:</a:t>
            </a:r>
          </a:p>
          <a:p>
            <a:pPr marL="804863" lvl="1" indent="-347663">
              <a:buFont typeface="Arial" pitchFamily="34" charset="0"/>
              <a:buChar char="•"/>
            </a:pPr>
            <a:r>
              <a:rPr lang="en-US" altLang="en-US" sz="2800" dirty="0">
                <a:latin typeface="Century Gothic" pitchFamily="34" charset="0"/>
              </a:rPr>
              <a:t>Daniel 9 – 70 weeks</a:t>
            </a:r>
          </a:p>
          <a:p>
            <a:pPr lvl="1"/>
            <a:endParaRPr lang="en-US" altLang="en-US" sz="2800" dirty="0">
              <a:latin typeface="Century Gothic" pitchFamily="34" charset="0"/>
            </a:endParaRPr>
          </a:p>
          <a:p>
            <a:r>
              <a:rPr lang="en-US" altLang="en-US" sz="2800" b="1" u="sng" dirty="0">
                <a:latin typeface="Century Gothic" pitchFamily="34" charset="0"/>
              </a:rPr>
              <a:t>Time of the Apostasy:</a:t>
            </a:r>
          </a:p>
          <a:p>
            <a:pPr marL="804863" lvl="1" indent="-347663">
              <a:spcAft>
                <a:spcPts val="1800"/>
              </a:spcAft>
              <a:buFont typeface="Arial" pitchFamily="34" charset="0"/>
              <a:buChar char="•"/>
            </a:pPr>
            <a:r>
              <a:rPr lang="en-US" altLang="en-US" sz="2800" dirty="0">
                <a:latin typeface="Century Gothic" pitchFamily="34" charset="0"/>
              </a:rPr>
              <a:t>Revelation 13:5 – 42 months = 1,260 years</a:t>
            </a:r>
          </a:p>
          <a:p>
            <a:pPr marL="804863" lvl="1" indent="-347663">
              <a:spcAft>
                <a:spcPts val="1800"/>
              </a:spcAft>
              <a:buFont typeface="Arial" pitchFamily="34" charset="0"/>
              <a:buChar char="•"/>
            </a:pPr>
            <a:r>
              <a:rPr lang="en-US" altLang="en-US" sz="2800" dirty="0">
                <a:latin typeface="Century Gothic" pitchFamily="34" charset="0"/>
              </a:rPr>
              <a:t>Revelation 12:14 – time, times, ½ time = 1,260 years</a:t>
            </a:r>
          </a:p>
          <a:p>
            <a:pPr marL="804863" lvl="1" indent="-347663">
              <a:spcAft>
                <a:spcPts val="1800"/>
              </a:spcAft>
              <a:buFont typeface="Arial" pitchFamily="34" charset="0"/>
              <a:buChar char="•"/>
            </a:pPr>
            <a:r>
              <a:rPr lang="en-US" altLang="en-US" sz="2800" dirty="0">
                <a:latin typeface="Century Gothic" pitchFamily="34" charset="0"/>
              </a:rPr>
              <a:t>Revelation 12:5 – 1,260 years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204</a:t>
            </a:fld>
            <a:endParaRPr lang="en-US"/>
          </a:p>
        </p:txBody>
      </p:sp>
      <p:sp>
        <p:nvSpPr>
          <p:cNvPr id="7" name="TextBox 6"/>
          <p:cNvSpPr txBox="1"/>
          <p:nvPr/>
        </p:nvSpPr>
        <p:spPr>
          <a:xfrm>
            <a:off x="304800" y="5105400"/>
            <a:ext cx="8519465" cy="1323439"/>
          </a:xfrm>
          <a:prstGeom prst="rect">
            <a:avLst/>
          </a:prstGeom>
          <a:solidFill>
            <a:schemeClr val="bg1">
              <a:alpha val="80000"/>
            </a:schemeClr>
          </a:solidFill>
        </p:spPr>
        <p:txBody>
          <a:bodyPr wrap="square" rtlCol="0">
            <a:spAutoFit/>
          </a:bodyPr>
          <a:lstStyle/>
          <a:p>
            <a:pPr marL="0" lvl="1" algn="ctr"/>
            <a:r>
              <a:rPr lang="en-US" altLang="en-US" sz="4000" b="1" dirty="0">
                <a:ln w="19050">
                  <a:solidFill>
                    <a:schemeClr val="tx1"/>
                  </a:solidFill>
                </a:ln>
                <a:solidFill>
                  <a:srgbClr val="00B0F0"/>
                </a:solidFill>
                <a:latin typeface="Century Gothic" pitchFamily="34" charset="0"/>
              </a:rPr>
              <a:t>These are not even relating to the same events or time periods</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121228" y="2128897"/>
            <a:ext cx="6934200" cy="2062103"/>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What do </a:t>
            </a:r>
            <a:r>
              <a:rPr lang="en-US" sz="4800" b="1" dirty="0">
                <a:ln w="19050">
                  <a:solidFill>
                    <a:schemeClr val="tx1"/>
                  </a:solidFill>
                </a:ln>
                <a:solidFill>
                  <a:srgbClr val="FF0000"/>
                </a:solidFill>
                <a:latin typeface="Century Gothic" pitchFamily="34" charset="0"/>
              </a:rPr>
              <a:t>others</a:t>
            </a:r>
            <a:r>
              <a:rPr lang="en-US" sz="4400" dirty="0">
                <a:ln w="19050">
                  <a:solidFill>
                    <a:schemeClr val="tx1"/>
                  </a:solidFill>
                </a:ln>
                <a:latin typeface="Century Gothic" pitchFamily="34" charset="0"/>
              </a:rPr>
              <a:t> </a:t>
            </a:r>
            <a:r>
              <a:rPr lang="en-US" sz="4000" dirty="0">
                <a:latin typeface="Century Gothic" pitchFamily="34" charset="0"/>
              </a:rPr>
              <a:t>believe to support end-time seven years tribulation?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205</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 What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 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206</a:t>
            </a:fld>
            <a:endParaRPr lang="en-US"/>
          </a:p>
        </p:txBody>
      </p:sp>
      <p:sp>
        <p:nvSpPr>
          <p:cNvPr id="26" name="TextBox 25"/>
          <p:cNvSpPr txBox="1"/>
          <p:nvPr/>
        </p:nvSpPr>
        <p:spPr>
          <a:xfrm>
            <a:off x="304800" y="1447800"/>
            <a:ext cx="5181600" cy="1569660"/>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First 69 Weeks</a:t>
            </a:r>
          </a:p>
          <a:p>
            <a:pPr algn="ctr"/>
            <a:endParaRPr lang="en-US" sz="2400" dirty="0">
              <a:latin typeface="Century Gothic" pitchFamily="34" charset="0"/>
            </a:endParaRPr>
          </a:p>
          <a:p>
            <a:pPr algn="ctr"/>
            <a:endParaRPr lang="en-US" sz="2400" dirty="0">
              <a:latin typeface="Century Gothic" pitchFamily="34" charset="0"/>
            </a:endParaRPr>
          </a:p>
        </p:txBody>
      </p:sp>
      <p:sp>
        <p:nvSpPr>
          <p:cNvPr id="27" name="TextBox 26"/>
          <p:cNvSpPr txBox="1"/>
          <p:nvPr/>
        </p:nvSpPr>
        <p:spPr>
          <a:xfrm>
            <a:off x="5466806" y="1447800"/>
            <a:ext cx="1086394" cy="1569660"/>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Last 1 Week</a:t>
            </a:r>
          </a:p>
          <a:p>
            <a:pPr algn="ctr"/>
            <a:endParaRPr lang="en-US" sz="2400" dirty="0">
              <a:latin typeface="Century Gothic" pitchFamily="34" charset="0"/>
            </a:endParaRPr>
          </a:p>
        </p:txBody>
      </p:sp>
      <p:sp>
        <p:nvSpPr>
          <p:cNvPr id="28" name="TextBox 27"/>
          <p:cNvSpPr txBox="1"/>
          <p:nvPr/>
        </p:nvSpPr>
        <p:spPr>
          <a:xfrm>
            <a:off x="304800" y="3014246"/>
            <a:ext cx="8534400"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Daniel’s 70 Week Vision</a:t>
            </a:r>
          </a:p>
        </p:txBody>
      </p:sp>
      <p:sp>
        <p:nvSpPr>
          <p:cNvPr id="29" name="TextBox 28"/>
          <p:cNvSpPr txBox="1"/>
          <p:nvPr/>
        </p:nvSpPr>
        <p:spPr>
          <a:xfrm>
            <a:off x="5476875" y="1447800"/>
            <a:ext cx="2295525" cy="1569660"/>
          </a:xfrm>
          <a:prstGeom prst="rect">
            <a:avLst/>
          </a:prstGeom>
          <a:solidFill>
            <a:schemeClr val="tx1">
              <a:lumMod val="95000"/>
              <a:lumOff val="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b="1" dirty="0">
              <a:solidFill>
                <a:schemeClr val="bg1"/>
              </a:solidFill>
              <a:latin typeface="Century Gothic" pitchFamily="34" charset="0"/>
            </a:endParaRPr>
          </a:p>
          <a:p>
            <a:pPr algn="ctr"/>
            <a:r>
              <a:rPr lang="en-US" sz="2400" b="1" dirty="0">
                <a:solidFill>
                  <a:schemeClr val="bg1"/>
                </a:solidFill>
                <a:latin typeface="Century Gothic" pitchFamily="34" charset="0"/>
              </a:rPr>
              <a:t>2,000</a:t>
            </a:r>
          </a:p>
          <a:p>
            <a:pPr algn="ctr"/>
            <a:r>
              <a:rPr lang="en-US" sz="2400" b="1" dirty="0">
                <a:solidFill>
                  <a:schemeClr val="bg1"/>
                </a:solidFill>
                <a:latin typeface="Century Gothic" pitchFamily="34" charset="0"/>
              </a:rPr>
              <a:t>YEARS</a:t>
            </a:r>
          </a:p>
          <a:p>
            <a:pPr algn="ctr"/>
            <a:endParaRPr lang="en-US" sz="2400" b="1" dirty="0">
              <a:solidFill>
                <a:schemeClr val="bg1"/>
              </a:solidFill>
              <a:latin typeface="Century Gothic" pitchFamily="34" charset="0"/>
            </a:endParaRPr>
          </a:p>
        </p:txBody>
      </p:sp>
      <p:sp>
        <p:nvSpPr>
          <p:cNvPr id="30" name="TextBox 29"/>
          <p:cNvSpPr txBox="1"/>
          <p:nvPr/>
        </p:nvSpPr>
        <p:spPr>
          <a:xfrm>
            <a:off x="152400" y="990600"/>
            <a:ext cx="8839200" cy="498598"/>
          </a:xfrm>
          <a:prstGeom prst="rect">
            <a:avLst/>
          </a:prstGeom>
          <a:noFill/>
        </p:spPr>
        <p:txBody>
          <a:bodyPr wrap="square" rtlCol="0">
            <a:spAutoFit/>
          </a:bodyPr>
          <a:lstStyle/>
          <a:p>
            <a:pPr marL="0" lvl="1" algn="ctr">
              <a:lnSpc>
                <a:spcPct val="120000"/>
              </a:lnSpc>
              <a:spcAft>
                <a:spcPts val="600"/>
              </a:spcAft>
              <a:defRPr/>
            </a:pPr>
            <a:r>
              <a:rPr lang="en-US" sz="2200" dirty="0">
                <a:latin typeface="Century Gothic" pitchFamily="34" charset="0"/>
              </a:rPr>
              <a:t>KJV in Matthew indicates Daniel’s desolation is in the end times</a:t>
            </a:r>
          </a:p>
        </p:txBody>
      </p:sp>
      <p:sp>
        <p:nvSpPr>
          <p:cNvPr id="31" name="TextBox 30"/>
          <p:cNvSpPr txBox="1"/>
          <p:nvPr/>
        </p:nvSpPr>
        <p:spPr>
          <a:xfrm>
            <a:off x="304800" y="3560048"/>
            <a:ext cx="2438400" cy="461665"/>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Last 1 “Week”</a:t>
            </a:r>
          </a:p>
        </p:txBody>
      </p:sp>
      <p:sp>
        <p:nvSpPr>
          <p:cNvPr id="32" name="TextBox 31"/>
          <p:cNvSpPr txBox="1"/>
          <p:nvPr/>
        </p:nvSpPr>
        <p:spPr>
          <a:xfrm>
            <a:off x="304800" y="4025829"/>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35" name="TextBox 34"/>
          <p:cNvSpPr txBox="1"/>
          <p:nvPr/>
        </p:nvSpPr>
        <p:spPr>
          <a:xfrm>
            <a:off x="1524000" y="4027025"/>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36" name="TextBox 35"/>
          <p:cNvSpPr txBox="1"/>
          <p:nvPr/>
        </p:nvSpPr>
        <p:spPr>
          <a:xfrm>
            <a:off x="2819400" y="3505200"/>
            <a:ext cx="6324600" cy="2292935"/>
          </a:xfrm>
          <a:prstGeom prst="rect">
            <a:avLst/>
          </a:prstGeom>
          <a:noFill/>
        </p:spPr>
        <p:txBody>
          <a:bodyPr wrap="square" rtlCol="0">
            <a:spAutoFit/>
          </a:bodyPr>
          <a:lstStyle/>
          <a:p>
            <a:pPr fontAlgn="auto">
              <a:spcBef>
                <a:spcPct val="10000"/>
              </a:spcBef>
              <a:spcAft>
                <a:spcPts val="0"/>
              </a:spcAft>
              <a:defRPr/>
            </a:pPr>
            <a:r>
              <a:rPr lang="en-US" sz="2200" b="1" u="sng" dirty="0">
                <a:latin typeface="Century Gothic" pitchFamily="34" charset="0"/>
              </a:rPr>
              <a:t>Revelation 13:5</a:t>
            </a:r>
            <a:r>
              <a:rPr lang="en-US" sz="2200" b="1" dirty="0">
                <a:latin typeface="Century Gothic" pitchFamily="34" charset="0"/>
              </a:rPr>
              <a:t> </a:t>
            </a:r>
            <a:r>
              <a:rPr lang="en-US" sz="2200" dirty="0">
                <a:latin typeface="Century Gothic" pitchFamily="34" charset="0"/>
              </a:rPr>
              <a:t>refers to 42 months</a:t>
            </a:r>
          </a:p>
          <a:p>
            <a:pPr lvl="1" fontAlgn="auto">
              <a:spcBef>
                <a:spcPct val="10000"/>
              </a:spcBef>
              <a:spcAft>
                <a:spcPts val="0"/>
              </a:spcAft>
              <a:defRPr/>
            </a:pPr>
            <a:r>
              <a:rPr lang="en-US" sz="2200" dirty="0">
                <a:latin typeface="Century Gothic" pitchFamily="34" charset="0"/>
              </a:rPr>
              <a:t>= 3½ years</a:t>
            </a:r>
          </a:p>
          <a:p>
            <a:pPr fontAlgn="auto">
              <a:spcBef>
                <a:spcPct val="10000"/>
              </a:spcBef>
              <a:spcAft>
                <a:spcPts val="0"/>
              </a:spcAft>
              <a:defRPr/>
            </a:pPr>
            <a:r>
              <a:rPr lang="en-US" sz="2200" b="1" u="sng" dirty="0">
                <a:latin typeface="Century Gothic" pitchFamily="34" charset="0"/>
              </a:rPr>
              <a:t>Revelation 12:14</a:t>
            </a:r>
            <a:r>
              <a:rPr lang="en-US" sz="2200" b="1" dirty="0">
                <a:latin typeface="Century Gothic" pitchFamily="34" charset="0"/>
              </a:rPr>
              <a:t> </a:t>
            </a:r>
            <a:r>
              <a:rPr lang="en-US" sz="2200" dirty="0">
                <a:latin typeface="Century Gothic" pitchFamily="34" charset="0"/>
              </a:rPr>
              <a:t>time, times, and half a time</a:t>
            </a:r>
          </a:p>
          <a:p>
            <a:pPr lvl="1" fontAlgn="auto">
              <a:spcBef>
                <a:spcPct val="10000"/>
              </a:spcBef>
              <a:spcAft>
                <a:spcPts val="0"/>
              </a:spcAft>
              <a:defRPr/>
            </a:pPr>
            <a:r>
              <a:rPr lang="en-US" sz="2200" dirty="0">
                <a:latin typeface="Century Gothic" pitchFamily="34" charset="0"/>
              </a:rPr>
              <a:t>= 3½ years</a:t>
            </a:r>
          </a:p>
          <a:p>
            <a:pPr marL="4763" lvl="1" fontAlgn="auto">
              <a:spcBef>
                <a:spcPct val="10000"/>
              </a:spcBef>
              <a:spcAft>
                <a:spcPts val="0"/>
              </a:spcAft>
              <a:defRPr/>
            </a:pPr>
            <a:r>
              <a:rPr lang="en-US" sz="2200" b="1" u="sng" dirty="0">
                <a:latin typeface="Century Gothic" pitchFamily="34" charset="0"/>
              </a:rPr>
              <a:t>Revelation 12:5</a:t>
            </a:r>
            <a:r>
              <a:rPr lang="en-US" sz="2200" dirty="0">
                <a:latin typeface="Century Gothic" pitchFamily="34" charset="0"/>
              </a:rPr>
              <a:t> 1,260 days (years in I.V.)</a:t>
            </a:r>
          </a:p>
          <a:p>
            <a:pPr marL="468313" lvl="1">
              <a:spcBef>
                <a:spcPct val="10000"/>
              </a:spcBef>
              <a:defRPr/>
            </a:pPr>
            <a:r>
              <a:rPr lang="en-US" sz="2200" dirty="0">
                <a:latin typeface="Century Gothic" pitchFamily="34" charset="0"/>
              </a:rPr>
              <a:t>= 3½ years</a:t>
            </a:r>
          </a:p>
        </p:txBody>
      </p:sp>
      <p:sp>
        <p:nvSpPr>
          <p:cNvPr id="37" name="Rectangle 36"/>
          <p:cNvSpPr/>
          <p:nvPr/>
        </p:nvSpPr>
        <p:spPr>
          <a:xfrm>
            <a:off x="313853" y="4343400"/>
            <a:ext cx="1219200" cy="1371600"/>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itchFamily="34" charset="0"/>
              </a:rPr>
              <a:t>Anti-Christ rises to power in time of peace</a:t>
            </a:r>
          </a:p>
        </p:txBody>
      </p:sp>
      <p:sp>
        <p:nvSpPr>
          <p:cNvPr id="38" name="Rectangle 37"/>
          <p:cNvSpPr/>
          <p:nvPr/>
        </p:nvSpPr>
        <p:spPr>
          <a:xfrm>
            <a:off x="1514947" y="4343400"/>
            <a:ext cx="1219200" cy="137160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itchFamily="34" charset="0"/>
              </a:rPr>
              <a:t>Last 3½ years are full of tribulation and horror </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000"/>
                                        <p:tgtEl>
                                          <p:spTgt spid="27"/>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0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0 0  L 0.25 0  E" pathEditMode="relative" ptsTypes="">
                                      <p:cBhvr>
                                        <p:cTn id="17" dur="2000" fill="hold"/>
                                        <p:tgtEl>
                                          <p:spTgt spid="27"/>
                                        </p:tgtEl>
                                        <p:attrNameLst>
                                          <p:attrName>ppt_x</p:attrName>
                                          <p:attrName>ppt_y</p:attrName>
                                        </p:attrNameLst>
                                      </p:cBhvr>
                                    </p:animMotion>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2000" fill="hold"/>
                                        <p:tgtEl>
                                          <p:spTgt spid="29"/>
                                        </p:tgtEl>
                                        <p:attrNameLst>
                                          <p:attrName>ppt_w</p:attrName>
                                        </p:attrNameLst>
                                      </p:cBhvr>
                                      <p:tavLst>
                                        <p:tav tm="0">
                                          <p:val>
                                            <p:strVal val="#ppt_w*0.70"/>
                                          </p:val>
                                        </p:tav>
                                        <p:tav tm="100000">
                                          <p:val>
                                            <p:strVal val="#ppt_w"/>
                                          </p:val>
                                        </p:tav>
                                      </p:tavLst>
                                    </p:anim>
                                    <p:anim calcmode="lin" valueType="num">
                                      <p:cBhvr>
                                        <p:cTn id="22" dur="2000" fill="hold"/>
                                        <p:tgtEl>
                                          <p:spTgt spid="29"/>
                                        </p:tgtEl>
                                        <p:attrNameLst>
                                          <p:attrName>ppt_h</p:attrName>
                                        </p:attrNameLst>
                                      </p:cBhvr>
                                      <p:tavLst>
                                        <p:tav tm="0">
                                          <p:val>
                                            <p:strVal val="#ppt_h"/>
                                          </p:val>
                                        </p:tav>
                                        <p:tav tm="100000">
                                          <p:val>
                                            <p:strVal val="#ppt_h"/>
                                          </p:val>
                                        </p:tav>
                                      </p:tavLst>
                                    </p:anim>
                                    <p:animEffect transition="in" filter="fade">
                                      <p:cBhvr>
                                        <p:cTn id="23" dur="20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20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1" animBg="1"/>
      <p:bldP spid="27" grpId="1" animBg="1"/>
      <p:bldP spid="28" grpId="1" animBg="1"/>
      <p:bldP spid="29" grpId="0" animBg="1"/>
      <p:bldP spid="31" grpId="0" animBg="1"/>
      <p:bldP spid="32" grpId="0" animBg="1"/>
      <p:bldP spid="35" grpId="0" animBg="1"/>
      <p:bldP spid="36" grpId="0"/>
      <p:bldP spid="37" grpId="0" animBg="1"/>
      <p:bldP spid="38"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838200"/>
            <a:ext cx="8686799" cy="1138773"/>
          </a:xfrm>
          <a:prstGeom prst="rect">
            <a:avLst/>
          </a:prstGeom>
          <a:noFill/>
        </p:spPr>
        <p:txBody>
          <a:bodyPr wrap="square" rtlCol="0">
            <a:spAutoFit/>
          </a:bodyPr>
          <a:lstStyle/>
          <a:p>
            <a:pPr marL="6350" indent="-6350" algn="ctr"/>
            <a:r>
              <a:rPr lang="en-US" altLang="en-US" sz="38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7 Years Tribulation Idea</a:t>
            </a:r>
          </a:p>
          <a:p>
            <a:pPr marL="6350" indent="-6350" algn="ctr"/>
            <a:r>
              <a:rPr lang="en-US" altLang="en-US" sz="3000" b="1" u="sng"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(Connection with Revelation)</a:t>
            </a:r>
            <a:endParaRPr lang="en-US" altLang="en-US" sz="30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 What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 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207</a:t>
            </a:fld>
            <a:endParaRPr lang="en-US"/>
          </a:p>
        </p:txBody>
      </p:sp>
      <p:sp>
        <p:nvSpPr>
          <p:cNvPr id="7" name="TextBox 6"/>
          <p:cNvSpPr txBox="1"/>
          <p:nvPr/>
        </p:nvSpPr>
        <p:spPr>
          <a:xfrm>
            <a:off x="662650" y="2133600"/>
            <a:ext cx="7848600" cy="430887"/>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200" dirty="0">
                <a:ln w="19050">
                  <a:noFill/>
                </a:ln>
                <a:latin typeface="Century Gothic" pitchFamily="34" charset="0"/>
              </a:rPr>
              <a:t>KJV Matthew says Daniel’s desolation is in the end</a:t>
            </a:r>
          </a:p>
        </p:txBody>
      </p:sp>
      <p:sp>
        <p:nvSpPr>
          <p:cNvPr id="15" name="TextBox 14"/>
          <p:cNvSpPr txBox="1"/>
          <p:nvPr/>
        </p:nvSpPr>
        <p:spPr>
          <a:xfrm>
            <a:off x="662650" y="3094300"/>
            <a:ext cx="7848600" cy="430887"/>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200" dirty="0">
                <a:ln w="19050">
                  <a:noFill/>
                </a:ln>
                <a:latin typeface="Century Gothic" pitchFamily="34" charset="0"/>
              </a:rPr>
              <a:t>Creatively explain Daniel’s 70 week vision</a:t>
            </a:r>
          </a:p>
        </p:txBody>
      </p:sp>
      <p:sp>
        <p:nvSpPr>
          <p:cNvPr id="19" name="TextBox 18"/>
          <p:cNvSpPr txBox="1"/>
          <p:nvPr/>
        </p:nvSpPr>
        <p:spPr>
          <a:xfrm>
            <a:off x="662650" y="4061750"/>
            <a:ext cx="7848600" cy="430887"/>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200" dirty="0">
                <a:ln w="19050">
                  <a:noFill/>
                </a:ln>
                <a:latin typeface="Century Gothic" pitchFamily="34" charset="0"/>
              </a:rPr>
              <a:t>Take last week of Daniel’s vision to mean THE anti-Christ</a:t>
            </a:r>
          </a:p>
        </p:txBody>
      </p:sp>
      <p:cxnSp>
        <p:nvCxnSpPr>
          <p:cNvPr id="11" name="Straight Arrow Connector 10"/>
          <p:cNvCxnSpPr/>
          <p:nvPr/>
        </p:nvCxnSpPr>
        <p:spPr>
          <a:xfrm>
            <a:off x="4572000" y="4568837"/>
            <a:ext cx="0" cy="346275"/>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650" y="5017625"/>
            <a:ext cx="7848600" cy="430887"/>
          </a:xfrm>
          <a:prstGeom prst="rect">
            <a:avLst/>
          </a:prstGeom>
          <a:solidFill>
            <a:schemeClr val="accent2">
              <a:lumMod val="40000"/>
              <a:lumOff val="60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pPr marL="0" lvl="1" algn="ctr"/>
            <a:r>
              <a:rPr lang="en-US" altLang="en-US" sz="2200" dirty="0">
                <a:ln w="19050">
                  <a:noFill/>
                </a:ln>
                <a:latin typeface="Century Gothic" pitchFamily="34" charset="0"/>
              </a:rPr>
              <a:t>Take 3½ years from Revelation and apply to end times</a:t>
            </a:r>
          </a:p>
        </p:txBody>
      </p:sp>
      <p:sp>
        <p:nvSpPr>
          <p:cNvPr id="13" name="TextBox 12"/>
          <p:cNvSpPr txBox="1"/>
          <p:nvPr/>
        </p:nvSpPr>
        <p:spPr>
          <a:xfrm>
            <a:off x="457200" y="5623421"/>
            <a:ext cx="8229600" cy="683264"/>
          </a:xfrm>
          <a:prstGeom prst="rect">
            <a:avLst/>
          </a:prstGeom>
          <a:solidFill>
            <a:schemeClr val="bg1">
              <a:alpha val="45000"/>
            </a:schemeClr>
          </a:solidFill>
        </p:spPr>
        <p:txBody>
          <a:bodyPr wrap="square" rtlCol="0">
            <a:spAutoFit/>
          </a:bodyPr>
          <a:lstStyle/>
          <a:p>
            <a:pPr algn="ctr">
              <a:lnSpc>
                <a:spcPct val="120000"/>
              </a:lnSpc>
              <a:spcBef>
                <a:spcPts val="1200"/>
              </a:spcBef>
              <a:spcAft>
                <a:spcPts val="600"/>
              </a:spcAft>
              <a:defRPr/>
            </a:pPr>
            <a:r>
              <a:rPr lang="en-US" sz="3200" b="1" dirty="0">
                <a:ln w="19050">
                  <a:solidFill>
                    <a:schemeClr val="tx1"/>
                  </a:solidFill>
                </a:ln>
                <a:solidFill>
                  <a:srgbClr val="FF0000"/>
                </a:solidFill>
                <a:latin typeface="Century Gothic" pitchFamily="34" charset="0"/>
              </a:rPr>
              <a:t>INCORRECT ASSOCIATION OF SCRIPTURE</a:t>
            </a:r>
          </a:p>
        </p:txBody>
      </p:sp>
      <p:cxnSp>
        <p:nvCxnSpPr>
          <p:cNvPr id="18" name="Straight Arrow Connector 17"/>
          <p:cNvCxnSpPr/>
          <p:nvPr/>
        </p:nvCxnSpPr>
        <p:spPr>
          <a:xfrm>
            <a:off x="4572000" y="3601387"/>
            <a:ext cx="0" cy="346275"/>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572000" y="2640687"/>
            <a:ext cx="0" cy="346275"/>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0.70"/>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strVal val="#ppt_w*0.70"/>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Effect transition="in" filter="fade">
                                      <p:cBhvr>
                                        <p:cTn id="31" dur="1000"/>
                                        <p:tgtEl>
                                          <p:spTgt spid="19"/>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strVal val="#ppt_w*0.70"/>
                                          </p:val>
                                        </p:tav>
                                        <p:tav tm="100000">
                                          <p:val>
                                            <p:strVal val="#ppt_w"/>
                                          </p:val>
                                        </p:tav>
                                      </p:tavLst>
                                    </p:anim>
                                    <p:anim calcmode="lin" valueType="num">
                                      <p:cBhvr>
                                        <p:cTn id="41" dur="1000" fill="hold"/>
                                        <p:tgtEl>
                                          <p:spTgt spid="12"/>
                                        </p:tgtEl>
                                        <p:attrNameLst>
                                          <p:attrName>ppt_h</p:attrName>
                                        </p:attrNameLst>
                                      </p:cBhvr>
                                      <p:tavLst>
                                        <p:tav tm="0">
                                          <p:val>
                                            <p:strVal val="#ppt_h"/>
                                          </p:val>
                                        </p:tav>
                                        <p:tav tm="100000">
                                          <p:val>
                                            <p:strVal val="#ppt_h"/>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9" grpId="0" animBg="1"/>
      <p:bldP spid="12"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457200" y="1143000"/>
            <a:ext cx="8229600" cy="3677930"/>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KEY POINTS TO ADDRESS (next few slides):</a:t>
            </a:r>
          </a:p>
          <a:p>
            <a:pPr marL="347663" indent="-347663" fontAlgn="auto">
              <a:spcBef>
                <a:spcPct val="50000"/>
              </a:spcBef>
              <a:spcAft>
                <a:spcPts val="0"/>
              </a:spcAft>
              <a:buFontTx/>
              <a:buAutoNum type="arabicPeriod"/>
              <a:defRPr/>
            </a:pPr>
            <a:r>
              <a:rPr lang="en-US" sz="2200" dirty="0">
                <a:latin typeface="Century Gothic" pitchFamily="34" charset="0"/>
              </a:rPr>
              <a:t>Use KJV timeline of Christ’s prophecy of events</a:t>
            </a:r>
          </a:p>
          <a:p>
            <a:pPr marL="347663" indent="-347663" fontAlgn="auto">
              <a:spcBef>
                <a:spcPct val="50000"/>
              </a:spcBef>
              <a:spcAft>
                <a:spcPts val="0"/>
              </a:spcAft>
              <a:buFontTx/>
              <a:buAutoNum type="arabicPeriod"/>
              <a:defRPr/>
            </a:pPr>
            <a:r>
              <a:rPr lang="en-US" sz="2200" dirty="0">
                <a:latin typeface="Century Gothic" pitchFamily="34" charset="0"/>
              </a:rPr>
              <a:t>Interpret Daniel’s last week to be in the end of time</a:t>
            </a:r>
          </a:p>
          <a:p>
            <a:pPr marL="347663" indent="-347663" fontAlgn="auto">
              <a:spcBef>
                <a:spcPct val="50000"/>
              </a:spcBef>
              <a:spcAft>
                <a:spcPts val="0"/>
              </a:spcAft>
              <a:buFontTx/>
              <a:buAutoNum type="arabicPeriod"/>
              <a:defRPr/>
            </a:pPr>
            <a:r>
              <a:rPr lang="en-US" sz="2200" dirty="0">
                <a:latin typeface="Century Gothic" pitchFamily="34" charset="0"/>
              </a:rPr>
              <a:t>Inconsistently interpret prophecy: literal years and prophetic years</a:t>
            </a:r>
          </a:p>
          <a:p>
            <a:pPr marL="347663" indent="-347663" fontAlgn="auto">
              <a:spcBef>
                <a:spcPct val="50000"/>
              </a:spcBef>
              <a:spcAft>
                <a:spcPts val="0"/>
              </a:spcAft>
              <a:buFontTx/>
              <a:buAutoNum type="arabicPeriod"/>
              <a:defRPr/>
            </a:pPr>
            <a:r>
              <a:rPr lang="en-US" sz="2200" dirty="0">
                <a:latin typeface="Century Gothic" pitchFamily="34" charset="0"/>
              </a:rPr>
              <a:t>Believe in 7 literal years of tribulation with 3½ years being the 42 months of apostasy from Revelation</a:t>
            </a:r>
          </a:p>
          <a:p>
            <a:pPr marL="347663" indent="-347663" fontAlgn="auto">
              <a:spcBef>
                <a:spcPts val="600"/>
              </a:spcBef>
              <a:spcAft>
                <a:spcPts val="0"/>
              </a:spcAft>
              <a:buFontTx/>
              <a:buAutoNum type="arabicPeriod"/>
              <a:defRPr/>
            </a:pPr>
            <a:r>
              <a:rPr lang="en-US" sz="2200" dirty="0">
                <a:latin typeface="Century Gothic" pitchFamily="34" charset="0"/>
              </a:rPr>
              <a:t>Believe that this beast is “THE” anti-Christ</a:t>
            </a:r>
            <a:r>
              <a:rPr lang="en-US" sz="2000" b="1" dirty="0">
                <a:ln w="15875">
                  <a:solidFill>
                    <a:schemeClr val="tx1"/>
                  </a:solidFill>
                </a:ln>
                <a:solidFill>
                  <a:srgbClr val="FF0000"/>
                </a:solidFill>
                <a:latin typeface="Century Gothic" pitchFamily="34" charset="0"/>
              </a:rPr>
              <a:t> </a:t>
            </a:r>
            <a:r>
              <a:rPr lang="en-US" sz="2800" b="1" dirty="0">
                <a:ln w="15875">
                  <a:solidFill>
                    <a:schemeClr val="tx1"/>
                  </a:solidFill>
                </a:ln>
                <a:solidFill>
                  <a:srgbClr val="FF0000"/>
                </a:solidFill>
                <a:latin typeface="Century Gothic" pitchFamily="34" charset="0"/>
              </a:rPr>
              <a:t>**</a:t>
            </a:r>
            <a:endParaRPr lang="en-US" sz="2200" b="1" dirty="0">
              <a:latin typeface="Century Gothic"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208</a:t>
            </a:fld>
            <a:endParaRPr lang="en-US"/>
          </a:p>
        </p:txBody>
      </p:sp>
      <p:sp>
        <p:nvSpPr>
          <p:cNvPr id="7" name="TextBox 6"/>
          <p:cNvSpPr txBox="1"/>
          <p:nvPr/>
        </p:nvSpPr>
        <p:spPr>
          <a:xfrm>
            <a:off x="457200" y="4834116"/>
            <a:ext cx="8229600" cy="1261884"/>
          </a:xfrm>
          <a:prstGeom prst="rect">
            <a:avLst/>
          </a:prstGeom>
          <a:solidFill>
            <a:schemeClr val="bg1">
              <a:alpha val="60000"/>
            </a:schemeClr>
          </a:solidFill>
        </p:spPr>
        <p:txBody>
          <a:bodyPr wrap="square" rtlCol="0">
            <a:spAutoFit/>
          </a:bodyPr>
          <a:lstStyle/>
          <a:p>
            <a:pPr marL="347663" indent="-347663"/>
            <a:r>
              <a:rPr lang="en-US" sz="2800" b="1" dirty="0">
                <a:ln w="15875">
                  <a:solidFill>
                    <a:schemeClr val="tx1"/>
                  </a:solidFill>
                </a:ln>
                <a:solidFill>
                  <a:srgbClr val="FF0000"/>
                </a:solidFill>
                <a:latin typeface="Century Gothic" pitchFamily="34" charset="0"/>
              </a:rPr>
              <a:t>**</a:t>
            </a:r>
            <a:r>
              <a:rPr lang="en-US" sz="1600" b="1" dirty="0">
                <a:ln w="15875">
                  <a:solidFill>
                    <a:schemeClr val="tx1"/>
                  </a:solidFill>
                </a:ln>
                <a:solidFill>
                  <a:srgbClr val="FF0000"/>
                </a:solidFill>
                <a:latin typeface="Century Gothic" pitchFamily="34" charset="0"/>
              </a:rPr>
              <a:t> </a:t>
            </a:r>
            <a:r>
              <a:rPr lang="en-US" sz="2400" b="1" dirty="0">
                <a:ln w="15875">
                  <a:solidFill>
                    <a:schemeClr val="tx1"/>
                  </a:solidFill>
                </a:ln>
                <a:solidFill>
                  <a:srgbClr val="FF0000"/>
                </a:solidFill>
                <a:latin typeface="Century Gothic" pitchFamily="34" charset="0"/>
              </a:rPr>
              <a:t>Must also believe that the mark of the beast, rule the nations, destroying of the temple, etc. will all occur in the end times</a:t>
            </a:r>
          </a:p>
        </p:txBody>
      </p:sp>
      <p:sp>
        <p:nvSpPr>
          <p:cNvPr id="4" name="Rectangle 3">
            <a:extLst>
              <a:ext uri="{FF2B5EF4-FFF2-40B4-BE49-F238E27FC236}">
                <a16:creationId xmlns:a16="http://schemas.microsoft.com/office/drawing/2014/main" id="{11B39D3C-BEB5-4790-89B7-7DFFD1270A46}"/>
              </a:ext>
            </a:extLst>
          </p:cNvPr>
          <p:cNvSpPr/>
          <p:nvPr/>
        </p:nvSpPr>
        <p:spPr>
          <a:xfrm>
            <a:off x="304800" y="1524000"/>
            <a:ext cx="8534400" cy="685800"/>
          </a:xfrm>
          <a:prstGeom prst="rect">
            <a:avLst/>
          </a:prstGeom>
          <a:noFill/>
          <a:ln w="635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275529"/>
          </a:xfrm>
          <a:prstGeom prst="rect">
            <a:avLst/>
          </a:prstGeom>
          <a:noFill/>
        </p:spPr>
        <p:txBody>
          <a:bodyPr wrap="square" rtlCol="0">
            <a:spAutoFit/>
          </a:bodyPr>
          <a:lstStyle/>
          <a:p>
            <a:pPr marL="341313" indent="-341313">
              <a:spcBef>
                <a:spcPct val="50000"/>
              </a:spcBef>
            </a:pPr>
            <a:r>
              <a:rPr lang="en-US" altLang="en-US" sz="2400" b="1" u="sng" dirty="0">
                <a:latin typeface="Century Gothic" pitchFamily="34" charset="0"/>
              </a:rPr>
              <a:t>KEY POINTS:</a:t>
            </a:r>
          </a:p>
          <a:p>
            <a:pPr marL="347472" indent="-347472">
              <a:spcBef>
                <a:spcPts val="1320"/>
              </a:spcBef>
              <a:buSzPts val="2200"/>
            </a:pPr>
            <a:r>
              <a:rPr lang="en-US" altLang="en-US" sz="2200" b="1" dirty="0">
                <a:latin typeface="Century Gothic" pitchFamily="34" charset="0"/>
              </a:rPr>
              <a:t>1) 	 </a:t>
            </a:r>
            <a:r>
              <a:rPr lang="en-US" sz="2200" b="1" u="sng" dirty="0">
                <a:latin typeface="Century Gothic"/>
              </a:rPr>
              <a:t>Use KJV timeline of Christ’s prophecy of events</a:t>
            </a:r>
            <a:r>
              <a:rPr lang="en-US" altLang="en-US" sz="2200" b="1" u="sng" dirty="0">
                <a:latin typeface="Century Gothic" pitchFamily="34" charset="0"/>
              </a:rPr>
              <a:t>:</a:t>
            </a:r>
          </a:p>
          <a:p>
            <a:pPr marL="576263" lvl="1" indent="-341313">
              <a:spcBef>
                <a:spcPct val="50000"/>
              </a:spcBef>
              <a:buFontTx/>
              <a:buChar char="•"/>
            </a:pPr>
            <a:r>
              <a:rPr lang="en-US" altLang="en-US" sz="2200" dirty="0">
                <a:latin typeface="Century Gothic" pitchFamily="34" charset="0"/>
              </a:rPr>
              <a:t>The Inspired Version clarifies the timeline to where the prophecy of abomination that makes desolate by Daniel is </a:t>
            </a:r>
            <a:r>
              <a:rPr lang="en-US" altLang="en-US" sz="2800" b="1" dirty="0">
                <a:ln w="15875">
                  <a:solidFill>
                    <a:schemeClr val="tx1"/>
                  </a:solidFill>
                </a:ln>
                <a:solidFill>
                  <a:srgbClr val="FF0000"/>
                </a:solidFill>
                <a:effectLst>
                  <a:outerShdw blurRad="38100" dist="38100" dir="2700000" algn="tl">
                    <a:srgbClr val="000000">
                      <a:alpha val="43137"/>
                    </a:srgbClr>
                  </a:outerShdw>
                </a:effectLst>
                <a:latin typeface="Century Gothic" pitchFamily="34" charset="0"/>
              </a:rPr>
              <a:t>NOT</a:t>
            </a:r>
            <a:r>
              <a:rPr lang="en-US" altLang="en-US" sz="2200" dirty="0">
                <a:latin typeface="Century Gothic" pitchFamily="34" charset="0"/>
              </a:rPr>
              <a:t> in the end times</a:t>
            </a:r>
          </a:p>
          <a:p>
            <a:pPr marL="576263" lvl="1" indent="-341313">
              <a:spcBef>
                <a:spcPct val="50000"/>
              </a:spcBef>
              <a:buFontTx/>
              <a:buChar char="•"/>
            </a:pPr>
            <a:r>
              <a:rPr lang="en-US" altLang="en-US" sz="2200" dirty="0">
                <a:latin typeface="Century Gothic" pitchFamily="34" charset="0"/>
              </a:rPr>
              <a:t>The Inspired Version clarifies when the desolation to be finished</a:t>
            </a:r>
          </a:p>
          <a:p>
            <a:pPr marL="576263" lvl="1" indent="-341313">
              <a:spcBef>
                <a:spcPct val="50000"/>
              </a:spcBef>
              <a:buFontTx/>
              <a:buChar char="•"/>
            </a:pPr>
            <a:r>
              <a:rPr lang="en-US" altLang="en-US" sz="2200" dirty="0">
                <a:latin typeface="Century Gothic" pitchFamily="34" charset="0"/>
              </a:rPr>
              <a:t>The Inspired Version clarifies which signs indicate the destruction of Jerusalem and which signs indicate the end times and Christ’s return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209</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20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381000" y="1189037"/>
            <a:ext cx="8305800" cy="4525963"/>
          </a:xfrm>
        </p:spPr>
        <p:txBody>
          <a:bodyPr>
            <a:noAutofit/>
          </a:bodyPr>
          <a:lstStyle/>
          <a:p>
            <a:pPr marL="0" indent="0">
              <a:lnSpc>
                <a:spcPct val="130000"/>
              </a:lnSpc>
              <a:spcBef>
                <a:spcPct val="0"/>
              </a:spcBef>
              <a:spcAft>
                <a:spcPts val="1200"/>
              </a:spcAft>
              <a:buNone/>
            </a:pPr>
            <a:r>
              <a:rPr lang="en-US" altLang="en-US" sz="2400" dirty="0">
                <a:latin typeface="Century Gothic" pitchFamily="34" charset="0"/>
                <a:cs typeface="Narkisim" pitchFamily="34" charset="-79"/>
              </a:rPr>
              <a:t>And what I say unto one, I say unto all men; </a:t>
            </a:r>
            <a:r>
              <a:rPr lang="en-US" altLang="en-US" sz="2300" b="1" u="sng" dirty="0">
                <a:latin typeface="Century Gothic" pitchFamily="34" charset="0"/>
                <a:cs typeface="Narkisim" pitchFamily="34" charset="-79"/>
              </a:rPr>
              <a:t>Watch, therefore</a:t>
            </a:r>
            <a:r>
              <a:rPr lang="en-US" altLang="en-US" sz="2300" dirty="0">
                <a:latin typeface="Century Gothic" pitchFamily="34" charset="0"/>
                <a:cs typeface="Narkisim" pitchFamily="34" charset="-79"/>
              </a:rPr>
              <a:t>, for ye know not at what hour Lord doth come.</a:t>
            </a:r>
          </a:p>
          <a:p>
            <a:pPr marL="0" indent="0" eaLnBrk="1" hangingPunct="1">
              <a:lnSpc>
                <a:spcPct val="130000"/>
              </a:lnSpc>
              <a:spcBef>
                <a:spcPct val="0"/>
              </a:spcBef>
              <a:spcAft>
                <a:spcPts val="1200"/>
              </a:spcAft>
              <a:buFontTx/>
              <a:buNone/>
            </a:pPr>
            <a:r>
              <a:rPr lang="en-US" altLang="en-US" sz="2400" dirty="0">
                <a:latin typeface="Century Gothic" pitchFamily="34" charset="0"/>
                <a:cs typeface="Narkisim" pitchFamily="34" charset="-79"/>
              </a:rPr>
              <a:t>But know this, </a:t>
            </a:r>
            <a:r>
              <a:rPr lang="en-US" altLang="en-US" sz="2400" b="1" u="sng" dirty="0">
                <a:latin typeface="Century Gothic" pitchFamily="34" charset="0"/>
                <a:cs typeface="Narkisim" pitchFamily="34" charset="-79"/>
              </a:rPr>
              <a:t>if the good man of the house had known in what watch the thief would come, he would have watched</a:t>
            </a:r>
            <a:r>
              <a:rPr lang="en-US" altLang="en-US" sz="2400" dirty="0">
                <a:latin typeface="Century Gothic" pitchFamily="34" charset="0"/>
                <a:cs typeface="Narkisim" pitchFamily="34" charset="-79"/>
              </a:rPr>
              <a:t>, and would not have suffered his house to have been broken up; but would have been ready.</a:t>
            </a:r>
          </a:p>
          <a:p>
            <a:pPr marL="0" indent="0" eaLnBrk="1" hangingPunct="1">
              <a:lnSpc>
                <a:spcPct val="130000"/>
              </a:lnSpc>
              <a:spcBef>
                <a:spcPct val="0"/>
              </a:spcBef>
              <a:buFontTx/>
              <a:buNone/>
            </a:pPr>
            <a:r>
              <a:rPr lang="en-US" altLang="en-US" sz="2400" b="1" u="sng" dirty="0">
                <a:latin typeface="Century Gothic" pitchFamily="34" charset="0"/>
                <a:cs typeface="Narkisim" pitchFamily="34" charset="-79"/>
              </a:rPr>
              <a:t>Therefore be ye also ready; for in such an hour as ye think not</a:t>
            </a:r>
            <a:r>
              <a:rPr lang="en-US" altLang="en-US" sz="2400" dirty="0">
                <a:latin typeface="Century Gothic" pitchFamily="34" charset="0"/>
                <a:cs typeface="Narkisim" pitchFamily="34" charset="-79"/>
              </a:rPr>
              <a:t>, the Son of Man cometh.</a:t>
            </a:r>
          </a:p>
          <a:p>
            <a:pPr marL="0" indent="0" algn="r" eaLnBrk="1" hangingPunct="1">
              <a:spcBef>
                <a:spcPct val="0"/>
              </a:spcBef>
              <a:buFontTx/>
              <a:buNone/>
            </a:pPr>
            <a:r>
              <a:rPr lang="en-US" altLang="en-US" sz="2400" dirty="0">
                <a:latin typeface="Century Gothic" pitchFamily="34" charset="0"/>
                <a:cs typeface="Narkisim" pitchFamily="34" charset="-79"/>
              </a:rPr>
              <a:t>Matthew 24:49-51</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Importance of Signs</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21</a:t>
            </a:fld>
            <a:endParaRPr 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ster Christianity Cross PNG Clipart | PNG Mart">
            <a:extLst>
              <a:ext uri="{FF2B5EF4-FFF2-40B4-BE49-F238E27FC236}">
                <a16:creationId xmlns:a16="http://schemas.microsoft.com/office/drawing/2014/main" id="{7D0E0554-A59F-4124-94D0-249451FDF0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339" y="917525"/>
            <a:ext cx="847029" cy="1412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11575" y="5560305"/>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210</a:t>
            </a:fld>
            <a:endParaRPr lang="en-US" dirty="0"/>
          </a:p>
        </p:txBody>
      </p:sp>
      <p:sp>
        <p:nvSpPr>
          <p:cNvPr id="10" name="Rectangle 9">
            <a:extLst>
              <a:ext uri="{FF2B5EF4-FFF2-40B4-BE49-F238E27FC236}">
                <a16:creationId xmlns:a16="http://schemas.microsoft.com/office/drawing/2014/main" id="{A82E52DE-8570-4240-93D9-CC56C81CC3BE}"/>
              </a:ext>
            </a:extLst>
          </p:cNvPr>
          <p:cNvSpPr/>
          <p:nvPr/>
        </p:nvSpPr>
        <p:spPr>
          <a:xfrm>
            <a:off x="1219200" y="2711409"/>
            <a:ext cx="1295400" cy="533400"/>
          </a:xfrm>
          <a:prstGeom prst="rect">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Destroyed</a:t>
            </a:r>
          </a:p>
        </p:txBody>
      </p:sp>
      <p:sp>
        <p:nvSpPr>
          <p:cNvPr id="11" name="Rectangle 10">
            <a:extLst>
              <a:ext uri="{FF2B5EF4-FFF2-40B4-BE49-F238E27FC236}">
                <a16:creationId xmlns:a16="http://schemas.microsoft.com/office/drawing/2014/main" id="{062B521B-9AAE-4781-8CF6-D4A15B5CF5A9}"/>
              </a:ext>
            </a:extLst>
          </p:cNvPr>
          <p:cNvSpPr/>
          <p:nvPr/>
        </p:nvSpPr>
        <p:spPr>
          <a:xfrm>
            <a:off x="1066800"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586 B.C.</a:t>
            </a:r>
          </a:p>
        </p:txBody>
      </p:sp>
      <p:cxnSp>
        <p:nvCxnSpPr>
          <p:cNvPr id="12" name="Straight Connector 11">
            <a:extLst>
              <a:ext uri="{FF2B5EF4-FFF2-40B4-BE49-F238E27FC236}">
                <a16:creationId xmlns:a16="http://schemas.microsoft.com/office/drawing/2014/main" id="{21D14D14-ABBC-4788-9FD2-08DDF5C77F56}"/>
              </a:ext>
            </a:extLst>
          </p:cNvPr>
          <p:cNvCxnSpPr/>
          <p:nvPr/>
        </p:nvCxnSpPr>
        <p:spPr>
          <a:xfrm>
            <a:off x="121920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1AABC17-8ADE-4DE0-B7F1-FD4C43E63B53}"/>
              </a:ext>
            </a:extLst>
          </p:cNvPr>
          <p:cNvSpPr/>
          <p:nvPr/>
        </p:nvSpPr>
        <p:spPr>
          <a:xfrm>
            <a:off x="2514600" y="2711409"/>
            <a:ext cx="1676400" cy="533400"/>
          </a:xfrm>
          <a:prstGeom prst="rect">
            <a:avLst/>
          </a:prstGeom>
          <a:solidFill>
            <a:schemeClr val="accent1">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Rebuilt</a:t>
            </a:r>
          </a:p>
        </p:txBody>
      </p:sp>
      <p:sp>
        <p:nvSpPr>
          <p:cNvPr id="14" name="Rectangle 13">
            <a:extLst>
              <a:ext uri="{FF2B5EF4-FFF2-40B4-BE49-F238E27FC236}">
                <a16:creationId xmlns:a16="http://schemas.microsoft.com/office/drawing/2014/main" id="{80536B17-ADFB-458C-8EC4-D6BE3B1099F9}"/>
              </a:ext>
            </a:extLst>
          </p:cNvPr>
          <p:cNvSpPr/>
          <p:nvPr/>
        </p:nvSpPr>
        <p:spPr>
          <a:xfrm>
            <a:off x="2362200"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457 B.C.</a:t>
            </a:r>
          </a:p>
        </p:txBody>
      </p:sp>
      <p:cxnSp>
        <p:nvCxnSpPr>
          <p:cNvPr id="15" name="Straight Connector 14">
            <a:extLst>
              <a:ext uri="{FF2B5EF4-FFF2-40B4-BE49-F238E27FC236}">
                <a16:creationId xmlns:a16="http://schemas.microsoft.com/office/drawing/2014/main" id="{C1995D87-8C77-4407-90CA-E3536606C3EC}"/>
              </a:ext>
            </a:extLst>
          </p:cNvPr>
          <p:cNvCxnSpPr/>
          <p:nvPr/>
        </p:nvCxnSpPr>
        <p:spPr>
          <a:xfrm>
            <a:off x="251460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016195C-2AD8-48F1-9B48-C61E3BAC044D}"/>
              </a:ext>
            </a:extLst>
          </p:cNvPr>
          <p:cNvSpPr/>
          <p:nvPr/>
        </p:nvSpPr>
        <p:spPr>
          <a:xfrm>
            <a:off x="4186175" y="2711409"/>
            <a:ext cx="2443226" cy="533400"/>
          </a:xfrm>
          <a:prstGeom prst="rect">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Destroyed</a:t>
            </a:r>
          </a:p>
        </p:txBody>
      </p:sp>
      <p:sp>
        <p:nvSpPr>
          <p:cNvPr id="17" name="Rectangle 16">
            <a:extLst>
              <a:ext uri="{FF2B5EF4-FFF2-40B4-BE49-F238E27FC236}">
                <a16:creationId xmlns:a16="http://schemas.microsoft.com/office/drawing/2014/main" id="{723975E2-6A90-489F-810E-82817EE062DC}"/>
              </a:ext>
            </a:extLst>
          </p:cNvPr>
          <p:cNvSpPr/>
          <p:nvPr/>
        </p:nvSpPr>
        <p:spPr>
          <a:xfrm>
            <a:off x="3692325"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70 A.D.</a:t>
            </a:r>
          </a:p>
        </p:txBody>
      </p:sp>
      <p:cxnSp>
        <p:nvCxnSpPr>
          <p:cNvPr id="18" name="Straight Connector 17">
            <a:extLst>
              <a:ext uri="{FF2B5EF4-FFF2-40B4-BE49-F238E27FC236}">
                <a16:creationId xmlns:a16="http://schemas.microsoft.com/office/drawing/2014/main" id="{5B2E62DD-0023-48B5-BA89-EA3B09489EBA}"/>
              </a:ext>
            </a:extLst>
          </p:cNvPr>
          <p:cNvCxnSpPr/>
          <p:nvPr/>
        </p:nvCxnSpPr>
        <p:spPr>
          <a:xfrm>
            <a:off x="4186175"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355C7B7-FC56-4545-A018-DD6D8601F194}"/>
              </a:ext>
            </a:extLst>
          </p:cNvPr>
          <p:cNvSpPr/>
          <p:nvPr/>
        </p:nvSpPr>
        <p:spPr>
          <a:xfrm>
            <a:off x="6636150" y="2711409"/>
            <a:ext cx="1676400" cy="533400"/>
          </a:xfrm>
          <a:prstGeom prst="rect">
            <a:avLst/>
          </a:prstGeom>
          <a:solidFill>
            <a:schemeClr val="accent1">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Andalus" panose="02010000000000000000" pitchFamily="2" charset="-78"/>
              </a:rPr>
              <a:t>Controlled</a:t>
            </a:r>
          </a:p>
        </p:txBody>
      </p:sp>
      <p:sp>
        <p:nvSpPr>
          <p:cNvPr id="20" name="Rectangle 19">
            <a:extLst>
              <a:ext uri="{FF2B5EF4-FFF2-40B4-BE49-F238E27FC236}">
                <a16:creationId xmlns:a16="http://schemas.microsoft.com/office/drawing/2014/main" id="{78E8D942-C90E-4F68-B191-7BC9B734C4FC}"/>
              </a:ext>
            </a:extLst>
          </p:cNvPr>
          <p:cNvSpPr/>
          <p:nvPr/>
        </p:nvSpPr>
        <p:spPr>
          <a:xfrm>
            <a:off x="6148075" y="3625809"/>
            <a:ext cx="990600" cy="3810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1967</a:t>
            </a:r>
          </a:p>
        </p:txBody>
      </p:sp>
      <p:cxnSp>
        <p:nvCxnSpPr>
          <p:cNvPr id="21" name="Straight Connector 20">
            <a:extLst>
              <a:ext uri="{FF2B5EF4-FFF2-40B4-BE49-F238E27FC236}">
                <a16:creationId xmlns:a16="http://schemas.microsoft.com/office/drawing/2014/main" id="{F7C78C17-1EF4-4F90-A3EE-34B699EF0BDE}"/>
              </a:ext>
            </a:extLst>
          </p:cNvPr>
          <p:cNvCxnSpPr/>
          <p:nvPr/>
        </p:nvCxnSpPr>
        <p:spPr>
          <a:xfrm>
            <a:off x="663615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86D7F19-6B79-4D75-94DA-4591F70E4AD6}"/>
              </a:ext>
            </a:extLst>
          </p:cNvPr>
          <p:cNvSpPr/>
          <p:nvPr/>
        </p:nvSpPr>
        <p:spPr>
          <a:xfrm>
            <a:off x="7483025" y="3625809"/>
            <a:ext cx="990600" cy="609600"/>
          </a:xfrm>
          <a:prstGeom prst="rect">
            <a:avLst/>
          </a:prstGeom>
          <a:solidFill>
            <a:srgbClr val="FFFF99"/>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Christ’s Return</a:t>
            </a:r>
          </a:p>
        </p:txBody>
      </p:sp>
      <p:cxnSp>
        <p:nvCxnSpPr>
          <p:cNvPr id="23" name="Straight Connector 22">
            <a:extLst>
              <a:ext uri="{FF2B5EF4-FFF2-40B4-BE49-F238E27FC236}">
                <a16:creationId xmlns:a16="http://schemas.microsoft.com/office/drawing/2014/main" id="{64F2FF92-73D9-440F-9CF6-C7838B9E0F5B}"/>
              </a:ext>
            </a:extLst>
          </p:cNvPr>
          <p:cNvCxnSpPr/>
          <p:nvPr/>
        </p:nvCxnSpPr>
        <p:spPr>
          <a:xfrm>
            <a:off x="8305800" y="3244809"/>
            <a:ext cx="0" cy="3810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4917786-C95D-4BC6-8AAF-655318E6B4EB}"/>
              </a:ext>
            </a:extLst>
          </p:cNvPr>
          <p:cNvSpPr/>
          <p:nvPr/>
        </p:nvSpPr>
        <p:spPr>
          <a:xfrm>
            <a:off x="1066800" y="4006809"/>
            <a:ext cx="990600" cy="6096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entury Gothic" panose="020B0502020202020204" pitchFamily="34" charset="0"/>
                <a:cs typeface="Narkisim" pitchFamily="2" charset="-79"/>
              </a:rPr>
              <a:t>Book of Mormon</a:t>
            </a:r>
          </a:p>
        </p:txBody>
      </p:sp>
      <p:sp>
        <p:nvSpPr>
          <p:cNvPr id="25" name="Rectangle 24">
            <a:extLst>
              <a:ext uri="{FF2B5EF4-FFF2-40B4-BE49-F238E27FC236}">
                <a16:creationId xmlns:a16="http://schemas.microsoft.com/office/drawing/2014/main" id="{1ABEFC3D-774B-497A-95AF-B3EE41677709}"/>
              </a:ext>
            </a:extLst>
          </p:cNvPr>
          <p:cNvSpPr/>
          <p:nvPr/>
        </p:nvSpPr>
        <p:spPr>
          <a:xfrm>
            <a:off x="2362200" y="40068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Daniel 9</a:t>
            </a:r>
          </a:p>
        </p:txBody>
      </p:sp>
      <p:sp>
        <p:nvSpPr>
          <p:cNvPr id="26" name="Rectangle 25">
            <a:extLst>
              <a:ext uri="{FF2B5EF4-FFF2-40B4-BE49-F238E27FC236}">
                <a16:creationId xmlns:a16="http://schemas.microsoft.com/office/drawing/2014/main" id="{735054EC-680C-4152-8504-28B56C4C5A26}"/>
              </a:ext>
            </a:extLst>
          </p:cNvPr>
          <p:cNvSpPr/>
          <p:nvPr/>
        </p:nvSpPr>
        <p:spPr>
          <a:xfrm>
            <a:off x="3692325" y="40068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Daniel 9</a:t>
            </a:r>
          </a:p>
        </p:txBody>
      </p:sp>
      <p:sp>
        <p:nvSpPr>
          <p:cNvPr id="27" name="Rectangle 26">
            <a:extLst>
              <a:ext uri="{FF2B5EF4-FFF2-40B4-BE49-F238E27FC236}">
                <a16:creationId xmlns:a16="http://schemas.microsoft.com/office/drawing/2014/main" id="{86B4C2F3-280D-430E-A898-C3DF9E0E490E}"/>
              </a:ext>
            </a:extLst>
          </p:cNvPr>
          <p:cNvSpPr/>
          <p:nvPr/>
        </p:nvSpPr>
        <p:spPr>
          <a:xfrm>
            <a:off x="6149050" y="40068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Luke 21</a:t>
            </a:r>
          </a:p>
        </p:txBody>
      </p:sp>
      <p:sp>
        <p:nvSpPr>
          <p:cNvPr id="28" name="Rectangle 27">
            <a:extLst>
              <a:ext uri="{FF2B5EF4-FFF2-40B4-BE49-F238E27FC236}">
                <a16:creationId xmlns:a16="http://schemas.microsoft.com/office/drawing/2014/main" id="{A5A5088E-37AE-472B-AA79-E8B0DF00A52D}"/>
              </a:ext>
            </a:extLst>
          </p:cNvPr>
          <p:cNvSpPr/>
          <p:nvPr/>
        </p:nvSpPr>
        <p:spPr>
          <a:xfrm>
            <a:off x="7488700" y="4235409"/>
            <a:ext cx="990600" cy="381000"/>
          </a:xfrm>
          <a:prstGeom prst="rect">
            <a:avLst/>
          </a:prstGeom>
          <a:solidFill>
            <a:schemeClr val="accent3">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entury Gothic" panose="020B0502020202020204" pitchFamily="34" charset="0"/>
                <a:cs typeface="Narkisim" pitchFamily="2" charset="-79"/>
              </a:rPr>
              <a:t>Luke 21</a:t>
            </a:r>
          </a:p>
        </p:txBody>
      </p:sp>
      <p:pic>
        <p:nvPicPr>
          <p:cNvPr id="29" name="Picture 2" descr="Image result for ancient jerusalem png clipart">
            <a:extLst>
              <a:ext uri="{FF2B5EF4-FFF2-40B4-BE49-F238E27FC236}">
                <a16:creationId xmlns:a16="http://schemas.microsoft.com/office/drawing/2014/main" id="{5CF4CE5D-BD6D-4AA1-9928-FCB0A3CB08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933" y="1848910"/>
            <a:ext cx="120173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rubble png clipart">
            <a:extLst>
              <a:ext uri="{FF2B5EF4-FFF2-40B4-BE49-F238E27FC236}">
                <a16:creationId xmlns:a16="http://schemas.microsoft.com/office/drawing/2014/main" id="{D572F8C4-4D60-4A8F-B5CB-D176413DEC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766" y="1863136"/>
            <a:ext cx="1321633" cy="8167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ancient jerusalem png clipart">
            <a:extLst>
              <a:ext uri="{FF2B5EF4-FFF2-40B4-BE49-F238E27FC236}">
                <a16:creationId xmlns:a16="http://schemas.microsoft.com/office/drawing/2014/main" id="{521646EA-4E7E-40EC-8A25-A83151375D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5635" y="1848910"/>
            <a:ext cx="120173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carcas png">
            <a:extLst>
              <a:ext uri="{FF2B5EF4-FFF2-40B4-BE49-F238E27FC236}">
                <a16:creationId xmlns:a16="http://schemas.microsoft.com/office/drawing/2014/main" id="{12112669-BD58-4D4A-895E-510ECC25AE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3980" y="1639873"/>
            <a:ext cx="1854552" cy="10363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ancient jerusalem png clipart">
            <a:extLst>
              <a:ext uri="{FF2B5EF4-FFF2-40B4-BE49-F238E27FC236}">
                <a16:creationId xmlns:a16="http://schemas.microsoft.com/office/drawing/2014/main" id="{AE790BED-23F9-46ED-90A6-C4B4883FE1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5144" y="1847593"/>
            <a:ext cx="1201733" cy="7921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aintings Of Jesus 2nd Coming - Free Transparent PNG Download - PNGkey">
            <a:extLst>
              <a:ext uri="{FF2B5EF4-FFF2-40B4-BE49-F238E27FC236}">
                <a16:creationId xmlns:a16="http://schemas.microsoft.com/office/drawing/2014/main" id="{02EA0EFC-A551-465C-92C3-C0B4D71F90C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325" t="4973" r="24918" b="4503"/>
          <a:stretch/>
        </p:blipFill>
        <p:spPr bwMode="auto">
          <a:xfrm>
            <a:off x="7604072" y="1371600"/>
            <a:ext cx="854128" cy="133980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Download Bald Eagle PNG Image for Free">
            <a:extLst>
              <a:ext uri="{FF2B5EF4-FFF2-40B4-BE49-F238E27FC236}">
                <a16:creationId xmlns:a16="http://schemas.microsoft.com/office/drawing/2014/main" id="{00F0466E-D71E-4DD7-9825-3DC85A46573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5711821" y="1504269"/>
            <a:ext cx="1687759" cy="1375726"/>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Arrow Connector 35">
            <a:extLst>
              <a:ext uri="{FF2B5EF4-FFF2-40B4-BE49-F238E27FC236}">
                <a16:creationId xmlns:a16="http://schemas.microsoft.com/office/drawing/2014/main" id="{012BC575-2F58-4C03-A87A-ED6258AEAA05}"/>
              </a:ext>
            </a:extLst>
          </p:cNvPr>
          <p:cNvCxnSpPr/>
          <p:nvPr/>
        </p:nvCxnSpPr>
        <p:spPr>
          <a:xfrm>
            <a:off x="6636150" y="4495800"/>
            <a:ext cx="0" cy="533400"/>
          </a:xfrm>
          <a:prstGeom prst="straightConnector1">
            <a:avLst/>
          </a:prstGeom>
          <a:ln w="63500">
            <a:solidFill>
              <a:schemeClr val="accent2">
                <a:lumMod val="75000"/>
              </a:schemeClr>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9F5A021E-BE7A-4070-8A80-DA5021EA6E5F}"/>
              </a:ext>
            </a:extLst>
          </p:cNvPr>
          <p:cNvSpPr txBox="1">
            <a:spLocks/>
          </p:cNvSpPr>
          <p:nvPr/>
        </p:nvSpPr>
        <p:spPr>
          <a:xfrm>
            <a:off x="291971" y="4993088"/>
            <a:ext cx="8534400" cy="637554"/>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5875">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End of the desolation from Daniel 9.</a:t>
            </a:r>
          </a:p>
        </p:txBody>
      </p:sp>
      <p:sp>
        <p:nvSpPr>
          <p:cNvPr id="38" name="Rectangle 37">
            <a:extLst>
              <a:ext uri="{FF2B5EF4-FFF2-40B4-BE49-F238E27FC236}">
                <a16:creationId xmlns:a16="http://schemas.microsoft.com/office/drawing/2014/main" id="{99C02E4B-C32C-485C-A8DD-48FACAB69D94}"/>
              </a:ext>
            </a:extLst>
          </p:cNvPr>
          <p:cNvSpPr/>
          <p:nvPr/>
        </p:nvSpPr>
        <p:spPr>
          <a:xfrm>
            <a:off x="4185544" y="3213257"/>
            <a:ext cx="2443226" cy="331199"/>
          </a:xfrm>
          <a:prstGeom prst="rect">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anose="020B0502020202020204" pitchFamily="34" charset="0"/>
                <a:cs typeface="Narkisim" pitchFamily="2" charset="-79"/>
              </a:rPr>
              <a:t>Period of Desolation</a:t>
            </a:r>
          </a:p>
        </p:txBody>
      </p:sp>
      <p:sp>
        <p:nvSpPr>
          <p:cNvPr id="39" name="Title 1">
            <a:extLst>
              <a:ext uri="{FF2B5EF4-FFF2-40B4-BE49-F238E27FC236}">
                <a16:creationId xmlns:a16="http://schemas.microsoft.com/office/drawing/2014/main" id="{6A81B19A-A251-4DA7-B469-8743B8E33611}"/>
              </a:ext>
            </a:extLst>
          </p:cNvPr>
          <p:cNvSpPr txBox="1">
            <a:spLocks/>
          </p:cNvSpPr>
          <p:nvPr/>
        </p:nvSpPr>
        <p:spPr>
          <a:xfrm>
            <a:off x="0" y="5687046"/>
            <a:ext cx="9132425" cy="637554"/>
          </a:xfrm>
          <a:prstGeom prst="rect">
            <a:avLst/>
          </a:prstGeom>
          <a:solidFill>
            <a:schemeClr val="bg1">
              <a:alpha val="5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15875">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End of the desolation upon Jerusalem!</a:t>
            </a:r>
          </a:p>
        </p:txBody>
      </p:sp>
    </p:spTree>
    <p:extLst>
      <p:ext uri="{BB962C8B-B14F-4D97-AF65-F5344CB8AC3E}">
        <p14:creationId xmlns:p14="http://schemas.microsoft.com/office/powerpoint/2010/main" val="621946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677930"/>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KEY POINTS TO ADDRESS (next few slides):</a:t>
            </a:r>
          </a:p>
          <a:p>
            <a:pPr marL="347663" indent="-347663" fontAlgn="auto">
              <a:spcBef>
                <a:spcPct val="50000"/>
              </a:spcBef>
              <a:spcAft>
                <a:spcPts val="0"/>
              </a:spcAft>
              <a:buFontTx/>
              <a:buAutoNum type="arabicPeriod"/>
              <a:defRPr/>
            </a:pPr>
            <a:r>
              <a:rPr lang="en-US" sz="2200" dirty="0">
                <a:latin typeface="Century Gothic" pitchFamily="34" charset="0"/>
              </a:rPr>
              <a:t>Use KJV timeline of Christ’s prophecy of events</a:t>
            </a:r>
          </a:p>
          <a:p>
            <a:pPr marL="347663" indent="-347663" fontAlgn="auto">
              <a:spcBef>
                <a:spcPct val="50000"/>
              </a:spcBef>
              <a:spcAft>
                <a:spcPts val="0"/>
              </a:spcAft>
              <a:buFontTx/>
              <a:buAutoNum type="arabicPeriod"/>
              <a:defRPr/>
            </a:pPr>
            <a:r>
              <a:rPr lang="en-US" sz="2200" dirty="0">
                <a:latin typeface="Century Gothic" pitchFamily="34" charset="0"/>
              </a:rPr>
              <a:t>Interpret Daniel’s last week to be in the end of time</a:t>
            </a:r>
          </a:p>
          <a:p>
            <a:pPr marL="347663" indent="-347663" fontAlgn="auto">
              <a:spcBef>
                <a:spcPct val="50000"/>
              </a:spcBef>
              <a:spcAft>
                <a:spcPts val="0"/>
              </a:spcAft>
              <a:buFontTx/>
              <a:buAutoNum type="arabicPeriod"/>
              <a:defRPr/>
            </a:pPr>
            <a:r>
              <a:rPr lang="en-US" sz="2200" dirty="0">
                <a:latin typeface="Century Gothic" pitchFamily="34" charset="0"/>
              </a:rPr>
              <a:t>Inconsistently interpret prophecy: literal years and prophetic years</a:t>
            </a:r>
          </a:p>
          <a:p>
            <a:pPr marL="347663" indent="-347663" fontAlgn="auto">
              <a:spcBef>
                <a:spcPct val="50000"/>
              </a:spcBef>
              <a:spcAft>
                <a:spcPts val="0"/>
              </a:spcAft>
              <a:buFontTx/>
              <a:buAutoNum type="arabicPeriod"/>
              <a:defRPr/>
            </a:pPr>
            <a:r>
              <a:rPr lang="en-US" sz="2200" dirty="0">
                <a:latin typeface="Century Gothic" pitchFamily="34" charset="0"/>
              </a:rPr>
              <a:t>Believe in 7 literal years of tribulation with 3½ years being the 42 months of apostasy from Revelation</a:t>
            </a:r>
          </a:p>
          <a:p>
            <a:pPr marL="347663" indent="-347663" fontAlgn="auto">
              <a:spcBef>
                <a:spcPts val="600"/>
              </a:spcBef>
              <a:spcAft>
                <a:spcPts val="0"/>
              </a:spcAft>
              <a:buFontTx/>
              <a:buAutoNum type="arabicPeriod"/>
              <a:defRPr/>
            </a:pPr>
            <a:r>
              <a:rPr lang="en-US" sz="2200" dirty="0">
                <a:latin typeface="Century Gothic" pitchFamily="34" charset="0"/>
              </a:rPr>
              <a:t>Believe that this beast is “THE” anti-Christ</a:t>
            </a:r>
            <a:r>
              <a:rPr lang="en-US" sz="2000" b="1" dirty="0">
                <a:ln w="15875">
                  <a:solidFill>
                    <a:schemeClr val="tx1"/>
                  </a:solidFill>
                </a:ln>
                <a:solidFill>
                  <a:srgbClr val="FF0000"/>
                </a:solidFill>
                <a:latin typeface="Century Gothic" pitchFamily="34" charset="0"/>
              </a:rPr>
              <a:t> </a:t>
            </a:r>
            <a:r>
              <a:rPr lang="en-US" sz="2800" b="1" dirty="0">
                <a:ln w="15875">
                  <a:solidFill>
                    <a:schemeClr val="tx1"/>
                  </a:solidFill>
                </a:ln>
                <a:solidFill>
                  <a:srgbClr val="FF0000"/>
                </a:solidFill>
                <a:latin typeface="Century Gothic" pitchFamily="34" charset="0"/>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211</a:t>
            </a:fld>
            <a:endParaRPr lang="en-US"/>
          </a:p>
        </p:txBody>
      </p:sp>
      <p:sp>
        <p:nvSpPr>
          <p:cNvPr id="7" name="TextBox 6"/>
          <p:cNvSpPr txBox="1"/>
          <p:nvPr/>
        </p:nvSpPr>
        <p:spPr>
          <a:xfrm>
            <a:off x="457200" y="4834116"/>
            <a:ext cx="8229600" cy="1261884"/>
          </a:xfrm>
          <a:prstGeom prst="rect">
            <a:avLst/>
          </a:prstGeom>
          <a:solidFill>
            <a:schemeClr val="bg1">
              <a:alpha val="60000"/>
            </a:schemeClr>
          </a:solidFill>
        </p:spPr>
        <p:txBody>
          <a:bodyPr wrap="square" rtlCol="0">
            <a:spAutoFit/>
          </a:bodyPr>
          <a:lstStyle/>
          <a:p>
            <a:pPr marL="347663" indent="-347663"/>
            <a:r>
              <a:rPr lang="en-US" sz="2800" b="1" dirty="0">
                <a:ln w="15875">
                  <a:solidFill>
                    <a:schemeClr val="tx1"/>
                  </a:solidFill>
                </a:ln>
                <a:solidFill>
                  <a:srgbClr val="FF0000"/>
                </a:solidFill>
                <a:latin typeface="Century Gothic" pitchFamily="34" charset="0"/>
              </a:rPr>
              <a:t>**</a:t>
            </a:r>
            <a:r>
              <a:rPr lang="en-US" sz="1600" b="1" dirty="0">
                <a:ln w="15875">
                  <a:solidFill>
                    <a:schemeClr val="tx1"/>
                  </a:solidFill>
                </a:ln>
                <a:solidFill>
                  <a:srgbClr val="FF0000"/>
                </a:solidFill>
                <a:latin typeface="Century Gothic" pitchFamily="34" charset="0"/>
              </a:rPr>
              <a:t> </a:t>
            </a:r>
            <a:r>
              <a:rPr lang="en-US" sz="2400" b="1" dirty="0">
                <a:ln w="15875">
                  <a:solidFill>
                    <a:schemeClr val="tx1"/>
                  </a:solidFill>
                </a:ln>
                <a:solidFill>
                  <a:srgbClr val="FF0000"/>
                </a:solidFill>
                <a:latin typeface="Century Gothic" pitchFamily="34" charset="0"/>
              </a:rPr>
              <a:t>Must also believe that the mark of the beast, rule the nations, destroying of the temple, etc. will all occur in the end times</a:t>
            </a:r>
          </a:p>
        </p:txBody>
      </p:sp>
      <p:sp>
        <p:nvSpPr>
          <p:cNvPr id="4" name="Rectangle 3">
            <a:extLst>
              <a:ext uri="{FF2B5EF4-FFF2-40B4-BE49-F238E27FC236}">
                <a16:creationId xmlns:a16="http://schemas.microsoft.com/office/drawing/2014/main" id="{11B39D3C-BEB5-4790-89B7-7DFFD1270A46}"/>
              </a:ext>
            </a:extLst>
          </p:cNvPr>
          <p:cNvSpPr/>
          <p:nvPr/>
        </p:nvSpPr>
        <p:spPr>
          <a:xfrm>
            <a:off x="304800" y="1524000"/>
            <a:ext cx="8534400" cy="685800"/>
          </a:xfrm>
          <a:prstGeom prst="rect">
            <a:avLst/>
          </a:prstGeom>
          <a:noFill/>
          <a:ln w="635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585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2.22222E-6 L 0 0.07616 " pathEditMode="relative" rAng="0" ptsTypes="AA">
                                      <p:cBhvr>
                                        <p:cTn id="6" dur="2000" fill="hold"/>
                                        <p:tgtEl>
                                          <p:spTgt spid="4"/>
                                        </p:tgtEl>
                                        <p:attrNameLst>
                                          <p:attrName>ppt_x</p:attrName>
                                          <p:attrName>ppt_y</p:attrName>
                                        </p:attrNameLst>
                                      </p:cBhvr>
                                      <p:rCtr x="0" y="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339376"/>
          </a:xfrm>
          <a:prstGeom prst="rect">
            <a:avLst/>
          </a:prstGeom>
          <a:noFill/>
        </p:spPr>
        <p:txBody>
          <a:bodyPr wrap="square" rtlCol="0">
            <a:spAutoFit/>
          </a:bodyPr>
          <a:lstStyle/>
          <a:p>
            <a:pPr marL="341313" indent="-341313">
              <a:spcBef>
                <a:spcPct val="50000"/>
              </a:spcBef>
            </a:pPr>
            <a:r>
              <a:rPr lang="en-US" altLang="en-US" sz="2400" b="1" u="sng" dirty="0">
                <a:latin typeface="Century Gothic" pitchFamily="34" charset="0"/>
              </a:rPr>
              <a:t>KEY POINTS:</a:t>
            </a:r>
          </a:p>
          <a:p>
            <a:pPr marL="403225" indent="-396875">
              <a:spcBef>
                <a:spcPct val="50000"/>
              </a:spcBef>
            </a:pPr>
            <a:r>
              <a:rPr lang="en-US" altLang="en-US" sz="2200" b="1" dirty="0">
                <a:latin typeface="Century Gothic" pitchFamily="34" charset="0"/>
              </a:rPr>
              <a:t>2)  </a:t>
            </a:r>
            <a:r>
              <a:rPr lang="en-US" altLang="en-US" sz="2200" b="1" u="sng" dirty="0">
                <a:latin typeface="Century Gothic" pitchFamily="34" charset="0"/>
              </a:rPr>
              <a:t>Daniel 9:  Interpret Daniel’s last week to be in the end of time:</a:t>
            </a:r>
          </a:p>
          <a:p>
            <a:pPr marL="576263" lvl="1" indent="-341313">
              <a:spcBef>
                <a:spcPct val="50000"/>
              </a:spcBef>
              <a:buFontTx/>
              <a:buChar char="•"/>
            </a:pPr>
            <a:r>
              <a:rPr lang="en-US" altLang="en-US" sz="2200" dirty="0">
                <a:latin typeface="Century Gothic" pitchFamily="34" charset="0"/>
              </a:rPr>
              <a:t>Daniel’s last week in his 70 week vision was the period when Christ taught the people at Jerusalem and was a judgment upon Jerusalem</a:t>
            </a:r>
          </a:p>
          <a:p>
            <a:pPr marL="576263" lvl="1" indent="-341313">
              <a:spcBef>
                <a:spcPct val="50000"/>
              </a:spcBef>
              <a:buFontTx/>
              <a:buChar char="•"/>
            </a:pPr>
            <a:r>
              <a:rPr lang="en-US" altLang="en-US" sz="2200" dirty="0">
                <a:latin typeface="Century Gothic" pitchFamily="34" charset="0"/>
              </a:rPr>
              <a:t>When the Jews crucified him, this started the period of abomination that makes desolate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212</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1604"/>
            <a:ext cx="8229600" cy="4693593"/>
          </a:xfrm>
          <a:prstGeom prst="rect">
            <a:avLst/>
          </a:prstGeom>
          <a:noFill/>
        </p:spPr>
        <p:txBody>
          <a:bodyPr wrap="square" rtlCol="0">
            <a:spAutoFit/>
          </a:bodyPr>
          <a:lstStyle/>
          <a:p>
            <a:pPr marL="347663" indent="-341313">
              <a:spcBef>
                <a:spcPct val="50000"/>
              </a:spcBef>
            </a:pPr>
            <a:r>
              <a:rPr lang="en-US" altLang="en-US" sz="2400" b="1" u="sng" dirty="0">
                <a:latin typeface="Century Gothic" pitchFamily="34" charset="0"/>
              </a:rPr>
              <a:t>KEY POINTS:</a:t>
            </a:r>
          </a:p>
          <a:p>
            <a:pPr marL="404813" indent="-404813">
              <a:spcBef>
                <a:spcPct val="50000"/>
              </a:spcBef>
            </a:pPr>
            <a:r>
              <a:rPr lang="en-US" altLang="en-US" sz="2200" b="1" dirty="0">
                <a:latin typeface="Century Gothic" pitchFamily="34" charset="0"/>
              </a:rPr>
              <a:t>2)	</a:t>
            </a:r>
            <a:r>
              <a:rPr lang="en-US" altLang="en-US" sz="2200" b="1" u="sng" dirty="0">
                <a:latin typeface="Century Gothic" pitchFamily="34" charset="0"/>
              </a:rPr>
              <a:t>Daniel 9:  Interpret Daniel’s last week to be in the end of time (cont.):</a:t>
            </a:r>
          </a:p>
          <a:p>
            <a:pPr marL="571500" lvl="1" indent="-333375">
              <a:spcBef>
                <a:spcPct val="50000"/>
              </a:spcBef>
              <a:buFontTx/>
              <a:buChar char="•"/>
            </a:pPr>
            <a:r>
              <a:rPr lang="en-US" altLang="en-US" sz="2200" dirty="0">
                <a:latin typeface="Century Gothic" pitchFamily="34" charset="0"/>
              </a:rPr>
              <a:t>This desolation began with the complete destruction of Jerusalem and such a desolation that the people of Israel even ate their children and each other.  Jerusalem and the temple were completely destroyed in A.D. 70 by the Romans – no stone left on top of another, thus fulfilling Christ’s prophecy</a:t>
            </a:r>
          </a:p>
          <a:p>
            <a:pPr marL="571500" lvl="1" indent="-333375">
              <a:spcBef>
                <a:spcPts val="600"/>
              </a:spcBef>
              <a:buFontTx/>
              <a:buChar char="•"/>
            </a:pPr>
            <a:r>
              <a:rPr lang="en-US" altLang="en-US" sz="2200" dirty="0">
                <a:latin typeface="Century Gothic" pitchFamily="34" charset="0"/>
              </a:rPr>
              <a:t>In order to believe in the seven years tribulation using Daniel’s last week, you must believe that there was a “gap” of 2,000 between the 69</a:t>
            </a:r>
            <a:r>
              <a:rPr lang="en-US" altLang="en-US" sz="2200" baseline="30000" dirty="0">
                <a:latin typeface="Century Gothic" pitchFamily="34" charset="0"/>
              </a:rPr>
              <a:t>th</a:t>
            </a:r>
            <a:r>
              <a:rPr lang="en-US" altLang="en-US" sz="2200" dirty="0">
                <a:latin typeface="Century Gothic" pitchFamily="34" charset="0"/>
              </a:rPr>
              <a:t> and the 70</a:t>
            </a:r>
            <a:r>
              <a:rPr lang="en-US" altLang="en-US" sz="2200" baseline="30000" dirty="0">
                <a:latin typeface="Century Gothic" pitchFamily="34" charset="0"/>
              </a:rPr>
              <a:t>th</a:t>
            </a:r>
            <a:r>
              <a:rPr lang="en-US" altLang="en-US" sz="2200" dirty="0">
                <a:latin typeface="Century Gothic" pitchFamily="34" charset="0"/>
              </a:rPr>
              <a:t> weeks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213</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677930"/>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KEY POINTS TO ADDRESS (next few slides):</a:t>
            </a:r>
          </a:p>
          <a:p>
            <a:pPr marL="347663" indent="-347663" fontAlgn="auto">
              <a:spcBef>
                <a:spcPct val="50000"/>
              </a:spcBef>
              <a:spcAft>
                <a:spcPts val="0"/>
              </a:spcAft>
              <a:buFontTx/>
              <a:buAutoNum type="arabicPeriod"/>
              <a:defRPr/>
            </a:pPr>
            <a:r>
              <a:rPr lang="en-US" sz="2200" dirty="0">
                <a:latin typeface="Century Gothic" pitchFamily="34" charset="0"/>
              </a:rPr>
              <a:t>Use KJV timeline of Christ’s prophecy of events</a:t>
            </a:r>
          </a:p>
          <a:p>
            <a:pPr marL="347663" indent="-347663" fontAlgn="auto">
              <a:spcBef>
                <a:spcPct val="50000"/>
              </a:spcBef>
              <a:spcAft>
                <a:spcPts val="0"/>
              </a:spcAft>
              <a:buFontTx/>
              <a:buAutoNum type="arabicPeriod"/>
              <a:defRPr/>
            </a:pPr>
            <a:r>
              <a:rPr lang="en-US" sz="2200" dirty="0">
                <a:latin typeface="Century Gothic" pitchFamily="34" charset="0"/>
              </a:rPr>
              <a:t>Interpret Daniel’s last week to be in the end of time</a:t>
            </a:r>
          </a:p>
          <a:p>
            <a:pPr marL="347663" indent="-347663" fontAlgn="auto">
              <a:spcBef>
                <a:spcPct val="50000"/>
              </a:spcBef>
              <a:spcAft>
                <a:spcPts val="0"/>
              </a:spcAft>
              <a:buFontTx/>
              <a:buAutoNum type="arabicPeriod"/>
              <a:defRPr/>
            </a:pPr>
            <a:r>
              <a:rPr lang="en-US" sz="2200" dirty="0">
                <a:latin typeface="Century Gothic" pitchFamily="34" charset="0"/>
              </a:rPr>
              <a:t>Inconsistently interpret prophecy: literal years and prophetic years</a:t>
            </a:r>
          </a:p>
          <a:p>
            <a:pPr marL="347663" indent="-347663" fontAlgn="auto">
              <a:spcBef>
                <a:spcPct val="50000"/>
              </a:spcBef>
              <a:spcAft>
                <a:spcPts val="0"/>
              </a:spcAft>
              <a:buFontTx/>
              <a:buAutoNum type="arabicPeriod"/>
              <a:defRPr/>
            </a:pPr>
            <a:r>
              <a:rPr lang="en-US" sz="2200" dirty="0">
                <a:latin typeface="Century Gothic" pitchFamily="34" charset="0"/>
              </a:rPr>
              <a:t>Believe in 7 literal years of tribulation with 3½ years being the 42 months of apostasy from Revelation</a:t>
            </a:r>
          </a:p>
          <a:p>
            <a:pPr marL="347663" indent="-347663" fontAlgn="auto">
              <a:spcBef>
                <a:spcPts val="600"/>
              </a:spcBef>
              <a:spcAft>
                <a:spcPts val="0"/>
              </a:spcAft>
              <a:buFontTx/>
              <a:buAutoNum type="arabicPeriod"/>
              <a:defRPr/>
            </a:pPr>
            <a:r>
              <a:rPr lang="en-US" sz="2200" dirty="0">
                <a:latin typeface="Century Gothic" pitchFamily="34" charset="0"/>
              </a:rPr>
              <a:t>Believe that this beast is “THE” anti-Christ</a:t>
            </a:r>
            <a:r>
              <a:rPr lang="en-US" sz="2000" b="1" dirty="0">
                <a:ln w="15875">
                  <a:solidFill>
                    <a:schemeClr val="tx1"/>
                  </a:solidFill>
                </a:ln>
                <a:solidFill>
                  <a:srgbClr val="FF0000"/>
                </a:solidFill>
                <a:latin typeface="Century Gothic" pitchFamily="34" charset="0"/>
              </a:rPr>
              <a:t> </a:t>
            </a:r>
            <a:r>
              <a:rPr lang="en-US" sz="2800" b="1" dirty="0">
                <a:ln w="15875">
                  <a:solidFill>
                    <a:schemeClr val="tx1"/>
                  </a:solidFill>
                </a:ln>
                <a:solidFill>
                  <a:srgbClr val="FF0000"/>
                </a:solidFill>
                <a:latin typeface="Century Gothic" pitchFamily="34" charset="0"/>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214</a:t>
            </a:fld>
            <a:endParaRPr lang="en-US"/>
          </a:p>
        </p:txBody>
      </p:sp>
      <p:sp>
        <p:nvSpPr>
          <p:cNvPr id="7" name="TextBox 6"/>
          <p:cNvSpPr txBox="1"/>
          <p:nvPr/>
        </p:nvSpPr>
        <p:spPr>
          <a:xfrm>
            <a:off x="457200" y="4834116"/>
            <a:ext cx="8229600" cy="1261884"/>
          </a:xfrm>
          <a:prstGeom prst="rect">
            <a:avLst/>
          </a:prstGeom>
          <a:solidFill>
            <a:schemeClr val="bg1">
              <a:alpha val="60000"/>
            </a:schemeClr>
          </a:solidFill>
        </p:spPr>
        <p:txBody>
          <a:bodyPr wrap="square" rtlCol="0">
            <a:spAutoFit/>
          </a:bodyPr>
          <a:lstStyle/>
          <a:p>
            <a:pPr marL="347663" indent="-347663"/>
            <a:r>
              <a:rPr lang="en-US" sz="2800" b="1" dirty="0">
                <a:ln w="15875">
                  <a:solidFill>
                    <a:schemeClr val="tx1"/>
                  </a:solidFill>
                </a:ln>
                <a:solidFill>
                  <a:srgbClr val="FF0000"/>
                </a:solidFill>
                <a:latin typeface="Century Gothic" pitchFamily="34" charset="0"/>
              </a:rPr>
              <a:t>**</a:t>
            </a:r>
            <a:r>
              <a:rPr lang="en-US" sz="1600" b="1" dirty="0">
                <a:ln w="15875">
                  <a:solidFill>
                    <a:schemeClr val="tx1"/>
                  </a:solidFill>
                </a:ln>
                <a:solidFill>
                  <a:srgbClr val="FF0000"/>
                </a:solidFill>
                <a:latin typeface="Century Gothic" pitchFamily="34" charset="0"/>
              </a:rPr>
              <a:t> </a:t>
            </a:r>
            <a:r>
              <a:rPr lang="en-US" sz="2400" b="1" dirty="0">
                <a:ln w="15875">
                  <a:solidFill>
                    <a:schemeClr val="tx1"/>
                  </a:solidFill>
                </a:ln>
                <a:solidFill>
                  <a:srgbClr val="FF0000"/>
                </a:solidFill>
                <a:latin typeface="Century Gothic" pitchFamily="34" charset="0"/>
              </a:rPr>
              <a:t>Must also believe that the mark of the beast, rule the nations, destroying of the temple, etc. will all occur in the end times</a:t>
            </a:r>
          </a:p>
        </p:txBody>
      </p:sp>
      <p:sp>
        <p:nvSpPr>
          <p:cNvPr id="4" name="Rectangle 3">
            <a:extLst>
              <a:ext uri="{FF2B5EF4-FFF2-40B4-BE49-F238E27FC236}">
                <a16:creationId xmlns:a16="http://schemas.microsoft.com/office/drawing/2014/main" id="{11B39D3C-BEB5-4790-89B7-7DFFD1270A46}"/>
              </a:ext>
            </a:extLst>
          </p:cNvPr>
          <p:cNvSpPr/>
          <p:nvPr/>
        </p:nvSpPr>
        <p:spPr>
          <a:xfrm>
            <a:off x="304800" y="2048164"/>
            <a:ext cx="8534400" cy="735012"/>
          </a:xfrm>
          <a:prstGeom prst="rect">
            <a:avLst/>
          </a:prstGeom>
          <a:noFill/>
          <a:ln w="635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0904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 0.09584 " pathEditMode="relative" rAng="0" ptsTypes="AA">
                                      <p:cBhvr>
                                        <p:cTn id="6" dur="2000" fill="hold"/>
                                        <p:tgtEl>
                                          <p:spTgt spid="4"/>
                                        </p:tgtEl>
                                        <p:attrNameLst>
                                          <p:attrName>ppt_x</p:attrName>
                                          <p:attrName>ppt_y</p:attrName>
                                        </p:attrNameLst>
                                      </p:cBhvr>
                                      <p:rCtr x="0" y="4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478149"/>
          </a:xfrm>
          <a:prstGeom prst="rect">
            <a:avLst/>
          </a:prstGeom>
          <a:noFill/>
        </p:spPr>
        <p:txBody>
          <a:bodyPr wrap="square" rtlCol="0">
            <a:spAutoFit/>
          </a:bodyPr>
          <a:lstStyle/>
          <a:p>
            <a:pPr marL="347663" indent="-341313">
              <a:spcBef>
                <a:spcPct val="50000"/>
              </a:spcBef>
            </a:pPr>
            <a:r>
              <a:rPr lang="en-US" altLang="en-US" sz="2400" b="1" u="sng" dirty="0">
                <a:latin typeface="Century Gothic" pitchFamily="34" charset="0"/>
              </a:rPr>
              <a:t>KEY POINTS:</a:t>
            </a:r>
          </a:p>
          <a:p>
            <a:pPr marL="403225" indent="-403225">
              <a:spcBef>
                <a:spcPct val="50000"/>
              </a:spcBef>
              <a:defRPr/>
            </a:pPr>
            <a:r>
              <a:rPr lang="en-US" sz="2200" b="1" dirty="0">
                <a:latin typeface="Century Gothic" pitchFamily="34" charset="0"/>
              </a:rPr>
              <a:t>3)  </a:t>
            </a:r>
            <a:r>
              <a:rPr lang="en-US" sz="2200" b="1" u="sng" dirty="0">
                <a:latin typeface="Century Gothic" pitchFamily="34" charset="0"/>
              </a:rPr>
              <a:t>Inconsistently interpret prophecy: literal years and prophetic years:</a:t>
            </a:r>
          </a:p>
          <a:p>
            <a:pPr marL="571500" indent="-342900" fontAlgn="auto">
              <a:spcBef>
                <a:spcPct val="50000"/>
              </a:spcBef>
              <a:spcAft>
                <a:spcPts val="0"/>
              </a:spcAft>
              <a:buFontTx/>
              <a:buChar char="•"/>
              <a:defRPr/>
            </a:pPr>
            <a:r>
              <a:rPr lang="en-US" sz="2200" dirty="0">
                <a:latin typeface="Century Gothic" pitchFamily="34" charset="0"/>
              </a:rPr>
              <a:t>“…I have appointed thee each day for a year.” </a:t>
            </a:r>
          </a:p>
          <a:p>
            <a:pPr marL="571500" indent="-342900" algn="r" fontAlgn="auto">
              <a:spcAft>
                <a:spcPts val="0"/>
              </a:spcAft>
              <a:defRPr/>
            </a:pPr>
            <a:r>
              <a:rPr lang="en-US" sz="2200" dirty="0">
                <a:latin typeface="Century Gothic" pitchFamily="34" charset="0"/>
              </a:rPr>
              <a:t>Ezekiel 4:6</a:t>
            </a:r>
          </a:p>
          <a:p>
            <a:pPr marL="571500" indent="-342900" fontAlgn="auto">
              <a:spcBef>
                <a:spcPct val="50000"/>
              </a:spcBef>
              <a:spcAft>
                <a:spcPts val="1200"/>
              </a:spcAft>
              <a:buFontTx/>
              <a:buChar char="•"/>
              <a:defRPr/>
            </a:pPr>
            <a:r>
              <a:rPr lang="en-US" sz="2200" dirty="0">
                <a:latin typeface="Century Gothic" pitchFamily="34" charset="0"/>
              </a:rPr>
              <a:t>Daniel 9 is interpreted as a day is a prophetic year, but then the Book of Revelation is interpreted as literal days</a:t>
            </a:r>
          </a:p>
          <a:p>
            <a:pPr marL="1028700" lvl="1" indent="-342900">
              <a:spcAft>
                <a:spcPts val="1200"/>
              </a:spcAft>
              <a:buFontTx/>
              <a:buChar char="•"/>
              <a:defRPr/>
            </a:pPr>
            <a:r>
              <a:rPr lang="en-US" sz="2200" dirty="0">
                <a:latin typeface="Century Gothic" pitchFamily="34" charset="0"/>
              </a:rPr>
              <a:t>So why do you interpret these 42 months, which is 3½ years, to be a literal 3½ years?</a:t>
            </a:r>
          </a:p>
          <a:p>
            <a:pPr marL="0" lvl="1" indent="4763" algn="ctr">
              <a:defRPr/>
            </a:pPr>
            <a:r>
              <a:rPr lang="en-US" sz="3200" b="1" dirty="0">
                <a:ln w="19050">
                  <a:solidFill>
                    <a:schemeClr val="tx1"/>
                  </a:solidFill>
                </a:ln>
                <a:solidFill>
                  <a:srgbClr val="FF0000"/>
                </a:solidFill>
                <a:latin typeface="Century Gothic" pitchFamily="34" charset="0"/>
              </a:rPr>
              <a:t>To make it work with their ideas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215</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20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677930"/>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KEY POINTS TO ADDRESS (next few slides):</a:t>
            </a:r>
          </a:p>
          <a:p>
            <a:pPr marL="347663" indent="-347663" fontAlgn="auto">
              <a:spcBef>
                <a:spcPct val="50000"/>
              </a:spcBef>
              <a:spcAft>
                <a:spcPts val="0"/>
              </a:spcAft>
              <a:buFontTx/>
              <a:buAutoNum type="arabicPeriod"/>
              <a:defRPr/>
            </a:pPr>
            <a:r>
              <a:rPr lang="en-US" sz="2200" dirty="0">
                <a:latin typeface="Century Gothic" pitchFamily="34" charset="0"/>
              </a:rPr>
              <a:t>Use KJV timeline of Christ’s prophecy of events</a:t>
            </a:r>
          </a:p>
          <a:p>
            <a:pPr marL="347663" indent="-347663" fontAlgn="auto">
              <a:spcBef>
                <a:spcPct val="50000"/>
              </a:spcBef>
              <a:spcAft>
                <a:spcPts val="0"/>
              </a:spcAft>
              <a:buFontTx/>
              <a:buAutoNum type="arabicPeriod"/>
              <a:defRPr/>
            </a:pPr>
            <a:r>
              <a:rPr lang="en-US" sz="2200" dirty="0">
                <a:latin typeface="Century Gothic" pitchFamily="34" charset="0"/>
              </a:rPr>
              <a:t>Interpret Daniel’s last week to be in the end of time</a:t>
            </a:r>
          </a:p>
          <a:p>
            <a:pPr marL="347663" indent="-347663" fontAlgn="auto">
              <a:spcBef>
                <a:spcPct val="50000"/>
              </a:spcBef>
              <a:spcAft>
                <a:spcPts val="0"/>
              </a:spcAft>
              <a:buFontTx/>
              <a:buAutoNum type="arabicPeriod"/>
              <a:defRPr/>
            </a:pPr>
            <a:r>
              <a:rPr lang="en-US" sz="2200" dirty="0">
                <a:latin typeface="Century Gothic" pitchFamily="34" charset="0"/>
              </a:rPr>
              <a:t>Inconsistently interpret prophecy: literal years and prophetic years</a:t>
            </a:r>
          </a:p>
          <a:p>
            <a:pPr marL="347663" indent="-347663" fontAlgn="auto">
              <a:spcBef>
                <a:spcPct val="50000"/>
              </a:spcBef>
              <a:spcAft>
                <a:spcPts val="0"/>
              </a:spcAft>
              <a:buFontTx/>
              <a:buAutoNum type="arabicPeriod"/>
              <a:defRPr/>
            </a:pPr>
            <a:r>
              <a:rPr lang="en-US" sz="2200" dirty="0">
                <a:latin typeface="Century Gothic" pitchFamily="34" charset="0"/>
              </a:rPr>
              <a:t>Believe in 7 literal years of tribulation with 3½ years being the 42 months of apostasy from Revelation</a:t>
            </a:r>
          </a:p>
          <a:p>
            <a:pPr marL="347663" indent="-347663" fontAlgn="auto">
              <a:spcBef>
                <a:spcPts val="600"/>
              </a:spcBef>
              <a:spcAft>
                <a:spcPts val="0"/>
              </a:spcAft>
              <a:buFontTx/>
              <a:buAutoNum type="arabicPeriod"/>
              <a:defRPr/>
            </a:pPr>
            <a:r>
              <a:rPr lang="en-US" sz="2200" dirty="0">
                <a:latin typeface="Century Gothic" pitchFamily="34" charset="0"/>
              </a:rPr>
              <a:t>Believe that this beast is “THE” anti-Christ</a:t>
            </a:r>
            <a:r>
              <a:rPr lang="en-US" sz="2000" b="1" dirty="0">
                <a:ln w="15875">
                  <a:solidFill>
                    <a:schemeClr val="tx1"/>
                  </a:solidFill>
                </a:ln>
                <a:solidFill>
                  <a:srgbClr val="FF0000"/>
                </a:solidFill>
                <a:latin typeface="Century Gothic" pitchFamily="34" charset="0"/>
              </a:rPr>
              <a:t> </a:t>
            </a:r>
            <a:r>
              <a:rPr lang="en-US" sz="2800" b="1" dirty="0">
                <a:ln w="15875">
                  <a:solidFill>
                    <a:schemeClr val="tx1"/>
                  </a:solidFill>
                </a:ln>
                <a:solidFill>
                  <a:srgbClr val="FF0000"/>
                </a:solidFill>
                <a:latin typeface="Century Gothic" pitchFamily="34" charset="0"/>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216</a:t>
            </a:fld>
            <a:endParaRPr lang="en-US"/>
          </a:p>
        </p:txBody>
      </p:sp>
      <p:sp>
        <p:nvSpPr>
          <p:cNvPr id="7" name="TextBox 6"/>
          <p:cNvSpPr txBox="1"/>
          <p:nvPr/>
        </p:nvSpPr>
        <p:spPr>
          <a:xfrm>
            <a:off x="457200" y="4834116"/>
            <a:ext cx="8229600" cy="1261884"/>
          </a:xfrm>
          <a:prstGeom prst="rect">
            <a:avLst/>
          </a:prstGeom>
          <a:solidFill>
            <a:schemeClr val="bg1">
              <a:alpha val="60000"/>
            </a:schemeClr>
          </a:solidFill>
        </p:spPr>
        <p:txBody>
          <a:bodyPr wrap="square" rtlCol="0">
            <a:spAutoFit/>
          </a:bodyPr>
          <a:lstStyle/>
          <a:p>
            <a:pPr marL="347663" indent="-347663"/>
            <a:r>
              <a:rPr lang="en-US" sz="2800" b="1" dirty="0">
                <a:ln w="15875">
                  <a:solidFill>
                    <a:schemeClr val="tx1"/>
                  </a:solidFill>
                </a:ln>
                <a:solidFill>
                  <a:srgbClr val="FF0000"/>
                </a:solidFill>
                <a:latin typeface="Century Gothic" pitchFamily="34" charset="0"/>
              </a:rPr>
              <a:t>**</a:t>
            </a:r>
            <a:r>
              <a:rPr lang="en-US" sz="1600" b="1" dirty="0">
                <a:ln w="15875">
                  <a:solidFill>
                    <a:schemeClr val="tx1"/>
                  </a:solidFill>
                </a:ln>
                <a:solidFill>
                  <a:srgbClr val="FF0000"/>
                </a:solidFill>
                <a:latin typeface="Century Gothic" pitchFamily="34" charset="0"/>
              </a:rPr>
              <a:t> </a:t>
            </a:r>
            <a:r>
              <a:rPr lang="en-US" sz="2400" b="1" dirty="0">
                <a:ln w="15875">
                  <a:solidFill>
                    <a:schemeClr val="tx1"/>
                  </a:solidFill>
                </a:ln>
                <a:solidFill>
                  <a:srgbClr val="FF0000"/>
                </a:solidFill>
                <a:latin typeface="Century Gothic" pitchFamily="34" charset="0"/>
              </a:rPr>
              <a:t>Must also believe that the mark of the beast, rule the nations, destroying of the temple, etc. will all occur in the end times</a:t>
            </a:r>
          </a:p>
        </p:txBody>
      </p:sp>
      <p:sp>
        <p:nvSpPr>
          <p:cNvPr id="4" name="Rectangle 3">
            <a:extLst>
              <a:ext uri="{FF2B5EF4-FFF2-40B4-BE49-F238E27FC236}">
                <a16:creationId xmlns:a16="http://schemas.microsoft.com/office/drawing/2014/main" id="{11B39D3C-BEB5-4790-89B7-7DFFD1270A46}"/>
              </a:ext>
            </a:extLst>
          </p:cNvPr>
          <p:cNvSpPr/>
          <p:nvPr/>
        </p:nvSpPr>
        <p:spPr>
          <a:xfrm>
            <a:off x="304800" y="2733244"/>
            <a:ext cx="8534400" cy="735012"/>
          </a:xfrm>
          <a:prstGeom prst="rect">
            <a:avLst/>
          </a:prstGeom>
          <a:noFill/>
          <a:ln w="635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054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 0.11459 " pathEditMode="relative" rAng="0" ptsTypes="AA">
                                      <p:cBhvr>
                                        <p:cTn id="6" dur="2000" fill="hold"/>
                                        <p:tgtEl>
                                          <p:spTgt spid="4"/>
                                        </p:tgtEl>
                                        <p:attrNameLst>
                                          <p:attrName>ppt_x</p:attrName>
                                          <p:attrName>ppt_y</p:attrName>
                                        </p:attrNameLst>
                                      </p:cBhvr>
                                      <p:rCtr x="0" y="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339376"/>
          </a:xfrm>
          <a:prstGeom prst="rect">
            <a:avLst/>
          </a:prstGeom>
          <a:noFill/>
        </p:spPr>
        <p:txBody>
          <a:bodyPr wrap="square" rtlCol="0">
            <a:spAutoFit/>
          </a:bodyPr>
          <a:lstStyle/>
          <a:p>
            <a:pPr marL="341313" indent="-341313">
              <a:spcBef>
                <a:spcPct val="50000"/>
              </a:spcBef>
            </a:pPr>
            <a:r>
              <a:rPr lang="en-US" altLang="en-US" sz="2400" b="1" u="sng" dirty="0">
                <a:latin typeface="Century Gothic" pitchFamily="34" charset="0"/>
              </a:rPr>
              <a:t>KEY POINTS:</a:t>
            </a:r>
          </a:p>
          <a:p>
            <a:pPr marL="396875" indent="-396875" fontAlgn="auto">
              <a:spcBef>
                <a:spcPct val="50000"/>
              </a:spcBef>
              <a:spcAft>
                <a:spcPts val="0"/>
              </a:spcAft>
              <a:defRPr/>
            </a:pPr>
            <a:r>
              <a:rPr lang="en-US" sz="2200" b="1" dirty="0">
                <a:latin typeface="Century Gothic" pitchFamily="34" charset="0"/>
              </a:rPr>
              <a:t>4)  </a:t>
            </a:r>
            <a:r>
              <a:rPr lang="en-US" sz="2200" b="1" u="sng" dirty="0">
                <a:latin typeface="Century Gothic" pitchFamily="34" charset="0"/>
              </a:rPr>
              <a:t>Believe in 7 literal years of tribulation with 3½ years being the 42 months of apostasy from Revelation:</a:t>
            </a:r>
          </a:p>
          <a:p>
            <a:pPr marL="581025" indent="-342900" fontAlgn="auto">
              <a:spcBef>
                <a:spcPct val="50000"/>
              </a:spcBef>
              <a:spcAft>
                <a:spcPts val="0"/>
              </a:spcAft>
              <a:buFontTx/>
              <a:buChar char="•"/>
              <a:defRPr/>
            </a:pPr>
            <a:r>
              <a:rPr lang="en-US" sz="2200" dirty="0">
                <a:latin typeface="Century Gothic" pitchFamily="34" charset="0"/>
              </a:rPr>
              <a:t>Combine the three errors: </a:t>
            </a:r>
          </a:p>
          <a:p>
            <a:pPr marL="1033463" indent="-447675" fontAlgn="auto">
              <a:spcBef>
                <a:spcPct val="50000"/>
              </a:spcBef>
              <a:spcAft>
                <a:spcPts val="0"/>
              </a:spcAft>
              <a:buFontTx/>
              <a:buAutoNum type="alphaUcParenR"/>
              <a:defRPr/>
            </a:pPr>
            <a:r>
              <a:rPr lang="en-US" sz="2200" dirty="0">
                <a:latin typeface="Century Gothic" pitchFamily="34" charset="0"/>
              </a:rPr>
              <a:t>the “gap” theory, and </a:t>
            </a:r>
          </a:p>
          <a:p>
            <a:pPr marL="1033463" indent="-447675" fontAlgn="auto">
              <a:spcBef>
                <a:spcPct val="50000"/>
              </a:spcBef>
              <a:spcAft>
                <a:spcPts val="0"/>
              </a:spcAft>
              <a:buFontTx/>
              <a:buAutoNum type="alphaUcParenR"/>
              <a:defRPr/>
            </a:pPr>
            <a:r>
              <a:rPr lang="en-US" sz="2200" dirty="0">
                <a:latin typeface="Century Gothic" pitchFamily="34" charset="0"/>
              </a:rPr>
              <a:t>the misinterpretation of a prophetic year, and </a:t>
            </a:r>
          </a:p>
          <a:p>
            <a:pPr marL="1033463" indent="-447675" fontAlgn="auto">
              <a:spcBef>
                <a:spcPct val="50000"/>
              </a:spcBef>
              <a:spcAft>
                <a:spcPts val="0"/>
              </a:spcAft>
              <a:buFontTx/>
              <a:buAutoNum type="alphaUcParenR"/>
              <a:defRPr/>
            </a:pPr>
            <a:r>
              <a:rPr lang="en-US" sz="2200" dirty="0">
                <a:latin typeface="Century Gothic" pitchFamily="34" charset="0"/>
              </a:rPr>
              <a:t>THE “anti-Christ”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217</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2000"/>
                                        <p:tgtEl>
                                          <p:spTgt spid="2">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2000"/>
                                        <p:tgtEl>
                                          <p:spTgt spid="2">
                                            <p:txEl>
                                              <p:pRg st="4" end="4"/>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847207"/>
          </a:xfrm>
          <a:prstGeom prst="rect">
            <a:avLst/>
          </a:prstGeom>
          <a:noFill/>
        </p:spPr>
        <p:txBody>
          <a:bodyPr wrap="square" rtlCol="0">
            <a:spAutoFit/>
          </a:bodyPr>
          <a:lstStyle/>
          <a:p>
            <a:pPr marL="341313" indent="-341313">
              <a:spcBef>
                <a:spcPct val="50000"/>
              </a:spcBef>
            </a:pPr>
            <a:r>
              <a:rPr lang="en-US" altLang="en-US" sz="2400" b="1" u="sng" dirty="0">
                <a:latin typeface="Century Gothic" pitchFamily="34" charset="0"/>
              </a:rPr>
              <a:t>KEY POINTS:</a:t>
            </a:r>
          </a:p>
          <a:p>
            <a:pPr marL="396875" indent="-396875" fontAlgn="auto">
              <a:spcBef>
                <a:spcPct val="50000"/>
              </a:spcBef>
              <a:spcAft>
                <a:spcPts val="0"/>
              </a:spcAft>
              <a:defRPr/>
            </a:pPr>
            <a:r>
              <a:rPr lang="en-US" sz="2200" b="1" dirty="0">
                <a:latin typeface="Century Gothic" pitchFamily="34" charset="0"/>
              </a:rPr>
              <a:t>4)  </a:t>
            </a:r>
            <a:r>
              <a:rPr lang="en-US" sz="2200" b="1" u="sng" dirty="0">
                <a:latin typeface="Century Gothic" pitchFamily="34" charset="0"/>
              </a:rPr>
              <a:t>Believe in 7 literal years of tribulation with 3½ years being the 42 months of apostasy from Revelation (cont.):</a:t>
            </a:r>
          </a:p>
          <a:p>
            <a:pPr marL="581025" indent="-342900" fontAlgn="auto">
              <a:spcBef>
                <a:spcPct val="50000"/>
              </a:spcBef>
              <a:spcAft>
                <a:spcPts val="0"/>
              </a:spcAft>
              <a:buFontTx/>
              <a:buChar char="•"/>
              <a:defRPr/>
            </a:pPr>
            <a:r>
              <a:rPr lang="en-US" sz="2200" dirty="0">
                <a:latin typeface="Century Gothic" pitchFamily="34" charset="0"/>
              </a:rPr>
              <a:t>Revelation’s 1,260 years, 42 months, or 3½ years refers to the period of the apostasy</a:t>
            </a:r>
          </a:p>
          <a:p>
            <a:pPr marL="581025" indent="-342900">
              <a:spcBef>
                <a:spcPct val="50000"/>
              </a:spcBef>
              <a:buFontTx/>
              <a:buChar char="•"/>
              <a:defRPr/>
            </a:pPr>
            <a:r>
              <a:rPr lang="en-US" sz="2200" dirty="0">
                <a:latin typeface="Century Gothic" pitchFamily="34" charset="0"/>
              </a:rPr>
              <a:t>King James version says 1,260 days while the Inspired Version says 1,260 years – clearing up the confusion to what time period is being referred</a:t>
            </a:r>
          </a:p>
          <a:p>
            <a:pPr marL="581025" indent="-342900" fontAlgn="auto">
              <a:spcBef>
                <a:spcPct val="50000"/>
              </a:spcBef>
              <a:spcAft>
                <a:spcPts val="0"/>
              </a:spcAft>
              <a:buFontTx/>
              <a:buChar char="•"/>
              <a:defRPr/>
            </a:pPr>
            <a:r>
              <a:rPr lang="en-US" sz="2200" dirty="0">
                <a:latin typeface="Century Gothic" pitchFamily="34" charset="0"/>
              </a:rPr>
              <a:t>The apostasy was when power was given to the beast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218</a:t>
            </a:fld>
            <a:endParaRPr lang="en-US"/>
          </a:p>
        </p:txBody>
      </p:sp>
      <p:sp>
        <p:nvSpPr>
          <p:cNvPr id="7" name="TextBox 6"/>
          <p:cNvSpPr txBox="1"/>
          <p:nvPr/>
        </p:nvSpPr>
        <p:spPr>
          <a:xfrm>
            <a:off x="762000" y="4953000"/>
            <a:ext cx="7620000" cy="677108"/>
          </a:xfrm>
          <a:prstGeom prst="rect">
            <a:avLst/>
          </a:prstGeom>
          <a:noFill/>
        </p:spPr>
        <p:txBody>
          <a:bodyPr wrap="square" rtlCol="0">
            <a:spAutoFit/>
          </a:bodyPr>
          <a:lstStyle/>
          <a:p>
            <a:pPr algn="ctr"/>
            <a:r>
              <a:rPr lang="en-US" sz="3800" b="1" dirty="0">
                <a:ln w="19050">
                  <a:solidFill>
                    <a:schemeClr val="tx1"/>
                  </a:solidFill>
                </a:ln>
                <a:solidFill>
                  <a:srgbClr val="FF0000"/>
                </a:solidFill>
                <a:latin typeface="Century Gothic" pitchFamily="34" charset="0"/>
              </a:rPr>
              <a:t>Foundational Restoration Beliefs</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677930"/>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KEY POINTS TO ADDRESS (next few slides):</a:t>
            </a:r>
          </a:p>
          <a:p>
            <a:pPr marL="347663" indent="-347663" fontAlgn="auto">
              <a:spcBef>
                <a:spcPct val="50000"/>
              </a:spcBef>
              <a:spcAft>
                <a:spcPts val="0"/>
              </a:spcAft>
              <a:buFontTx/>
              <a:buAutoNum type="arabicPeriod"/>
              <a:defRPr/>
            </a:pPr>
            <a:r>
              <a:rPr lang="en-US" sz="2200" dirty="0">
                <a:latin typeface="Century Gothic" pitchFamily="34" charset="0"/>
              </a:rPr>
              <a:t>Use KJV timeline of Christ’s prophecy of events</a:t>
            </a:r>
          </a:p>
          <a:p>
            <a:pPr marL="347663" indent="-347663" fontAlgn="auto">
              <a:spcBef>
                <a:spcPct val="50000"/>
              </a:spcBef>
              <a:spcAft>
                <a:spcPts val="0"/>
              </a:spcAft>
              <a:buFontTx/>
              <a:buAutoNum type="arabicPeriod"/>
              <a:defRPr/>
            </a:pPr>
            <a:r>
              <a:rPr lang="en-US" sz="2200" dirty="0">
                <a:latin typeface="Century Gothic" pitchFamily="34" charset="0"/>
              </a:rPr>
              <a:t>Interpret Daniel’s last week to be in the end of time</a:t>
            </a:r>
          </a:p>
          <a:p>
            <a:pPr marL="347663" indent="-347663" fontAlgn="auto">
              <a:spcBef>
                <a:spcPct val="50000"/>
              </a:spcBef>
              <a:spcAft>
                <a:spcPts val="0"/>
              </a:spcAft>
              <a:buFontTx/>
              <a:buAutoNum type="arabicPeriod"/>
              <a:defRPr/>
            </a:pPr>
            <a:r>
              <a:rPr lang="en-US" sz="2200" dirty="0">
                <a:latin typeface="Century Gothic" pitchFamily="34" charset="0"/>
              </a:rPr>
              <a:t>Inconsistently interpret prophecy: literal years and prophetic years</a:t>
            </a:r>
          </a:p>
          <a:p>
            <a:pPr marL="347663" indent="-347663" fontAlgn="auto">
              <a:spcBef>
                <a:spcPct val="50000"/>
              </a:spcBef>
              <a:spcAft>
                <a:spcPts val="0"/>
              </a:spcAft>
              <a:buFontTx/>
              <a:buAutoNum type="arabicPeriod"/>
              <a:defRPr/>
            </a:pPr>
            <a:r>
              <a:rPr lang="en-US" sz="2200" dirty="0">
                <a:latin typeface="Century Gothic" pitchFamily="34" charset="0"/>
              </a:rPr>
              <a:t>Believe in 7 literal years of tribulation with 3½ years being the 42 months of apostasy from Revelation</a:t>
            </a:r>
          </a:p>
          <a:p>
            <a:pPr marL="347663" indent="-347663" fontAlgn="auto">
              <a:spcBef>
                <a:spcPts val="600"/>
              </a:spcBef>
              <a:spcAft>
                <a:spcPts val="0"/>
              </a:spcAft>
              <a:buFontTx/>
              <a:buAutoNum type="arabicPeriod"/>
              <a:defRPr/>
            </a:pPr>
            <a:r>
              <a:rPr lang="en-US" sz="2200" dirty="0">
                <a:latin typeface="Century Gothic" pitchFamily="34" charset="0"/>
              </a:rPr>
              <a:t>Believe that this beast is “THE” anti-Christ</a:t>
            </a:r>
            <a:r>
              <a:rPr lang="en-US" sz="2000" b="1" dirty="0">
                <a:ln w="15875">
                  <a:solidFill>
                    <a:schemeClr val="tx1"/>
                  </a:solidFill>
                </a:ln>
                <a:solidFill>
                  <a:srgbClr val="FF0000"/>
                </a:solidFill>
                <a:latin typeface="Century Gothic" pitchFamily="34" charset="0"/>
              </a:rPr>
              <a:t> </a:t>
            </a:r>
            <a:r>
              <a:rPr lang="en-US" sz="2800" b="1" dirty="0">
                <a:ln w="15875">
                  <a:solidFill>
                    <a:schemeClr val="tx1"/>
                  </a:solidFill>
                </a:ln>
                <a:solidFill>
                  <a:srgbClr val="FF0000"/>
                </a:solidFill>
                <a:latin typeface="Century Gothic" pitchFamily="34" charset="0"/>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219</a:t>
            </a:fld>
            <a:endParaRPr lang="en-US"/>
          </a:p>
        </p:txBody>
      </p:sp>
      <p:sp>
        <p:nvSpPr>
          <p:cNvPr id="7" name="TextBox 6"/>
          <p:cNvSpPr txBox="1"/>
          <p:nvPr/>
        </p:nvSpPr>
        <p:spPr>
          <a:xfrm>
            <a:off x="457200" y="4834116"/>
            <a:ext cx="8229600" cy="1261884"/>
          </a:xfrm>
          <a:prstGeom prst="rect">
            <a:avLst/>
          </a:prstGeom>
          <a:solidFill>
            <a:schemeClr val="bg1">
              <a:alpha val="60000"/>
            </a:schemeClr>
          </a:solidFill>
        </p:spPr>
        <p:txBody>
          <a:bodyPr wrap="square" rtlCol="0">
            <a:spAutoFit/>
          </a:bodyPr>
          <a:lstStyle/>
          <a:p>
            <a:pPr marL="347663" indent="-347663"/>
            <a:r>
              <a:rPr lang="en-US" sz="2800" b="1" dirty="0">
                <a:ln w="15875">
                  <a:solidFill>
                    <a:schemeClr val="tx1"/>
                  </a:solidFill>
                </a:ln>
                <a:solidFill>
                  <a:srgbClr val="FF0000"/>
                </a:solidFill>
                <a:latin typeface="Century Gothic" pitchFamily="34" charset="0"/>
              </a:rPr>
              <a:t>**</a:t>
            </a:r>
            <a:r>
              <a:rPr lang="en-US" sz="1600" b="1" dirty="0">
                <a:ln w="15875">
                  <a:solidFill>
                    <a:schemeClr val="tx1"/>
                  </a:solidFill>
                </a:ln>
                <a:solidFill>
                  <a:srgbClr val="FF0000"/>
                </a:solidFill>
                <a:latin typeface="Century Gothic" pitchFamily="34" charset="0"/>
              </a:rPr>
              <a:t> </a:t>
            </a:r>
            <a:r>
              <a:rPr lang="en-US" sz="2400" b="1" dirty="0">
                <a:ln w="15875">
                  <a:solidFill>
                    <a:schemeClr val="tx1"/>
                  </a:solidFill>
                </a:ln>
                <a:solidFill>
                  <a:srgbClr val="FF0000"/>
                </a:solidFill>
                <a:latin typeface="Century Gothic" pitchFamily="34" charset="0"/>
              </a:rPr>
              <a:t>Must also believe that the mark of the beast, rule the nations, destroying of the temple, etc. will all occur in the end times</a:t>
            </a:r>
          </a:p>
        </p:txBody>
      </p:sp>
      <p:sp>
        <p:nvSpPr>
          <p:cNvPr id="4" name="Rectangle 3">
            <a:extLst>
              <a:ext uri="{FF2B5EF4-FFF2-40B4-BE49-F238E27FC236}">
                <a16:creationId xmlns:a16="http://schemas.microsoft.com/office/drawing/2014/main" id="{11B39D3C-BEB5-4790-89B7-7DFFD1270A46}"/>
              </a:ext>
            </a:extLst>
          </p:cNvPr>
          <p:cNvSpPr/>
          <p:nvPr/>
        </p:nvSpPr>
        <p:spPr>
          <a:xfrm>
            <a:off x="304800" y="3505200"/>
            <a:ext cx="8534400" cy="735012"/>
          </a:xfrm>
          <a:prstGeom prst="rect">
            <a:avLst/>
          </a:prstGeom>
          <a:noFill/>
          <a:ln w="635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5461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3.33333E-6 L 0 0.11459 " pathEditMode="relative" rAng="0" ptsTypes="AA">
                                      <p:cBhvr>
                                        <p:cTn id="6" dur="2000" fill="hold"/>
                                        <p:tgtEl>
                                          <p:spTgt spid="4"/>
                                        </p:tgtEl>
                                        <p:attrNameLst>
                                          <p:attrName>ppt_x</p:attrName>
                                          <p:attrName>ppt_y</p:attrName>
                                        </p:attrNameLst>
                                      </p:cBhvr>
                                      <p:rCtr x="0" y="5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381000" y="1189037"/>
            <a:ext cx="8305800" cy="4525963"/>
          </a:xfrm>
        </p:spPr>
        <p:txBody>
          <a:bodyPr>
            <a:noAutofit/>
          </a:bodyPr>
          <a:lstStyle/>
          <a:p>
            <a:pPr marL="457200" indent="-457200">
              <a:lnSpc>
                <a:spcPct val="120000"/>
              </a:lnSpc>
              <a:spcBef>
                <a:spcPct val="0"/>
              </a:spcBef>
              <a:spcAft>
                <a:spcPts val="2400"/>
              </a:spcAft>
              <a:buFont typeface="+mj-lt"/>
              <a:buAutoNum type="arabicPeriod"/>
            </a:pPr>
            <a:r>
              <a:rPr lang="en-US" altLang="en-US" sz="2800" dirty="0">
                <a:latin typeface="Century Gothic" pitchFamily="34" charset="0"/>
                <a:cs typeface="Narkisim" pitchFamily="34" charset="-79"/>
              </a:rPr>
              <a:t>Treasure up the WORD</a:t>
            </a:r>
          </a:p>
          <a:p>
            <a:pPr marL="457200" indent="-457200">
              <a:lnSpc>
                <a:spcPct val="120000"/>
              </a:lnSpc>
              <a:spcBef>
                <a:spcPct val="0"/>
              </a:spcBef>
              <a:spcAft>
                <a:spcPts val="2400"/>
              </a:spcAft>
              <a:buFont typeface="+mj-lt"/>
              <a:buAutoNum type="arabicPeriod"/>
            </a:pPr>
            <a:r>
              <a:rPr lang="en-US" altLang="en-US" sz="2800" dirty="0">
                <a:latin typeface="Century Gothic" pitchFamily="34" charset="0"/>
                <a:cs typeface="Narkisim" pitchFamily="34" charset="-79"/>
              </a:rPr>
              <a:t>God will reveal to prophets what is to come</a:t>
            </a:r>
          </a:p>
          <a:p>
            <a:pPr marL="457200" indent="-457200">
              <a:lnSpc>
                <a:spcPct val="120000"/>
              </a:lnSpc>
              <a:spcBef>
                <a:spcPct val="0"/>
              </a:spcBef>
              <a:spcAft>
                <a:spcPts val="2400"/>
              </a:spcAft>
              <a:buFont typeface="+mj-lt"/>
              <a:buAutoNum type="arabicPeriod"/>
            </a:pPr>
            <a:r>
              <a:rPr lang="en-US" altLang="en-US" sz="2800" dirty="0">
                <a:latin typeface="Century Gothic" pitchFamily="34" charset="0"/>
                <a:cs typeface="Narkisim" pitchFamily="34" charset="-79"/>
              </a:rPr>
              <a:t>Told to know the signs</a:t>
            </a:r>
          </a:p>
          <a:p>
            <a:pPr marL="457200" indent="-457200">
              <a:lnSpc>
                <a:spcPct val="120000"/>
              </a:lnSpc>
              <a:spcBef>
                <a:spcPct val="0"/>
              </a:spcBef>
              <a:spcAft>
                <a:spcPts val="2400"/>
              </a:spcAft>
              <a:buFont typeface="+mj-lt"/>
              <a:buAutoNum type="arabicPeriod"/>
            </a:pPr>
            <a:r>
              <a:rPr lang="en-US" altLang="en-US" sz="2800" dirty="0">
                <a:latin typeface="Century Gothic" pitchFamily="34" charset="0"/>
                <a:cs typeface="Narkisim" pitchFamily="34" charset="-79"/>
              </a:rPr>
              <a:t>We won’t know the day nor the hour, but we are to know the times</a:t>
            </a:r>
          </a:p>
          <a:p>
            <a:pPr marL="457200" indent="-457200">
              <a:lnSpc>
                <a:spcPct val="120000"/>
              </a:lnSpc>
              <a:spcBef>
                <a:spcPct val="0"/>
              </a:spcBef>
              <a:spcAft>
                <a:spcPts val="2400"/>
              </a:spcAft>
              <a:buFont typeface="+mj-lt"/>
              <a:buAutoNum type="arabicPeriod"/>
            </a:pPr>
            <a:r>
              <a:rPr lang="en-US" altLang="en-US" sz="2800" b="1" dirty="0">
                <a:solidFill>
                  <a:srgbClr val="0070C0"/>
                </a:solidFill>
                <a:latin typeface="Century Gothic" pitchFamily="34" charset="0"/>
                <a:cs typeface="Narkisim" pitchFamily="34" charset="-79"/>
              </a:rPr>
              <a:t>Watch</a:t>
            </a:r>
            <a:r>
              <a:rPr lang="en-US" altLang="en-US" sz="2800" dirty="0">
                <a:latin typeface="Century Gothic" pitchFamily="34" charset="0"/>
                <a:cs typeface="Narkisim" pitchFamily="34" charset="-79"/>
              </a:rPr>
              <a:t> and be </a:t>
            </a:r>
            <a:r>
              <a:rPr lang="en-US" altLang="en-US" sz="2800" b="1" dirty="0">
                <a:solidFill>
                  <a:srgbClr val="FF0000"/>
                </a:solidFill>
                <a:latin typeface="Century Gothic" pitchFamily="34" charset="0"/>
                <a:cs typeface="Narkisim" pitchFamily="34" charset="-79"/>
              </a:rPr>
              <a:t>READY </a:t>
            </a:r>
            <a:r>
              <a:rPr lang="en-US" altLang="en-US" sz="1800" b="1" i="1" dirty="0">
                <a:solidFill>
                  <a:srgbClr val="FF0000"/>
                </a:solidFill>
                <a:latin typeface="Century Gothic" pitchFamily="34" charset="0"/>
                <a:cs typeface="Narkisim" pitchFamily="34" charset="-79"/>
              </a:rPr>
              <a:t>(ready is the hard part)</a:t>
            </a:r>
            <a:endParaRPr lang="en-US" altLang="en-US" sz="2800" b="1" i="1" dirty="0">
              <a:solidFill>
                <a:srgbClr val="FF0000"/>
              </a:solidFill>
              <a:latin typeface="Century Gothic" pitchFamily="34" charset="0"/>
              <a:cs typeface="Narkisim" pitchFamily="34" charset="-79"/>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Importance of Signs</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22</a:t>
            </a:fld>
            <a:endParaRPr lang="en-US" dirty="0"/>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1" end="1"/>
                                            </p:txEl>
                                          </p:spTgt>
                                        </p:tgtEl>
                                        <p:attrNameLst>
                                          <p:attrName>style.visibility</p:attrName>
                                        </p:attrNameLst>
                                      </p:cBhvr>
                                      <p:to>
                                        <p:strVal val="visible"/>
                                      </p:to>
                                    </p:set>
                                    <p:animEffect transition="in" filter="fade">
                                      <p:cBhvr>
                                        <p:cTn id="7" dur="2000"/>
                                        <p:tgtEl>
                                          <p:spTgt spid="153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fade">
                                      <p:cBhvr>
                                        <p:cTn id="12" dur="2000"/>
                                        <p:tgtEl>
                                          <p:spTgt spid="15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xEl>
                                              <p:pRg st="3" end="3"/>
                                            </p:txEl>
                                          </p:spTgt>
                                        </p:tgtEl>
                                        <p:attrNameLst>
                                          <p:attrName>style.visibility</p:attrName>
                                        </p:attrNameLst>
                                      </p:cBhvr>
                                      <p:to>
                                        <p:strVal val="visible"/>
                                      </p:to>
                                    </p:set>
                                    <p:animEffect transition="in" filter="fade">
                                      <p:cBhvr>
                                        <p:cTn id="17" dur="2000"/>
                                        <p:tgtEl>
                                          <p:spTgt spid="1536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4">
                                            <p:txEl>
                                              <p:pRg st="4" end="4"/>
                                            </p:txEl>
                                          </p:spTgt>
                                        </p:tgtEl>
                                        <p:attrNameLst>
                                          <p:attrName>style.visibility</p:attrName>
                                        </p:attrNameLst>
                                      </p:cBhvr>
                                      <p:to>
                                        <p:strVal val="visible"/>
                                      </p:to>
                                    </p:set>
                                    <p:animEffect transition="in" filter="fade">
                                      <p:cBhvr>
                                        <p:cTn id="22" dur="2000"/>
                                        <p:tgtEl>
                                          <p:spTgt spid="153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078039"/>
          </a:xfrm>
          <a:prstGeom prst="rect">
            <a:avLst/>
          </a:prstGeom>
          <a:noFill/>
        </p:spPr>
        <p:txBody>
          <a:bodyPr wrap="square" rtlCol="0">
            <a:spAutoFit/>
          </a:bodyPr>
          <a:lstStyle/>
          <a:p>
            <a:pPr marL="341313" indent="-341313">
              <a:spcBef>
                <a:spcPct val="50000"/>
              </a:spcBef>
            </a:pPr>
            <a:r>
              <a:rPr lang="en-US" altLang="en-US" sz="2400" b="1" u="sng" dirty="0">
                <a:latin typeface="Century Gothic" pitchFamily="34" charset="0"/>
              </a:rPr>
              <a:t>KEY POINTS:</a:t>
            </a:r>
          </a:p>
          <a:p>
            <a:pPr marL="403225" indent="-403225" fontAlgn="auto">
              <a:spcBef>
                <a:spcPct val="50000"/>
              </a:spcBef>
              <a:spcAft>
                <a:spcPts val="0"/>
              </a:spcAft>
              <a:defRPr/>
            </a:pPr>
            <a:r>
              <a:rPr lang="en-US" sz="2200" b="1" dirty="0">
                <a:latin typeface="Century Gothic" pitchFamily="34" charset="0"/>
              </a:rPr>
              <a:t>5)  </a:t>
            </a:r>
            <a:r>
              <a:rPr lang="en-US" sz="2200" b="1" u="sng" dirty="0">
                <a:latin typeface="Century Gothic" pitchFamily="34" charset="0"/>
              </a:rPr>
              <a:t>Revelation 12:5:  Believe that this beast is “THE” anti-Christ:</a:t>
            </a:r>
          </a:p>
          <a:p>
            <a:pPr marL="576263" indent="-338138" fontAlgn="auto">
              <a:spcBef>
                <a:spcPct val="50000"/>
              </a:spcBef>
              <a:spcAft>
                <a:spcPts val="0"/>
              </a:spcAft>
              <a:buFontTx/>
              <a:buChar char="•"/>
              <a:defRPr/>
            </a:pPr>
            <a:r>
              <a:rPr lang="en-US" sz="2200" dirty="0">
                <a:latin typeface="Century Gothic" pitchFamily="34" charset="0"/>
              </a:rPr>
              <a:t>This anti-Christ figure refers to people who teach against Christ, who would arise all throughout time, and that there was never referred to in the scriptures that there would be one powerful “THE” anti-Christ.</a:t>
            </a:r>
          </a:p>
          <a:p>
            <a:pPr marL="576263" indent="-338138" fontAlgn="auto">
              <a:spcBef>
                <a:spcPct val="50000"/>
              </a:spcBef>
              <a:spcAft>
                <a:spcPts val="0"/>
              </a:spcAft>
              <a:buFontTx/>
              <a:buChar char="•"/>
              <a:defRPr/>
            </a:pPr>
            <a:r>
              <a:rPr lang="en-US" sz="2200" dirty="0">
                <a:latin typeface="Century Gothic" pitchFamily="34" charset="0"/>
              </a:rPr>
              <a:t>We will discuss this more in later slides </a:t>
            </a:r>
          </a:p>
          <a:p>
            <a:pPr marL="458788" indent="-230188" algn="ctr" fontAlgn="auto">
              <a:spcBef>
                <a:spcPct val="50000"/>
              </a:spcBef>
              <a:spcAft>
                <a:spcPts val="0"/>
              </a:spcAft>
              <a:defRPr/>
            </a:pPr>
            <a:r>
              <a:rPr 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THERE IS NOT “THE” ANTI-CHRIST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220</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5432256"/>
          </a:xfrm>
          <a:prstGeom prst="rect">
            <a:avLst/>
          </a:prstGeom>
          <a:noFill/>
        </p:spPr>
        <p:txBody>
          <a:bodyPr wrap="square" rtlCol="0">
            <a:spAutoFit/>
          </a:bodyPr>
          <a:lstStyle/>
          <a:p>
            <a:pPr marL="341313" indent="-341313">
              <a:spcBef>
                <a:spcPct val="50000"/>
              </a:spcBef>
            </a:pPr>
            <a:r>
              <a:rPr lang="en-US" altLang="en-US" sz="2400" b="1" u="sng" dirty="0">
                <a:latin typeface="Century Gothic" pitchFamily="34" charset="0"/>
              </a:rPr>
              <a:t>KEY POINTS:</a:t>
            </a:r>
          </a:p>
          <a:p>
            <a:pPr marL="403225" indent="-403225" fontAlgn="auto">
              <a:spcBef>
                <a:spcPct val="50000"/>
              </a:spcBef>
              <a:spcAft>
                <a:spcPts val="0"/>
              </a:spcAft>
              <a:defRPr/>
            </a:pPr>
            <a:r>
              <a:rPr lang="en-US" sz="2200" b="1" dirty="0">
                <a:latin typeface="Century Gothic" pitchFamily="34" charset="0"/>
              </a:rPr>
              <a:t>5)  </a:t>
            </a:r>
            <a:r>
              <a:rPr lang="en-US" sz="2200" b="1" u="sng" dirty="0">
                <a:latin typeface="Century Gothic" pitchFamily="34" charset="0"/>
              </a:rPr>
              <a:t>Revelation 12:5:  Believe that this beast or the false prophet is “THE” anti-Christ (cont.):</a:t>
            </a:r>
          </a:p>
          <a:p>
            <a:pPr marL="576263" indent="-338138">
              <a:spcBef>
                <a:spcPct val="50000"/>
              </a:spcBef>
              <a:buFontTx/>
              <a:buChar char="•"/>
              <a:defRPr/>
            </a:pPr>
            <a:r>
              <a:rPr lang="en-US" sz="2200" dirty="0">
                <a:latin typeface="Century Gothic" pitchFamily="34" charset="0"/>
                <a:cs typeface="Arial"/>
              </a:rPr>
              <a:t>In Daniel’s last week, other people misinterpret the last verse to be that reference to “he” is “THE” anti-Christ would do those things, which are the things that Christ himself did.  This is an abomination before God to attribute the things of God to the devil</a:t>
            </a:r>
            <a:endParaRPr lang="en-US" sz="2200" dirty="0">
              <a:latin typeface="Century Gothic" pitchFamily="34" charset="0"/>
            </a:endParaRPr>
          </a:p>
          <a:p>
            <a:pPr marL="576263" indent="-338138">
              <a:spcBef>
                <a:spcPct val="50000"/>
              </a:spcBef>
              <a:buFontTx/>
              <a:buChar char="•"/>
              <a:defRPr/>
            </a:pPr>
            <a:r>
              <a:rPr lang="en-US" sz="2200" dirty="0">
                <a:latin typeface="Century Gothic" pitchFamily="34" charset="0"/>
                <a:cs typeface="Arial"/>
              </a:rPr>
              <a:t>Also, the beast had 10 horns, if “THE” anti-Christ united the nations now, there would have to be around 30 horns, because Europe is no longer ruled by only 10 kingdoms</a:t>
            </a:r>
            <a:endParaRPr lang="en-US" sz="2200" dirty="0">
              <a:latin typeface="Century Gothic" pitchFamily="34" charset="0"/>
            </a:endParaRPr>
          </a:p>
          <a:p>
            <a:pPr marL="458788" indent="-230188" algn="ctr" fontAlgn="auto">
              <a:spcBef>
                <a:spcPct val="50000"/>
              </a:spcBef>
              <a:spcAft>
                <a:spcPts val="0"/>
              </a:spcAft>
              <a:defRPr/>
            </a:pPr>
            <a:endParaRPr lang="en-US" sz="3200" b="1" dirty="0">
              <a:ln w="15875">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221</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729450" y="2133600"/>
            <a:ext cx="5791200" cy="1754326"/>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What has </a:t>
            </a:r>
            <a:r>
              <a:rPr lang="en-US" sz="5400" b="1" dirty="0">
                <a:ln w="19050">
                  <a:solidFill>
                    <a:schemeClr val="tx1"/>
                  </a:solidFill>
                </a:ln>
                <a:solidFill>
                  <a:srgbClr val="FFFF00"/>
                </a:solidFill>
                <a:latin typeface="Century Gothic" pitchFamily="34" charset="0"/>
              </a:rPr>
              <a:t>our church</a:t>
            </a:r>
            <a:r>
              <a:rPr lang="en-US" sz="4400" b="1" dirty="0">
                <a:latin typeface="Century Gothic" pitchFamily="34" charset="0"/>
              </a:rPr>
              <a:t> </a:t>
            </a:r>
            <a:r>
              <a:rPr lang="en-US" sz="4000" dirty="0">
                <a:latin typeface="Century Gothic" pitchFamily="34" charset="0"/>
              </a:rPr>
              <a:t>taught?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222</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371600"/>
            <a:ext cx="7772400" cy="830997"/>
          </a:xfrm>
          <a:prstGeom prst="rect">
            <a:avLst/>
          </a:prstGeom>
          <a:noFill/>
        </p:spPr>
        <p:txBody>
          <a:bodyPr wrap="square" rtlCol="0">
            <a:spAutoFit/>
          </a:bodyPr>
          <a:lstStyle/>
          <a:p>
            <a:pPr algn="ctr" fontAlgn="auto">
              <a:spcBef>
                <a:spcPct val="50000"/>
              </a:spcBef>
              <a:spcAft>
                <a:spcPts val="0"/>
              </a:spcAft>
              <a:defRPr/>
            </a:pPr>
            <a:r>
              <a:rPr lang="en-US" sz="3600" dirty="0">
                <a:latin typeface="Century Gothic" pitchFamily="34" charset="0"/>
              </a:rPr>
              <a:t>What has </a:t>
            </a:r>
            <a:r>
              <a:rPr lang="en-US" sz="4800" b="1" dirty="0">
                <a:ln w="19050">
                  <a:solidFill>
                    <a:schemeClr val="tx1"/>
                  </a:solidFill>
                </a:ln>
                <a:solidFill>
                  <a:srgbClr val="FFFF00"/>
                </a:solidFill>
                <a:latin typeface="Century Gothic" pitchFamily="34" charset="0"/>
              </a:rPr>
              <a:t>our church</a:t>
            </a:r>
            <a:r>
              <a:rPr lang="en-US" sz="4000" b="1" dirty="0">
                <a:latin typeface="Century Gothic" pitchFamily="34" charset="0"/>
              </a:rPr>
              <a:t> </a:t>
            </a:r>
            <a:r>
              <a:rPr lang="en-US" sz="3600" dirty="0">
                <a:latin typeface="Century Gothic" pitchFamily="34" charset="0"/>
              </a:rPr>
              <a:t>taught?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223</a:t>
            </a:fld>
            <a:endParaRPr lang="en-US"/>
          </a:p>
        </p:txBody>
      </p:sp>
      <p:pic>
        <p:nvPicPr>
          <p:cNvPr id="8" name="Picture 2"/>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1512425" y="2994497"/>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2999322"/>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6" cstate="print"/>
          <a:srcRect/>
          <a:stretch>
            <a:fillRect/>
          </a:stretch>
        </p:blipFill>
        <p:spPr bwMode="auto">
          <a:xfrm>
            <a:off x="217025" y="3001505"/>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7" cstate="print"/>
          <a:srcRect/>
          <a:stretch>
            <a:fillRect/>
          </a:stretch>
        </p:blipFill>
        <p:spPr bwMode="auto">
          <a:xfrm>
            <a:off x="7772400" y="2998367"/>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2507397"/>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8" cstate="print"/>
          <a:srcRect t="2981" b="5667"/>
          <a:stretch>
            <a:fillRect/>
          </a:stretch>
        </p:blipFill>
        <p:spPr>
          <a:xfrm>
            <a:off x="2971800" y="3017647"/>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2507397"/>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2507397"/>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224</a:t>
            </a:fld>
            <a:endParaRPr lang="en-US"/>
          </a:p>
        </p:txBody>
      </p:sp>
      <p:pic>
        <p:nvPicPr>
          <p:cNvPr id="4" name="Picture 3">
            <a:extLst>
              <a:ext uri="{FF2B5EF4-FFF2-40B4-BE49-F238E27FC236}">
                <a16:creationId xmlns:a16="http://schemas.microsoft.com/office/drawing/2014/main" id="{B8BBE79F-C722-4C9F-AF30-15E38F6CB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05537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381000" y="546434"/>
            <a:ext cx="7772400" cy="977566"/>
          </a:xfrm>
        </p:spPr>
        <p:txBody>
          <a:bodyPr>
            <a:noAutofit/>
          </a:bodyPr>
          <a:lstStyle/>
          <a:p>
            <a:pPr algn="l"/>
            <a:r>
              <a:rPr lang="en-US" sz="64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Prior Class Comments</a:t>
            </a:r>
            <a:r>
              <a:rPr lang="en-US" sz="66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a:t>
            </a:r>
            <a:endParaRPr lang="en-US" sz="48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225</a:t>
            </a:fld>
            <a:endParaRPr lang="en-US" dirty="0"/>
          </a:p>
        </p:txBody>
      </p:sp>
      <p:sp>
        <p:nvSpPr>
          <p:cNvPr id="6" name="Title 1">
            <a:extLst>
              <a:ext uri="{FF2B5EF4-FFF2-40B4-BE49-F238E27FC236}">
                <a16:creationId xmlns:a16="http://schemas.microsoft.com/office/drawing/2014/main" id="{189E2B5F-006E-4750-B995-BEB5AE045878}"/>
              </a:ext>
            </a:extLst>
          </p:cNvPr>
          <p:cNvSpPr txBox="1">
            <a:spLocks/>
          </p:cNvSpPr>
          <p:nvPr/>
        </p:nvSpPr>
        <p:spPr>
          <a:xfrm>
            <a:off x="297180" y="1797417"/>
            <a:ext cx="8549640" cy="38413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14400" indent="-914400" algn="l">
              <a:buFont typeface="+mj-lt"/>
              <a:buAutoNum type="arabicPeriod"/>
            </a:pP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Ray – Zechariah 14 (troubles on the Jews in the future)</a:t>
            </a:r>
          </a:p>
          <a:p>
            <a:pPr marL="914400" indent="-914400" algn="l">
              <a:buFont typeface="+mj-lt"/>
              <a:buAutoNum type="arabicPeriod"/>
            </a:pP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Laurie – Elevating the prince is what Satan wanted from the beginning (Daniel 9:27)</a:t>
            </a:r>
          </a:p>
          <a:p>
            <a:pPr marL="914400" indent="-914400" algn="l">
              <a:buFont typeface="+mj-lt"/>
              <a:buAutoNum type="arabicPeriod"/>
            </a:pPr>
            <a:endParaRPr lang="en-US" sz="4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580514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729450" y="2133600"/>
            <a:ext cx="5791200" cy="1754326"/>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What has </a:t>
            </a:r>
            <a:r>
              <a:rPr lang="en-US" sz="5400" b="1" dirty="0">
                <a:ln w="19050">
                  <a:solidFill>
                    <a:schemeClr val="tx1"/>
                  </a:solidFill>
                </a:ln>
                <a:solidFill>
                  <a:srgbClr val="FFFF00"/>
                </a:solidFill>
                <a:latin typeface="Century Gothic" pitchFamily="34" charset="0"/>
              </a:rPr>
              <a:t>our church</a:t>
            </a:r>
            <a:r>
              <a:rPr lang="en-US" sz="4400" b="1" dirty="0">
                <a:latin typeface="Century Gothic" pitchFamily="34" charset="0"/>
              </a:rPr>
              <a:t> </a:t>
            </a:r>
            <a:r>
              <a:rPr lang="en-US" sz="4000" dirty="0">
                <a:latin typeface="Century Gothic" pitchFamily="34" charset="0"/>
              </a:rPr>
              <a:t>taught?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226</a:t>
            </a:fld>
            <a:endParaRPr lang="en-US"/>
          </a:p>
        </p:txBody>
      </p:sp>
    </p:spTree>
    <p:extLst>
      <p:ext uri="{BB962C8B-B14F-4D97-AF65-F5344CB8AC3E}">
        <p14:creationId xmlns:p14="http://schemas.microsoft.com/office/powerpoint/2010/main" val="20724951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371600"/>
            <a:ext cx="7772400" cy="830997"/>
          </a:xfrm>
          <a:prstGeom prst="rect">
            <a:avLst/>
          </a:prstGeom>
          <a:noFill/>
        </p:spPr>
        <p:txBody>
          <a:bodyPr wrap="square" rtlCol="0">
            <a:spAutoFit/>
          </a:bodyPr>
          <a:lstStyle/>
          <a:p>
            <a:pPr algn="ctr" fontAlgn="auto">
              <a:spcBef>
                <a:spcPct val="50000"/>
              </a:spcBef>
              <a:spcAft>
                <a:spcPts val="0"/>
              </a:spcAft>
              <a:defRPr/>
            </a:pPr>
            <a:r>
              <a:rPr lang="en-US" sz="3600" dirty="0">
                <a:latin typeface="Century Gothic" pitchFamily="34" charset="0"/>
              </a:rPr>
              <a:t>What has </a:t>
            </a:r>
            <a:r>
              <a:rPr lang="en-US" sz="4800" b="1" dirty="0">
                <a:ln w="19050">
                  <a:solidFill>
                    <a:schemeClr val="tx1"/>
                  </a:solidFill>
                </a:ln>
                <a:solidFill>
                  <a:srgbClr val="FFFF00"/>
                </a:solidFill>
                <a:latin typeface="Century Gothic" pitchFamily="34" charset="0"/>
              </a:rPr>
              <a:t>our church</a:t>
            </a:r>
            <a:r>
              <a:rPr lang="en-US" sz="4000" b="1" dirty="0">
                <a:latin typeface="Century Gothic" pitchFamily="34" charset="0"/>
              </a:rPr>
              <a:t> </a:t>
            </a:r>
            <a:r>
              <a:rPr lang="en-US" sz="3600" dirty="0">
                <a:latin typeface="Century Gothic" pitchFamily="34" charset="0"/>
              </a:rPr>
              <a:t>taught?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227</a:t>
            </a:fld>
            <a:endParaRPr lang="en-US"/>
          </a:p>
        </p:txBody>
      </p:sp>
      <p:pic>
        <p:nvPicPr>
          <p:cNvPr id="8" name="Picture 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512425" y="2994497"/>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2999322"/>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5" cstate="print"/>
          <a:srcRect/>
          <a:stretch>
            <a:fillRect/>
          </a:stretch>
        </p:blipFill>
        <p:spPr bwMode="auto">
          <a:xfrm>
            <a:off x="217025" y="3001505"/>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6" cstate="print"/>
          <a:srcRect/>
          <a:stretch>
            <a:fillRect/>
          </a:stretch>
        </p:blipFill>
        <p:spPr bwMode="auto">
          <a:xfrm>
            <a:off x="7772400" y="2998367"/>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2507397"/>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7" cstate="print"/>
          <a:srcRect t="2981" b="5667"/>
          <a:stretch>
            <a:fillRect/>
          </a:stretch>
        </p:blipFill>
        <p:spPr>
          <a:xfrm>
            <a:off x="2971800" y="3017647"/>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2507397"/>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2507397"/>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Tree>
    <p:extLst>
      <p:ext uri="{BB962C8B-B14F-4D97-AF65-F5344CB8AC3E}">
        <p14:creationId xmlns:p14="http://schemas.microsoft.com/office/powerpoint/2010/main" val="5199737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185761"/>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What our church has taught:</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The woman in this vision is the church of God. She fled into the wilderness because of the persecutions of the beast</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This ushered in a period of 1,260 years where the church was not on the earth (dark ages)</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The dragon, which is Satan, gained power over the earthly kingdoms and gave power to the beast</a:t>
            </a:r>
          </a:p>
          <a:p>
            <a:pPr marL="342900" indent="-230188">
              <a:spcBef>
                <a:spcPct val="50000"/>
              </a:spcBef>
              <a:buFont typeface="Arial" pitchFamily="34" charset="0"/>
              <a:buChar char="•"/>
              <a:defRPr/>
            </a:pPr>
            <a:r>
              <a:rPr lang="en-US" sz="2200" dirty="0">
                <a:latin typeface="Century Gothic" pitchFamily="34" charset="0"/>
              </a:rPr>
              <a:t>The woman, or church, was later restored by Jesus Christ himself through Joseph Smith</a:t>
            </a:r>
            <a:endParaRPr lang="en-US" sz="24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228</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729450" y="1219200"/>
            <a:ext cx="5791200" cy="1538883"/>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We know 1830 A.D., but why </a:t>
            </a:r>
            <a:r>
              <a:rPr lang="en-US" sz="5400" b="1" dirty="0">
                <a:ln w="19050">
                  <a:solidFill>
                    <a:schemeClr val="tx1"/>
                  </a:solidFill>
                </a:ln>
                <a:solidFill>
                  <a:srgbClr val="FFFF00"/>
                </a:solidFill>
                <a:latin typeface="Century Gothic" pitchFamily="34" charset="0"/>
              </a:rPr>
              <a:t>570 A.D.</a:t>
            </a:r>
            <a:r>
              <a:rPr lang="en-US" sz="4000" dirty="0">
                <a:latin typeface="Century Gothic" pitchFamily="34" charset="0"/>
              </a:rPr>
              <a: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229</a:t>
            </a:fld>
            <a:endParaRPr lang="en-US"/>
          </a:p>
        </p:txBody>
      </p:sp>
      <p:pic>
        <p:nvPicPr>
          <p:cNvPr id="1030" name="Picture 6" descr="Testimony a little | Bride of christ, Jesus christ images, Christ">
            <a:extLst>
              <a:ext uri="{FF2B5EF4-FFF2-40B4-BE49-F238E27FC236}">
                <a16:creationId xmlns:a16="http://schemas.microsoft.com/office/drawing/2014/main" id="{34E2E0A6-AC04-48B2-AE39-A870628F2E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2575" y="2964002"/>
            <a:ext cx="1798869" cy="3199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Fiend Boost Summon&quot; and &quot;Fiend Absolute Summon&quot;!｜An all-new Shin Megami  Tensei game from SEGA! SHIN MEGAMI TENSEI Liberation Dx2. Official Website">
            <a:extLst>
              <a:ext uri="{FF2B5EF4-FFF2-40B4-BE49-F238E27FC236}">
                <a16:creationId xmlns:a16="http://schemas.microsoft.com/office/drawing/2014/main" id="{DF8E0EBE-CC12-47D3-90D2-5744A4499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774" y="2972895"/>
            <a:ext cx="1599651" cy="3199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DA4AC88-62B3-477E-824A-5BD096DC9F2E}"/>
              </a:ext>
            </a:extLst>
          </p:cNvPr>
          <p:cNvSpPr/>
          <p:nvPr/>
        </p:nvSpPr>
        <p:spPr>
          <a:xfrm>
            <a:off x="3657600" y="4159428"/>
            <a:ext cx="2057400" cy="685800"/>
          </a:xfrm>
          <a:prstGeom prst="rightArrow">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449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838200" y="990601"/>
            <a:ext cx="7467600" cy="4267200"/>
          </a:xfrm>
        </p:spPr>
        <p:txBody>
          <a:bodyPr>
            <a:noAutofit/>
          </a:bodyPr>
          <a:lstStyle/>
          <a:p>
            <a:pPr marL="0" indent="0">
              <a:lnSpc>
                <a:spcPct val="120000"/>
              </a:lnSpc>
              <a:spcBef>
                <a:spcPct val="0"/>
              </a:spcBef>
              <a:spcAft>
                <a:spcPts val="1200"/>
              </a:spcAft>
              <a:buNone/>
            </a:pPr>
            <a:r>
              <a:rPr lang="en-US" altLang="en-US" sz="3400" b="1" u="sng" dirty="0">
                <a:ln w="19050">
                  <a:solidFill>
                    <a:schemeClr val="tx1"/>
                  </a:solidFill>
                </a:ln>
                <a:solidFill>
                  <a:srgbClr val="FF0000"/>
                </a:solidFill>
                <a:latin typeface="Century Gothic" pitchFamily="34" charset="0"/>
                <a:cs typeface="Narkisim" pitchFamily="34" charset="-79"/>
              </a:rPr>
              <a:t>Satan does not want us ready:</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to believe that things that have </a:t>
            </a:r>
            <a:r>
              <a:rPr lang="en-US" altLang="en-US" sz="2600" b="1" u="sng" dirty="0">
                <a:latin typeface="Century Gothic" pitchFamily="34" charset="0"/>
                <a:cs typeface="Narkisim" pitchFamily="34" charset="-79"/>
              </a:rPr>
              <a:t>ALREADY happened</a:t>
            </a:r>
            <a:r>
              <a:rPr lang="en-US" altLang="en-US" sz="2600" dirty="0">
                <a:latin typeface="Century Gothic" pitchFamily="34" charset="0"/>
                <a:cs typeface="Narkisim" pitchFamily="34" charset="-79"/>
              </a:rPr>
              <a:t> are yet to come</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looking for things that </a:t>
            </a:r>
            <a:r>
              <a:rPr lang="en-US" altLang="en-US" sz="2600" b="1" u="sng" dirty="0">
                <a:latin typeface="Century Gothic" pitchFamily="34" charset="0"/>
                <a:cs typeface="Narkisim" pitchFamily="34" charset="-79"/>
              </a:rPr>
              <a:t>will not happen</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a:t>
            </a:r>
            <a:r>
              <a:rPr lang="en-US" altLang="en-US" sz="2600" b="1" u="sng" dirty="0">
                <a:latin typeface="Century Gothic" pitchFamily="34" charset="0"/>
                <a:cs typeface="Narkisim" pitchFamily="34" charset="-79"/>
              </a:rPr>
              <a:t>twists the word of God</a:t>
            </a:r>
            <a:r>
              <a:rPr lang="en-US" altLang="en-US" sz="2600" dirty="0">
                <a:latin typeface="Century Gothic" pitchFamily="34" charset="0"/>
                <a:cs typeface="Narkisim" pitchFamily="34" charset="-79"/>
              </a:rPr>
              <a:t> so we don’t understand God’s plan</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Importance of Signs</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23</a:t>
            </a:fld>
            <a:endParaRPr lang="en-US" dirty="0"/>
          </a:p>
        </p:txBody>
      </p:sp>
      <p:sp>
        <p:nvSpPr>
          <p:cNvPr id="6" name="Title 1"/>
          <p:cNvSpPr txBox="1">
            <a:spLocks/>
          </p:cNvSpPr>
          <p:nvPr/>
        </p:nvSpPr>
        <p:spPr>
          <a:xfrm>
            <a:off x="304800" y="5589588"/>
            <a:ext cx="8534400" cy="735012"/>
          </a:xfrm>
          <a:prstGeom prst="rect">
            <a:avLst/>
          </a:prstGeom>
          <a:solidFill>
            <a:schemeClr val="bg1">
              <a:alpha val="5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We’ll see examples of all three in this class</a:t>
            </a:r>
          </a:p>
        </p:txBody>
      </p:sp>
    </p:spTree>
    <p:extLst>
      <p:ext uri="{BB962C8B-B14F-4D97-AF65-F5344CB8AC3E}">
        <p14:creationId xmlns:p14="http://schemas.microsoft.com/office/powerpoint/2010/main" val="1629018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xEl>
                                              <p:pRg st="1" end="1"/>
                                            </p:txEl>
                                          </p:spTgt>
                                        </p:tgtEl>
                                        <p:attrNameLst>
                                          <p:attrName>style.visibility</p:attrName>
                                        </p:attrNameLst>
                                      </p:cBhvr>
                                      <p:to>
                                        <p:strVal val="visible"/>
                                      </p:to>
                                    </p:set>
                                    <p:animEffect transition="in" filter="fade">
                                      <p:cBhvr>
                                        <p:cTn id="7" dur="500"/>
                                        <p:tgtEl>
                                          <p:spTgt spid="153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xEl>
                                              <p:pRg st="2" end="2"/>
                                            </p:txEl>
                                          </p:spTgt>
                                        </p:tgtEl>
                                        <p:attrNameLst>
                                          <p:attrName>style.visibility</p:attrName>
                                        </p:attrNameLst>
                                      </p:cBhvr>
                                      <p:to>
                                        <p:strVal val="visible"/>
                                      </p:to>
                                    </p:set>
                                    <p:animEffect transition="in" filter="fade">
                                      <p:cBhvr>
                                        <p:cTn id="12" dur="500"/>
                                        <p:tgtEl>
                                          <p:spTgt spid="1536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4">
                                            <p:txEl>
                                              <p:pRg st="3" end="3"/>
                                            </p:txEl>
                                          </p:spTgt>
                                        </p:tgtEl>
                                        <p:attrNameLst>
                                          <p:attrName>style.visibility</p:attrName>
                                        </p:attrNameLst>
                                      </p:cBhvr>
                                      <p:to>
                                        <p:strVal val="visible"/>
                                      </p:to>
                                    </p:set>
                                    <p:animEffect transition="in" filter="fade">
                                      <p:cBhvr>
                                        <p:cTn id="17" dur="500"/>
                                        <p:tgtEl>
                                          <p:spTgt spid="1536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870856"/>
            <a:ext cx="8839200" cy="5187061"/>
          </a:xfrm>
          <a:prstGeom prst="rect">
            <a:avLst/>
          </a:prstGeom>
          <a:noFill/>
        </p:spPr>
        <p:txBody>
          <a:bodyPr wrap="square" rtlCol="0">
            <a:spAutoFit/>
          </a:bodyPr>
          <a:lstStyle/>
          <a:p>
            <a:pPr>
              <a:lnSpc>
                <a:spcPct val="120000"/>
              </a:lnSpc>
              <a:spcAft>
                <a:spcPts val="600"/>
              </a:spcAft>
              <a:defRPr/>
            </a:pPr>
            <a:r>
              <a:rPr lang="en-US" sz="2200" dirty="0">
                <a:latin typeface="Century Gothic" pitchFamily="34" charset="0"/>
              </a:rPr>
              <a:t>So he carried me away in the spirit into the wilderness; and I saw a woman sit upon a scarlet colored beast, full of names of blasphemy, having seven heads and ten horns. And </a:t>
            </a:r>
            <a:r>
              <a:rPr lang="en-US" sz="2400" b="1" dirty="0">
                <a:ln w="15875">
                  <a:solidFill>
                    <a:schemeClr val="tx1"/>
                  </a:solidFill>
                </a:ln>
                <a:solidFill>
                  <a:srgbClr val="FF0000"/>
                </a:solidFill>
                <a:latin typeface="Century Gothic" pitchFamily="34" charset="0"/>
                <a:cs typeface="Narkisim" pitchFamily="34" charset="-79"/>
              </a:rPr>
              <a:t>the woman </a:t>
            </a:r>
            <a:r>
              <a:rPr lang="en-US" sz="2200" dirty="0">
                <a:latin typeface="Century Gothic" pitchFamily="34" charset="0"/>
              </a:rPr>
              <a:t>was arrayed in purple and scarlet color, and decked with gold and precious stones and pearls, having a golden cup in her hand full of abominations and filthiness of her fornication; And upon her forehead was a name written, </a:t>
            </a:r>
            <a:r>
              <a:rPr lang="en-US" sz="2400" b="1" dirty="0">
                <a:ln w="15875">
                  <a:solidFill>
                    <a:schemeClr val="tx1"/>
                  </a:solidFill>
                </a:ln>
                <a:solidFill>
                  <a:srgbClr val="FF0000"/>
                </a:solidFill>
                <a:latin typeface="Century Gothic" pitchFamily="34" charset="0"/>
                <a:cs typeface="Narkisim" pitchFamily="34" charset="-79"/>
              </a:rPr>
              <a:t>MYSTERY, BABYLON THE GREAT, THE MOTHER OF HARLOTS AND ABOMINATIONS OF THE EARTH</a:t>
            </a:r>
            <a:r>
              <a:rPr lang="en-US" sz="2200" dirty="0">
                <a:latin typeface="Century Gothic" pitchFamily="34" charset="0"/>
              </a:rPr>
              <a:t>.  And </a:t>
            </a:r>
            <a:r>
              <a:rPr lang="en-US" sz="2400" b="1" dirty="0">
                <a:ln w="15875">
                  <a:solidFill>
                    <a:schemeClr val="tx1"/>
                  </a:solidFill>
                </a:ln>
                <a:solidFill>
                  <a:srgbClr val="FF0000"/>
                </a:solidFill>
                <a:latin typeface="Century Gothic" pitchFamily="34" charset="0"/>
                <a:cs typeface="Narkisim" pitchFamily="34" charset="-79"/>
              </a:rPr>
              <a:t>I saw the woman drunken with the blood of the saints, and with the blood of the martyrs of Jesus</a:t>
            </a:r>
            <a:r>
              <a:rPr lang="en-US" sz="2200" dirty="0">
                <a:latin typeface="Century Gothic" pitchFamily="34" charset="0"/>
              </a:rPr>
              <a:t>; and when I saw her, I wondered with great admiration.        			          Revelation 17:3-6</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230</a:t>
            </a:fld>
            <a:endParaRPr lang="en-US" dirty="0"/>
          </a:p>
        </p:txBody>
      </p:sp>
    </p:spTree>
    <p:extLst>
      <p:ext uri="{BB962C8B-B14F-4D97-AF65-F5344CB8AC3E}">
        <p14:creationId xmlns:p14="http://schemas.microsoft.com/office/powerpoint/2010/main" val="3740085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38200"/>
            <a:ext cx="8229600" cy="5370701"/>
          </a:xfrm>
          <a:prstGeom prst="rect">
            <a:avLst/>
          </a:prstGeom>
          <a:solidFill>
            <a:schemeClr val="bg1">
              <a:alpha val="50000"/>
            </a:schemeClr>
          </a:solid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What our church has taught:</a:t>
            </a:r>
          </a:p>
          <a:p>
            <a:pPr marL="342900" indent="-230188">
              <a:spcBef>
                <a:spcPct val="50000"/>
              </a:spcBef>
              <a:buFont typeface="Arial" pitchFamily="34" charset="0"/>
              <a:buChar char="•"/>
              <a:defRPr/>
            </a:pPr>
            <a:r>
              <a:rPr lang="en-US" sz="2200" dirty="0">
                <a:latin typeface="Century Gothic" pitchFamily="34" charset="0"/>
              </a:rPr>
              <a:t>The church was changed and true believers were persecuted and killed – resulting in a complete apostasy</a:t>
            </a:r>
          </a:p>
          <a:p>
            <a:pPr marL="800100" lvl="1" indent="-230188">
              <a:spcBef>
                <a:spcPct val="50000"/>
              </a:spcBef>
              <a:buFont typeface="Arial" pitchFamily="34" charset="0"/>
              <a:buChar char="•"/>
              <a:defRPr/>
            </a:pPr>
            <a:r>
              <a:rPr lang="en-US" sz="2200" dirty="0">
                <a:latin typeface="Century Gothic" pitchFamily="34" charset="0"/>
              </a:rPr>
              <a:t>A harlot took the place of the true bride of Christ (which is the church)</a:t>
            </a:r>
          </a:p>
          <a:p>
            <a:pPr marL="800100" lvl="1" indent="-230188">
              <a:spcBef>
                <a:spcPct val="50000"/>
              </a:spcBef>
              <a:buFont typeface="Arial" pitchFamily="34" charset="0"/>
              <a:buChar char="•"/>
              <a:defRPr/>
            </a:pPr>
            <a:r>
              <a:rPr lang="en-US" sz="2200" dirty="0">
                <a:latin typeface="Century Gothic" pitchFamily="34" charset="0"/>
              </a:rPr>
              <a:t>Book: “570 Early Christians from Apostles to Apostasy” by R. Ben Madison, M.A.</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Thus, there was a falling away from true belief in God, which is why the woman (the church) fled into the wilderness.</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This is the start of the timing when the beast was given power and when the mark of the beast would be instituted with unchallenged power</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231</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38200"/>
            <a:ext cx="8229600" cy="5029582"/>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What our church has taught (cont.):</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The beast’s heads and horns with crowns represented the nations in power around A.D. 570</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The little horn was Rome/Italy, the one that was wounded was brought back to life by the Bishop of Rome </a:t>
            </a:r>
          </a:p>
          <a:p>
            <a:pPr marL="800100" lvl="1" indent="-230188">
              <a:buFont typeface="Arial" pitchFamily="34" charset="0"/>
              <a:buChar char="•"/>
              <a:defRPr/>
            </a:pPr>
            <a:r>
              <a:rPr lang="en-US" sz="2200" dirty="0">
                <a:latin typeface="Century Gothic" pitchFamily="34" charset="0"/>
              </a:rPr>
              <a:t>meaning the government power was destroyed and the ecclesiastical power took over and brought Rome back to life (The Holy Roman Empire)</a:t>
            </a:r>
          </a:p>
          <a:p>
            <a:pPr marL="342900" indent="-230188">
              <a:spcBef>
                <a:spcPts val="1300"/>
              </a:spcBef>
              <a:buFont typeface="Arial" pitchFamily="34" charset="0"/>
              <a:buChar char="•"/>
              <a:defRPr/>
            </a:pPr>
            <a:r>
              <a:rPr lang="en-US" sz="2200" dirty="0">
                <a:latin typeface="Century Gothic" pitchFamily="34" charset="0"/>
              </a:rPr>
              <a:t>In A.D. 570, the Bishop of Rome became the ecclesiastical and civil authority over the Roman government</a:t>
            </a:r>
          </a:p>
          <a:p>
            <a:pPr marL="342900" indent="-230188">
              <a:buFont typeface="Arial" pitchFamily="34" charset="0"/>
              <a:buChar char="•"/>
              <a:defRPr/>
            </a:pP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232</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20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38200"/>
            <a:ext cx="8229600" cy="3046988"/>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What our church has taught (cont.):</a:t>
            </a:r>
          </a:p>
          <a:p>
            <a:pPr fontAlgn="auto">
              <a:spcBef>
                <a:spcPct val="50000"/>
              </a:spcBef>
              <a:spcAft>
                <a:spcPts val="0"/>
              </a:spcAft>
              <a:defRPr/>
            </a:pPr>
            <a:r>
              <a:rPr lang="en-US" sz="2200" dirty="0">
                <a:latin typeface="Century Gothic" pitchFamily="34" charset="0"/>
              </a:rPr>
              <a:t>“…and power was given unto him (the beast) to continue forty and two months…” </a:t>
            </a:r>
          </a:p>
          <a:p>
            <a:pPr algn="r" fontAlgn="auto">
              <a:spcAft>
                <a:spcPts val="0"/>
              </a:spcAft>
              <a:defRPr/>
            </a:pPr>
            <a:r>
              <a:rPr lang="en-US" sz="2200" dirty="0">
                <a:latin typeface="Century Gothic" pitchFamily="34" charset="0"/>
              </a:rPr>
              <a:t>Revelation 13:5</a:t>
            </a:r>
          </a:p>
          <a:p>
            <a:pPr fontAlgn="auto">
              <a:spcBef>
                <a:spcPts val="2400"/>
              </a:spcBef>
              <a:spcAft>
                <a:spcPts val="0"/>
              </a:spcAft>
              <a:defRPr/>
            </a:pPr>
            <a:r>
              <a:rPr lang="en-US" sz="2200" dirty="0">
                <a:latin typeface="Century Gothic" pitchFamily="34" charset="0"/>
              </a:rPr>
              <a:t>The woman fled into the wilderness, “…where she is nourished for a time, and times, and half a time…”     </a:t>
            </a:r>
          </a:p>
          <a:p>
            <a:pPr marL="342900" indent="-342900" algn="r" fontAlgn="auto">
              <a:spcBef>
                <a:spcPts val="600"/>
              </a:spcBef>
              <a:spcAft>
                <a:spcPts val="0"/>
              </a:spcAft>
              <a:defRPr/>
            </a:pPr>
            <a:r>
              <a:rPr lang="en-US" sz="2200" dirty="0">
                <a:latin typeface="Century Gothic" pitchFamily="34" charset="0"/>
              </a:rPr>
              <a:t>Revelation 12:14</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233</a:t>
            </a:fld>
            <a:endParaRPr lang="en-US"/>
          </a:p>
        </p:txBody>
      </p:sp>
      <p:sp>
        <p:nvSpPr>
          <p:cNvPr id="7" name="TextBox 6"/>
          <p:cNvSpPr txBox="1"/>
          <p:nvPr/>
        </p:nvSpPr>
        <p:spPr>
          <a:xfrm>
            <a:off x="685800" y="4495800"/>
            <a:ext cx="7848600" cy="677108"/>
          </a:xfrm>
          <a:prstGeom prst="rect">
            <a:avLst/>
          </a:prstGeom>
          <a:noFill/>
        </p:spPr>
        <p:txBody>
          <a:bodyPr wrap="square" rtlCol="0">
            <a:spAutoFit/>
          </a:bodyPr>
          <a:lstStyle/>
          <a:p>
            <a:pPr algn="ctr"/>
            <a:r>
              <a:rPr lang="en-US" sz="3800" b="1" dirty="0">
                <a:ln w="19050">
                  <a:solidFill>
                    <a:schemeClr val="tx1"/>
                  </a:solidFill>
                </a:ln>
                <a:solidFill>
                  <a:srgbClr val="FF0000"/>
                </a:solidFill>
                <a:latin typeface="Century Gothic" pitchFamily="34" charset="0"/>
              </a:rPr>
              <a:t>This is the period of the Apostasy</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2000"/>
                                        <p:tgtEl>
                                          <p:spTgt spid="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04800" y="838200"/>
            <a:ext cx="8534400" cy="5216813"/>
          </a:xfrm>
          <a:prstGeom prst="rect">
            <a:avLst/>
          </a:prstGeom>
          <a:noFill/>
        </p:spPr>
        <p:txBody>
          <a:bodyPr wrap="square" rtlCol="0">
            <a:spAutoFit/>
          </a:bodyPr>
          <a:lstStyle/>
          <a:p>
            <a:pPr marL="342900" indent="-342900" fontAlgn="auto">
              <a:spcBef>
                <a:spcPct val="50000"/>
              </a:spcBef>
              <a:spcAft>
                <a:spcPts val="1800"/>
              </a:spcAft>
              <a:defRPr/>
            </a:pPr>
            <a:r>
              <a:rPr lang="en-US" sz="2400" b="1" u="sng" dirty="0">
                <a:latin typeface="Century Gothic" pitchFamily="34" charset="0"/>
              </a:rPr>
              <a:t>What our church has taught (cont.):</a:t>
            </a:r>
          </a:p>
          <a:p>
            <a:pPr>
              <a:lnSpc>
                <a:spcPct val="120000"/>
              </a:lnSpc>
              <a:spcAft>
                <a:spcPts val="1200"/>
              </a:spcAft>
            </a:pPr>
            <a:r>
              <a:rPr lang="en-US" sz="2200" dirty="0">
                <a:latin typeface="Century Gothic" pitchFamily="34" charset="0"/>
              </a:rPr>
              <a:t>And there appeared a great sign in heaven, in the likeness of things on the earth; a woman clothed with the sun, and the moon under her feet, and upon her head a crown of twelve stars.</a:t>
            </a:r>
          </a:p>
          <a:p>
            <a:pPr>
              <a:lnSpc>
                <a:spcPct val="120000"/>
              </a:lnSpc>
              <a:spcAft>
                <a:spcPts val="1200"/>
              </a:spcAft>
            </a:pPr>
            <a:r>
              <a:rPr lang="en-US" sz="2200" dirty="0">
                <a:latin typeface="Century Gothic" pitchFamily="34" charset="0"/>
              </a:rPr>
              <a:t>And the woman being with child, cried, travailing in birth, and pained to be delivered.</a:t>
            </a:r>
          </a:p>
          <a:p>
            <a:pPr>
              <a:lnSpc>
                <a:spcPct val="120000"/>
              </a:lnSpc>
              <a:spcAft>
                <a:spcPts val="1200"/>
              </a:spcAft>
            </a:pPr>
            <a:r>
              <a:rPr lang="en-US" sz="2200" dirty="0">
                <a:latin typeface="Century Gothic" pitchFamily="34" charset="0"/>
              </a:rPr>
              <a:t>And she brought forth a man child, who was to rule all nations with a rod of iron; and her child was caught up unto God and his throne.</a:t>
            </a:r>
          </a:p>
          <a:p>
            <a:pPr algn="r">
              <a:lnSpc>
                <a:spcPct val="120000"/>
              </a:lnSpc>
              <a:spcAft>
                <a:spcPts val="1200"/>
              </a:spcAft>
            </a:pPr>
            <a:r>
              <a:rPr lang="en-US" sz="2200" dirty="0">
                <a:latin typeface="Century Gothic" pitchFamily="34" charset="0"/>
              </a:rPr>
              <a:t>Revelation 12:1-5 (cont.)</a:t>
            </a:r>
            <a:r>
              <a:rPr lang="en-US" sz="2200" dirty="0">
                <a:latin typeface="Century Gothic" pitchFamily="34" charset="0"/>
                <a:sym typeface="Wingdings" pitchFamily="2" charset="2"/>
              </a:rPr>
              <a:t></a:t>
            </a: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234</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04800" y="838200"/>
            <a:ext cx="8534400" cy="5620000"/>
          </a:xfrm>
          <a:prstGeom prst="rect">
            <a:avLst/>
          </a:prstGeom>
          <a:noFill/>
        </p:spPr>
        <p:txBody>
          <a:bodyPr wrap="square" rtlCol="0">
            <a:spAutoFit/>
          </a:bodyPr>
          <a:lstStyle/>
          <a:p>
            <a:pPr>
              <a:lnSpc>
                <a:spcPct val="120000"/>
              </a:lnSpc>
              <a:spcAft>
                <a:spcPts val="1200"/>
              </a:spcAft>
            </a:pPr>
            <a:r>
              <a:rPr lang="en-US" sz="2400" b="1" u="sng" dirty="0">
                <a:latin typeface="Century Gothic" pitchFamily="34" charset="0"/>
              </a:rPr>
              <a:t>What our church has taught (cont.):</a:t>
            </a:r>
          </a:p>
          <a:p>
            <a:pPr>
              <a:lnSpc>
                <a:spcPct val="120000"/>
              </a:lnSpc>
              <a:spcAft>
                <a:spcPts val="1200"/>
              </a:spcAft>
            </a:pPr>
            <a:r>
              <a:rPr lang="en-US" sz="2200" dirty="0">
                <a:latin typeface="Century Gothic" pitchFamily="34" charset="0"/>
              </a:rPr>
              <a:t>And there appeared another sign in heaven; and behold, a great red dragon, having seven heads and ten horns, and seven crowns upon his heads. And his tail drew the third part of the stars of heaven, and did cast them to the earth. </a:t>
            </a:r>
          </a:p>
          <a:p>
            <a:pPr>
              <a:lnSpc>
                <a:spcPct val="120000"/>
              </a:lnSpc>
              <a:spcAft>
                <a:spcPts val="1200"/>
              </a:spcAft>
            </a:pPr>
            <a:r>
              <a:rPr lang="en-US" sz="2200" dirty="0">
                <a:latin typeface="Century Gothic" pitchFamily="34" charset="0"/>
              </a:rPr>
              <a:t>And the dragon stood before the woman which was delivered, ready to devour her child after it was born.</a:t>
            </a:r>
          </a:p>
          <a:p>
            <a:pPr>
              <a:lnSpc>
                <a:spcPct val="120000"/>
              </a:lnSpc>
              <a:spcAft>
                <a:spcPts val="1200"/>
              </a:spcAft>
            </a:pPr>
            <a:r>
              <a:rPr lang="en-US" sz="2200" dirty="0">
                <a:latin typeface="Century Gothic" pitchFamily="34" charset="0"/>
              </a:rPr>
              <a:t>And the </a:t>
            </a:r>
            <a:r>
              <a:rPr lang="en-US" sz="2200" b="1" u="sng" dirty="0">
                <a:latin typeface="Century Gothic" pitchFamily="34" charset="0"/>
              </a:rPr>
              <a:t>woman fled into the wilderness</a:t>
            </a:r>
            <a:r>
              <a:rPr lang="en-US" sz="2200" dirty="0">
                <a:latin typeface="Century Gothic" pitchFamily="34" charset="0"/>
              </a:rPr>
              <a:t>, where she had a place prepared of God, </a:t>
            </a:r>
            <a:r>
              <a:rPr lang="en-US" sz="2200" b="1" u="sng" dirty="0">
                <a:latin typeface="Century Gothic" pitchFamily="34" charset="0"/>
              </a:rPr>
              <a:t>that they should feed her there a thousand two hundred and threescore years</a:t>
            </a:r>
            <a:r>
              <a:rPr lang="en-US" sz="2200" dirty="0">
                <a:latin typeface="Century Gothic" pitchFamily="34" charset="0"/>
              </a:rPr>
              <a:t>.</a:t>
            </a:r>
          </a:p>
          <a:p>
            <a:pPr algn="r">
              <a:lnSpc>
                <a:spcPct val="120000"/>
              </a:lnSpc>
              <a:spcAft>
                <a:spcPts val="1200"/>
              </a:spcAft>
            </a:pPr>
            <a:r>
              <a:rPr lang="en-US" sz="2200" dirty="0">
                <a:latin typeface="Century Gothic" pitchFamily="34" charset="0"/>
              </a:rPr>
              <a:t>Revelation 12:1-5</a:t>
            </a:r>
            <a:r>
              <a:rPr lang="en-US" sz="2200" b="1" dirty="0">
                <a:latin typeface="Century Gothic" pitchFamily="34" charset="0"/>
              </a:rPr>
              <a:t> </a:t>
            </a:r>
            <a:r>
              <a:rPr lang="en-US" sz="2200" dirty="0">
                <a:latin typeface="Century Gothic" pitchFamily="34" charset="0"/>
              </a:rPr>
              <a:t/>
            </a:r>
            <a:br>
              <a:rPr lang="en-US" sz="2200" dirty="0">
                <a:latin typeface="Century Gothic" pitchFamily="34" charset="0"/>
              </a:rPr>
            </a:b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235</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38200"/>
            <a:ext cx="8229600" cy="3170099"/>
          </a:xfrm>
          <a:prstGeom prst="rect">
            <a:avLst/>
          </a:prstGeom>
          <a:noFill/>
        </p:spPr>
        <p:txBody>
          <a:bodyPr wrap="square" rtlCol="0">
            <a:spAutoFit/>
          </a:bodyPr>
          <a:lstStyle/>
          <a:p>
            <a:pPr marL="342900" indent="-342900">
              <a:spcBef>
                <a:spcPct val="50000"/>
              </a:spcBef>
              <a:defRPr/>
            </a:pPr>
            <a:r>
              <a:rPr lang="en-US" sz="2400" b="1" u="sng" dirty="0">
                <a:latin typeface="Century Gothic" pitchFamily="34" charset="0"/>
              </a:rPr>
              <a:t>What our church has taught (cont.):</a:t>
            </a:r>
          </a:p>
          <a:p>
            <a:pPr marL="342900" indent="-288925" fontAlgn="auto">
              <a:spcBef>
                <a:spcPct val="50000"/>
              </a:spcBef>
              <a:spcAft>
                <a:spcPts val="0"/>
              </a:spcAft>
              <a:buFontTx/>
              <a:buChar char="•"/>
              <a:defRPr/>
            </a:pPr>
            <a:r>
              <a:rPr lang="en-US" sz="2200" dirty="0">
                <a:latin typeface="Century Gothic" pitchFamily="34" charset="0"/>
              </a:rPr>
              <a:t>From A.D. 570, the church fell away from the earth and brought about the falling away where there was great famine for spiritual food and where the voice of God was not heard on the earth  </a:t>
            </a:r>
            <a:r>
              <a:rPr lang="en-US" sz="2000" i="1" dirty="0">
                <a:latin typeface="Century Gothic" pitchFamily="34" charset="0"/>
              </a:rPr>
              <a:t>(</a:t>
            </a:r>
            <a:r>
              <a:rPr lang="en-US" sz="2000" i="1" dirty="0">
                <a:solidFill>
                  <a:srgbClr val="C00000"/>
                </a:solidFill>
                <a:latin typeface="Century Gothic" pitchFamily="34" charset="0"/>
              </a:rPr>
              <a:t>for more on the falling away, see the Go Ye and Teach lesson on the Apostasy</a:t>
            </a:r>
            <a:r>
              <a:rPr lang="en-US" sz="2000" i="1" dirty="0">
                <a:latin typeface="Century Gothic" pitchFamily="34" charset="0"/>
              </a:rPr>
              <a:t>)</a:t>
            </a:r>
            <a:endParaRPr lang="en-US" sz="2200" i="1" dirty="0">
              <a:latin typeface="Century Gothic" pitchFamily="34" charset="0"/>
            </a:endParaRPr>
          </a:p>
          <a:p>
            <a:pPr marL="342900" indent="-288925" fontAlgn="auto">
              <a:spcBef>
                <a:spcPct val="50000"/>
              </a:spcBef>
              <a:spcAft>
                <a:spcPts val="0"/>
              </a:spcAft>
              <a:buFontTx/>
              <a:buChar char="•"/>
              <a:defRPr/>
            </a:pPr>
            <a:r>
              <a:rPr lang="en-US" sz="2200" dirty="0">
                <a:latin typeface="Century Gothic" pitchFamily="34" charset="0"/>
              </a:rPr>
              <a:t>Add 1,260 years (42 months, which is also a time, times, and half a time) to A.D. 570 and you get A.D. 1830</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236</a:t>
            </a:fld>
            <a:endParaRPr lang="en-US"/>
          </a:p>
        </p:txBody>
      </p:sp>
      <p:sp>
        <p:nvSpPr>
          <p:cNvPr id="7" name="TextBox 6"/>
          <p:cNvSpPr txBox="1"/>
          <p:nvPr/>
        </p:nvSpPr>
        <p:spPr>
          <a:xfrm>
            <a:off x="316375" y="4191000"/>
            <a:ext cx="8458200" cy="1200329"/>
          </a:xfrm>
          <a:prstGeom prst="rect">
            <a:avLst/>
          </a:prstGeom>
          <a:noFill/>
        </p:spPr>
        <p:txBody>
          <a:bodyPr wrap="square" rtlCol="0">
            <a:spAutoFit/>
          </a:bodyPr>
          <a:lstStyle/>
          <a:p>
            <a:pPr algn="ctr"/>
            <a:r>
              <a:rPr lang="en-US" sz="3600" b="1" dirty="0">
                <a:ln w="19050">
                  <a:solidFill>
                    <a:schemeClr val="tx1"/>
                  </a:solidFill>
                </a:ln>
                <a:solidFill>
                  <a:srgbClr val="00B0F0"/>
                </a:solidFill>
                <a:latin typeface="Century Gothic" pitchFamily="34" charset="0"/>
              </a:rPr>
              <a:t>In 1830, the woman/church returned, or was restored, to the earth</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8" name="Slide Number Placeholder 7"/>
          <p:cNvSpPr>
            <a:spLocks noGrp="1"/>
          </p:cNvSpPr>
          <p:nvPr>
            <p:ph type="sldNum" sz="quarter" idx="12"/>
          </p:nvPr>
        </p:nvSpPr>
        <p:spPr/>
        <p:txBody>
          <a:bodyPr/>
          <a:lstStyle/>
          <a:p>
            <a:fld id="{AA1DEFB2-6A7E-46E0-9C12-CECB786200CE}" type="slidenum">
              <a:rPr lang="en-US" smtClean="0"/>
              <a:pPr/>
              <a:t>237</a:t>
            </a:fld>
            <a:endParaRPr lang="en-US"/>
          </a:p>
        </p:txBody>
      </p:sp>
      <p:sp>
        <p:nvSpPr>
          <p:cNvPr id="11" name="Right Arrow 10"/>
          <p:cNvSpPr/>
          <p:nvPr/>
        </p:nvSpPr>
        <p:spPr>
          <a:xfrm>
            <a:off x="685800" y="3124200"/>
            <a:ext cx="7924800" cy="1828800"/>
          </a:xfrm>
          <a:prstGeom prst="rightArrow">
            <a:avLst/>
          </a:prstGeom>
          <a:solidFill>
            <a:srgbClr val="92D050"/>
          </a:solidFill>
          <a:ln w="50800">
            <a:solidFill>
              <a:schemeClr val="tx1"/>
            </a:solidFill>
          </a:ln>
          <a:effectLst>
            <a:outerShdw blurRad="50800" dist="114300" dir="2700000" sx="103000" sy="103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chemeClr val="tx1"/>
              </a:solidFill>
              <a:latin typeface="Century Gothic" pitchFamily="34" charset="0"/>
            </a:endParaRPr>
          </a:p>
        </p:txBody>
      </p:sp>
      <p:sp>
        <p:nvSpPr>
          <p:cNvPr id="9" name="Isosceles Triangle 8"/>
          <p:cNvSpPr/>
          <p:nvPr/>
        </p:nvSpPr>
        <p:spPr>
          <a:xfrm rot="10800000">
            <a:off x="4343401" y="2971799"/>
            <a:ext cx="304800" cy="1143000"/>
          </a:xfrm>
          <a:prstGeom prst="triangle">
            <a:avLst/>
          </a:prstGeom>
          <a:solidFill>
            <a:srgbClr val="B56D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C:\Users\Benji's Laptop\AppData\Local\Microsoft\Windows\Temporary Internet Files\Content.IE5\MPX1ZZ8Y\MC900015071[1].wmf"/>
          <p:cNvPicPr>
            <a:picLocks noChangeAspect="1" noChangeArrowheads="1"/>
          </p:cNvPicPr>
          <p:nvPr/>
        </p:nvPicPr>
        <p:blipFill>
          <a:blip r:embed="rId4" cstate="print"/>
          <a:srcRect/>
          <a:stretch>
            <a:fillRect/>
          </a:stretch>
        </p:blipFill>
        <p:spPr bwMode="auto">
          <a:xfrm>
            <a:off x="1143000" y="3962400"/>
            <a:ext cx="3276600" cy="304800"/>
          </a:xfrm>
          <a:prstGeom prst="rect">
            <a:avLst/>
          </a:prstGeom>
          <a:noFill/>
        </p:spPr>
      </p:pic>
      <p:sp>
        <p:nvSpPr>
          <p:cNvPr id="13" name="TextBox 12"/>
          <p:cNvSpPr txBox="1"/>
          <p:nvPr/>
        </p:nvSpPr>
        <p:spPr>
          <a:xfrm>
            <a:off x="1143000" y="3638490"/>
            <a:ext cx="3276600" cy="400110"/>
          </a:xfrm>
          <a:prstGeom prst="rect">
            <a:avLst/>
          </a:prstGeom>
          <a:noFill/>
        </p:spPr>
        <p:txBody>
          <a:bodyPr wrap="square" rtlCol="0">
            <a:spAutoFit/>
          </a:bodyPr>
          <a:lstStyle/>
          <a:p>
            <a:pPr algn="ctr"/>
            <a:r>
              <a:rPr lang="en-US" sz="2000" b="1" dirty="0">
                <a:latin typeface="Century Gothic" pitchFamily="34" charset="0"/>
              </a:rPr>
              <a:t>History</a:t>
            </a:r>
          </a:p>
        </p:txBody>
      </p:sp>
      <p:pic>
        <p:nvPicPr>
          <p:cNvPr id="14" name="Picture 3" descr="C:\Users\Benji's Laptop\AppData\Local\Microsoft\Windows\Temporary Internet Files\Content.IE5\MPX1ZZ8Y\MC900015071[1].wmf"/>
          <p:cNvPicPr>
            <a:picLocks noChangeAspect="1" noChangeArrowheads="1"/>
          </p:cNvPicPr>
          <p:nvPr/>
        </p:nvPicPr>
        <p:blipFill>
          <a:blip r:embed="rId4" cstate="print"/>
          <a:srcRect/>
          <a:stretch>
            <a:fillRect/>
          </a:stretch>
        </p:blipFill>
        <p:spPr bwMode="auto">
          <a:xfrm>
            <a:off x="4572000" y="3953598"/>
            <a:ext cx="3276600" cy="313602"/>
          </a:xfrm>
          <a:prstGeom prst="rect">
            <a:avLst/>
          </a:prstGeom>
          <a:noFill/>
        </p:spPr>
      </p:pic>
      <p:sp>
        <p:nvSpPr>
          <p:cNvPr id="15" name="TextBox 14"/>
          <p:cNvSpPr txBox="1"/>
          <p:nvPr/>
        </p:nvSpPr>
        <p:spPr>
          <a:xfrm>
            <a:off x="4572000" y="3635717"/>
            <a:ext cx="3276600" cy="400110"/>
          </a:xfrm>
          <a:prstGeom prst="rect">
            <a:avLst/>
          </a:prstGeom>
          <a:noFill/>
        </p:spPr>
        <p:txBody>
          <a:bodyPr wrap="square" rtlCol="0">
            <a:spAutoFit/>
          </a:bodyPr>
          <a:lstStyle/>
          <a:p>
            <a:pPr algn="ctr"/>
            <a:r>
              <a:rPr lang="en-US" sz="2000" b="1" dirty="0">
                <a:latin typeface="Century Gothic" pitchFamily="34" charset="0"/>
              </a:rPr>
              <a:t>Prophecy</a:t>
            </a:r>
          </a:p>
        </p:txBody>
      </p:sp>
      <p:sp>
        <p:nvSpPr>
          <p:cNvPr id="16" name="TextBox 15"/>
          <p:cNvSpPr txBox="1"/>
          <p:nvPr/>
        </p:nvSpPr>
        <p:spPr>
          <a:xfrm>
            <a:off x="568125" y="3223550"/>
            <a:ext cx="1752600" cy="400110"/>
          </a:xfrm>
          <a:prstGeom prst="rect">
            <a:avLst/>
          </a:prstGeom>
          <a:noFill/>
        </p:spPr>
        <p:txBody>
          <a:bodyPr wrap="square" rtlCol="0">
            <a:spAutoFit/>
          </a:bodyPr>
          <a:lstStyle/>
          <a:p>
            <a:r>
              <a:rPr lang="en-US" sz="2000" b="1" dirty="0">
                <a:latin typeface="Century Gothic" pitchFamily="34" charset="0"/>
              </a:rPr>
              <a:t>Timeline </a:t>
            </a:r>
          </a:p>
        </p:txBody>
      </p:sp>
      <p:sp>
        <p:nvSpPr>
          <p:cNvPr id="17" name="TextBox 16"/>
          <p:cNvSpPr txBox="1"/>
          <p:nvPr/>
        </p:nvSpPr>
        <p:spPr>
          <a:xfrm>
            <a:off x="1368086" y="1524000"/>
            <a:ext cx="6354778" cy="1474958"/>
          </a:xfrm>
          <a:prstGeom prst="rect">
            <a:avLst/>
          </a:prstGeom>
          <a:noFill/>
        </p:spPr>
        <p:txBody>
          <a:bodyPr wrap="square" rtlCol="0">
            <a:spAutoFit/>
          </a:bodyPr>
          <a:lstStyle/>
          <a:p>
            <a:pPr algn="ctr"/>
            <a:r>
              <a:rPr lang="en-US" sz="4400" b="1" dirty="0">
                <a:ln w="19050">
                  <a:solidFill>
                    <a:schemeClr val="tx1"/>
                  </a:solidFill>
                </a:ln>
                <a:solidFill>
                  <a:srgbClr val="00B0F0"/>
                </a:solidFill>
                <a:latin typeface="Century Gothic" pitchFamily="34" charset="0"/>
              </a:rPr>
              <a:t>The Restoration of God’s Church on Earth</a:t>
            </a:r>
          </a:p>
        </p:txBody>
      </p:sp>
      <p:sp>
        <p:nvSpPr>
          <p:cNvPr id="18" name="TextBox 17"/>
          <p:cNvSpPr txBox="1"/>
          <p:nvPr/>
        </p:nvSpPr>
        <p:spPr>
          <a:xfrm>
            <a:off x="318817" y="4840069"/>
            <a:ext cx="8458210" cy="707886"/>
          </a:xfrm>
          <a:prstGeom prst="rect">
            <a:avLst/>
          </a:prstGeom>
          <a:noFill/>
        </p:spPr>
        <p:txBody>
          <a:bodyPr wrap="square" rtlCol="0">
            <a:spAutoFit/>
          </a:bodyPr>
          <a:lstStyle/>
          <a:p>
            <a:pPr algn="ctr"/>
            <a:r>
              <a:rPr lang="en-US" sz="4000" b="1" dirty="0">
                <a:ln w="19050">
                  <a:solidFill>
                    <a:schemeClr val="tx1"/>
                  </a:solidFill>
                </a:ln>
                <a:solidFill>
                  <a:srgbClr val="FF0000"/>
                </a:solidFill>
                <a:latin typeface="Century Gothic" pitchFamily="34" charset="0"/>
              </a:rPr>
              <a:t>POINT OF REFERENCE?</a:t>
            </a:r>
          </a:p>
        </p:txBody>
      </p:sp>
    </p:spTree>
    <p:extLst>
      <p:ext uri="{BB962C8B-B14F-4D97-AF65-F5344CB8AC3E}">
        <p14:creationId xmlns:p14="http://schemas.microsoft.com/office/powerpoint/2010/main" val="7311654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816429"/>
          </a:xfrm>
          <a:prstGeom prst="rect">
            <a:avLst/>
          </a:prstGeom>
          <a:noFill/>
        </p:spPr>
        <p:txBody>
          <a:bodyPr wrap="square" rtlCol="0">
            <a:spAutoFit/>
          </a:bodyPr>
          <a:lstStyle/>
          <a:p>
            <a:pPr marL="342900" indent="-342900">
              <a:spcBef>
                <a:spcPct val="50000"/>
              </a:spcBef>
              <a:spcAft>
                <a:spcPts val="1200"/>
              </a:spcAft>
              <a:defRPr/>
            </a:pPr>
            <a:r>
              <a:rPr lang="en-US" sz="2400" b="1" u="sng" dirty="0">
                <a:latin typeface="Century Gothic" pitchFamily="34" charset="0"/>
              </a:rPr>
              <a:t>What our church has taught (cont.):</a:t>
            </a:r>
          </a:p>
          <a:p>
            <a:pPr>
              <a:spcAft>
                <a:spcPts val="600"/>
              </a:spcAft>
            </a:pPr>
            <a:r>
              <a:rPr lang="en-US" sz="2200" dirty="0">
                <a:latin typeface="Century Gothic" pitchFamily="34" charset="0"/>
              </a:rPr>
              <a:t>And I saw another </a:t>
            </a:r>
            <a:r>
              <a:rPr lang="en-US" sz="2200" b="1" u="sng" dirty="0">
                <a:latin typeface="Century Gothic" pitchFamily="34" charset="0"/>
              </a:rPr>
              <a:t>angel fly in the midst of heaven, having the everlasting gospel to preach unto them that dwell on the earth</a:t>
            </a:r>
            <a:r>
              <a:rPr lang="en-US" sz="2200" dirty="0">
                <a:latin typeface="Century Gothic" pitchFamily="34" charset="0"/>
              </a:rPr>
              <a:t>, and to every nation, and kindred, and tongue, and people,</a:t>
            </a:r>
          </a:p>
          <a:p>
            <a:pPr>
              <a:spcAft>
                <a:spcPts val="600"/>
              </a:spcAft>
            </a:pPr>
            <a:r>
              <a:rPr lang="en-US" sz="2200" dirty="0">
                <a:latin typeface="Century Gothic" pitchFamily="34" charset="0"/>
              </a:rPr>
              <a:t>Saying with a loud voice, Fear God, and give glory to him; for the hour of his judgment is come, and worship him that made heaven, and earth, and the sea, and the fountains of waters.</a:t>
            </a:r>
          </a:p>
          <a:p>
            <a:pPr algn="r">
              <a:spcAft>
                <a:spcPts val="600"/>
              </a:spcAft>
            </a:pPr>
            <a:r>
              <a:rPr lang="en-US" sz="2200" dirty="0">
                <a:latin typeface="Century Gothic" pitchFamily="34" charset="0"/>
              </a:rPr>
              <a:t>Revelation 14:6-7</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238</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657600" y="1073527"/>
            <a:ext cx="5181600" cy="4031873"/>
          </a:xfrm>
          <a:prstGeom prst="rect">
            <a:avLst/>
          </a:prstGeom>
          <a:noFill/>
        </p:spPr>
        <p:txBody>
          <a:bodyPr wrap="square" rtlCol="0">
            <a:spAutoFit/>
          </a:bodyPr>
          <a:lstStyle/>
          <a:p>
            <a:pPr marL="342900" indent="-342900">
              <a:spcBef>
                <a:spcPct val="50000"/>
              </a:spcBef>
              <a:spcAft>
                <a:spcPts val="1200"/>
              </a:spcAft>
              <a:defRPr/>
            </a:pPr>
            <a:r>
              <a:rPr lang="en-US" sz="2400" b="1" u="sng" dirty="0">
                <a:latin typeface="Century Gothic" pitchFamily="34" charset="0"/>
              </a:rPr>
              <a:t>What our church has taught (cont.):</a:t>
            </a:r>
          </a:p>
          <a:p>
            <a:pPr>
              <a:spcAft>
                <a:spcPts val="1200"/>
              </a:spcAft>
            </a:pPr>
            <a:r>
              <a:rPr lang="en-US" sz="2200" dirty="0">
                <a:latin typeface="Century Gothic" pitchFamily="34" charset="0"/>
              </a:rPr>
              <a:t>He said there was a book deposited, written upon gold plates, giving an account of the former inhabitants of this continent, and the source from whence they sprang. He also said that the </a:t>
            </a:r>
            <a:r>
              <a:rPr lang="en-US" sz="2200" b="1" u="sng" dirty="0">
                <a:latin typeface="Century Gothic" pitchFamily="34" charset="0"/>
              </a:rPr>
              <a:t>fullness of the everlasting gospel was contained in it</a:t>
            </a:r>
            <a:r>
              <a:rPr lang="en-US" sz="2200" dirty="0">
                <a:latin typeface="Century Gothic" pitchFamily="34" charset="0"/>
              </a:rPr>
              <a:t>, as delivered by the Savior to the ancient inhabitants.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239</a:t>
            </a:fld>
            <a:endParaRPr lang="en-US"/>
          </a:p>
        </p:txBody>
      </p:sp>
      <p:pic>
        <p:nvPicPr>
          <p:cNvPr id="7" name="Picture 2" descr="http://www.josephsmith.net/Static%20Images/lovell-moroni-appears_HR.jpg"/>
          <p:cNvPicPr>
            <a:picLocks noChangeAspect="1" noChangeArrowheads="1"/>
          </p:cNvPicPr>
          <p:nvPr/>
        </p:nvPicPr>
        <p:blipFill>
          <a:blip r:embed="rId4" cstate="print"/>
          <a:srcRect/>
          <a:stretch>
            <a:fillRect/>
          </a:stretch>
        </p:blipFill>
        <p:spPr bwMode="auto">
          <a:xfrm>
            <a:off x="204124" y="670974"/>
            <a:ext cx="3352800" cy="5120226"/>
          </a:xfrm>
          <a:prstGeom prst="rect">
            <a:avLst/>
          </a:prstGeom>
          <a:ln>
            <a:noFill/>
          </a:ln>
          <a:effectLst>
            <a:softEdge rad="112500"/>
          </a:effectLst>
        </p:spPr>
      </p:pic>
      <p:sp>
        <p:nvSpPr>
          <p:cNvPr id="8" name="TextBox 7"/>
          <p:cNvSpPr txBox="1"/>
          <p:nvPr/>
        </p:nvSpPr>
        <p:spPr>
          <a:xfrm>
            <a:off x="4038600" y="5105400"/>
            <a:ext cx="4724400" cy="677108"/>
          </a:xfrm>
          <a:prstGeom prst="rect">
            <a:avLst/>
          </a:prstGeom>
          <a:noFill/>
        </p:spPr>
        <p:txBody>
          <a:bodyPr wrap="square" rtlCol="0">
            <a:spAutoFit/>
          </a:bodyPr>
          <a:lstStyle/>
          <a:p>
            <a:pPr algn="r"/>
            <a:r>
              <a:rPr lang="en-US" sz="2200" dirty="0">
                <a:latin typeface="Century Gothic" pitchFamily="34" charset="0"/>
              </a:rPr>
              <a:t>Joseph Smith and His Progenitors</a:t>
            </a:r>
          </a:p>
          <a:p>
            <a:pPr algn="r"/>
            <a:r>
              <a:rPr lang="en-US" sz="1600" dirty="0">
                <a:latin typeface="Century Gothic" pitchFamily="34" charset="0"/>
              </a:rPr>
              <a:t>– by Lucy Mack Smith (p. 84)</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492375"/>
            <a:ext cx="7772400" cy="1470025"/>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General Background</a:t>
            </a:r>
          </a:p>
        </p:txBody>
      </p:sp>
      <p:sp>
        <p:nvSpPr>
          <p:cNvPr id="4" name="Slide Number Placeholder 3"/>
          <p:cNvSpPr>
            <a:spLocks noGrp="1"/>
          </p:cNvSpPr>
          <p:nvPr>
            <p:ph type="sldNum" sz="quarter" idx="11"/>
          </p:nvPr>
        </p:nvSpPr>
        <p:spPr/>
        <p:txBody>
          <a:bodyPr/>
          <a:lstStyle/>
          <a:p>
            <a:fld id="{F2C94934-F679-4702-B3C4-F49C4424DC22}" type="slidenum">
              <a:rPr lang="en-US" smtClean="0"/>
              <a:pPr/>
              <a:t>24</a:t>
            </a:fld>
            <a:endParaRPr lang="en-US" dirty="0"/>
          </a:p>
        </p:txBody>
      </p:sp>
    </p:spTree>
    <p:extLst>
      <p:ext uri="{BB962C8B-B14F-4D97-AF65-F5344CB8AC3E}">
        <p14:creationId xmlns:p14="http://schemas.microsoft.com/office/powerpoint/2010/main" val="1324189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843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61665"/>
          </a:xfrm>
          <a:prstGeom prst="rect">
            <a:avLst/>
          </a:prstGeom>
          <a:noFill/>
        </p:spPr>
        <p:txBody>
          <a:bodyPr wrap="square" rtlCol="0">
            <a:spAutoFit/>
          </a:bodyPr>
          <a:lstStyle/>
          <a:p>
            <a:pPr marL="342900" indent="-342900" fontAlgn="auto">
              <a:spcBef>
                <a:spcPct val="50000"/>
              </a:spcBef>
              <a:spcAft>
                <a:spcPts val="0"/>
              </a:spcAft>
              <a:defRPr/>
            </a:pPr>
            <a:r>
              <a:rPr lang="en-US" sz="2400" b="1" u="sng" dirty="0">
                <a:latin typeface="Century Gothic" pitchFamily="34" charset="0"/>
              </a:rPr>
              <a:t>What our church has taught (cont.):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240</a:t>
            </a:fld>
            <a:endParaRPr lang="en-US"/>
          </a:p>
        </p:txBody>
      </p:sp>
      <p:grpSp>
        <p:nvGrpSpPr>
          <p:cNvPr id="7" name="Group 43"/>
          <p:cNvGrpSpPr>
            <a:grpSpLocks noChangeAspect="1"/>
          </p:cNvGrpSpPr>
          <p:nvPr/>
        </p:nvGrpSpPr>
        <p:grpSpPr bwMode="auto">
          <a:xfrm>
            <a:off x="838200" y="1600200"/>
            <a:ext cx="7467600" cy="2765425"/>
            <a:chOff x="1800" y="2671"/>
            <a:chExt cx="9720" cy="3600"/>
          </a:xfrm>
          <a:effectLst>
            <a:outerShdw blurRad="152400" dist="76200" dir="6000000" sx="102000" sy="102000" algn="tl" rotWithShape="0">
              <a:schemeClr val="tx1">
                <a:alpha val="35000"/>
              </a:schemeClr>
            </a:outerShdw>
          </a:effectLst>
        </p:grpSpPr>
        <p:sp>
          <p:nvSpPr>
            <p:cNvPr id="8" name="AutoShape 44"/>
            <p:cNvSpPr>
              <a:spLocks noChangeAspect="1" noChangeArrowheads="1"/>
            </p:cNvSpPr>
            <p:nvPr/>
          </p:nvSpPr>
          <p:spPr bwMode="auto">
            <a:xfrm>
              <a:off x="1800" y="2671"/>
              <a:ext cx="9720" cy="3600"/>
            </a:xfrm>
            <a:prstGeom prst="rect">
              <a:avLst/>
            </a:prstGeom>
            <a:ln w="63500">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pPr fontAlgn="auto">
                <a:spcBef>
                  <a:spcPts val="0"/>
                </a:spcBef>
                <a:spcAft>
                  <a:spcPts val="0"/>
                </a:spcAft>
                <a:defRPr/>
              </a:pPr>
              <a:endParaRPr lang="en-US">
                <a:latin typeface="+mn-lt"/>
                <a:cs typeface="+mn-cs"/>
              </a:endParaRPr>
            </a:p>
          </p:txBody>
        </p:sp>
        <p:sp>
          <p:nvSpPr>
            <p:cNvPr id="9" name="Text Box 45"/>
            <p:cNvSpPr txBox="1">
              <a:spLocks noChangeArrowheads="1"/>
            </p:cNvSpPr>
            <p:nvPr/>
          </p:nvSpPr>
          <p:spPr bwMode="auto">
            <a:xfrm>
              <a:off x="4129" y="4140"/>
              <a:ext cx="1440" cy="54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Apostasy</a:t>
              </a:r>
            </a:p>
          </p:txBody>
        </p:sp>
        <p:sp>
          <p:nvSpPr>
            <p:cNvPr id="10" name="Text Box 46"/>
            <p:cNvSpPr txBox="1">
              <a:spLocks noChangeArrowheads="1"/>
            </p:cNvSpPr>
            <p:nvPr/>
          </p:nvSpPr>
          <p:spPr bwMode="auto">
            <a:xfrm>
              <a:off x="7255" y="4140"/>
              <a:ext cx="2160" cy="5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Millennial Reign</a:t>
              </a:r>
            </a:p>
          </p:txBody>
        </p:sp>
        <p:sp>
          <p:nvSpPr>
            <p:cNvPr id="11" name="Text Box 47"/>
            <p:cNvSpPr txBox="1">
              <a:spLocks noChangeArrowheads="1"/>
            </p:cNvSpPr>
            <p:nvPr/>
          </p:nvSpPr>
          <p:spPr bwMode="auto">
            <a:xfrm>
              <a:off x="9482" y="3865"/>
              <a:ext cx="1260" cy="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Little Season</a:t>
              </a:r>
            </a:p>
          </p:txBody>
        </p:sp>
        <p:sp>
          <p:nvSpPr>
            <p:cNvPr id="12" name="Line 48"/>
            <p:cNvSpPr>
              <a:spLocks noChangeShapeType="1"/>
            </p:cNvSpPr>
            <p:nvPr/>
          </p:nvSpPr>
          <p:spPr bwMode="auto">
            <a:xfrm>
              <a:off x="2520" y="4680"/>
              <a:ext cx="8083" cy="4"/>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3" name="Line 49"/>
            <p:cNvSpPr>
              <a:spLocks noChangeShapeType="1"/>
            </p:cNvSpPr>
            <p:nvPr/>
          </p:nvSpPr>
          <p:spPr bwMode="auto">
            <a:xfrm>
              <a:off x="2700" y="3865"/>
              <a:ext cx="1" cy="72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4" name="Line 50"/>
            <p:cNvSpPr>
              <a:spLocks noChangeShapeType="1"/>
            </p:cNvSpPr>
            <p:nvPr/>
          </p:nvSpPr>
          <p:spPr bwMode="auto">
            <a:xfrm flipH="1">
              <a:off x="2520" y="4045"/>
              <a:ext cx="360" cy="1"/>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5" name="Line 51"/>
            <p:cNvSpPr>
              <a:spLocks noChangeShapeType="1"/>
            </p:cNvSpPr>
            <p:nvPr/>
          </p:nvSpPr>
          <p:spPr bwMode="auto">
            <a:xfrm>
              <a:off x="3600" y="4500"/>
              <a:ext cx="1" cy="18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6" name="Line 52"/>
            <p:cNvSpPr>
              <a:spLocks noChangeShapeType="1"/>
            </p:cNvSpPr>
            <p:nvPr/>
          </p:nvSpPr>
          <p:spPr bwMode="auto">
            <a:xfrm>
              <a:off x="5940" y="4500"/>
              <a:ext cx="0" cy="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7" name="Line 53"/>
            <p:cNvSpPr>
              <a:spLocks noChangeShapeType="1"/>
            </p:cNvSpPr>
            <p:nvPr/>
          </p:nvSpPr>
          <p:spPr bwMode="auto">
            <a:xfrm>
              <a:off x="6119" y="4500"/>
              <a:ext cx="1" cy="18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8" name="Line 54"/>
            <p:cNvSpPr>
              <a:spLocks noChangeShapeType="1"/>
            </p:cNvSpPr>
            <p:nvPr/>
          </p:nvSpPr>
          <p:spPr bwMode="auto">
            <a:xfrm>
              <a:off x="9636" y="4500"/>
              <a:ext cx="1" cy="18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19" name="Line 55"/>
            <p:cNvSpPr>
              <a:spLocks noChangeShapeType="1"/>
            </p:cNvSpPr>
            <p:nvPr/>
          </p:nvSpPr>
          <p:spPr bwMode="auto">
            <a:xfrm>
              <a:off x="3600" y="4500"/>
              <a:ext cx="2520" cy="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20" name="Line 56"/>
            <p:cNvSpPr>
              <a:spLocks noChangeShapeType="1"/>
            </p:cNvSpPr>
            <p:nvPr/>
          </p:nvSpPr>
          <p:spPr bwMode="auto">
            <a:xfrm>
              <a:off x="7202" y="4500"/>
              <a:ext cx="3401" cy="1"/>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21" name="Line 57"/>
            <p:cNvSpPr>
              <a:spLocks noChangeShapeType="1"/>
            </p:cNvSpPr>
            <p:nvPr/>
          </p:nvSpPr>
          <p:spPr bwMode="auto">
            <a:xfrm>
              <a:off x="7201" y="4500"/>
              <a:ext cx="1" cy="72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22" name="Text Box 58"/>
            <p:cNvSpPr txBox="1">
              <a:spLocks noChangeArrowheads="1"/>
            </p:cNvSpPr>
            <p:nvPr/>
          </p:nvSpPr>
          <p:spPr bwMode="auto">
            <a:xfrm>
              <a:off x="6121" y="5220"/>
              <a:ext cx="2160" cy="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Second Coming With His Church</a:t>
              </a:r>
            </a:p>
          </p:txBody>
        </p:sp>
        <p:sp>
          <p:nvSpPr>
            <p:cNvPr id="23" name="Text Box 59"/>
            <p:cNvSpPr txBox="1">
              <a:spLocks noChangeArrowheads="1"/>
            </p:cNvSpPr>
            <p:nvPr/>
          </p:nvSpPr>
          <p:spPr bwMode="auto">
            <a:xfrm>
              <a:off x="9882" y="5220"/>
              <a:ext cx="1440" cy="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Final Judgment</a:t>
              </a:r>
            </a:p>
          </p:txBody>
        </p:sp>
        <p:sp>
          <p:nvSpPr>
            <p:cNvPr id="24" name="Line 60"/>
            <p:cNvSpPr>
              <a:spLocks noChangeShapeType="1"/>
            </p:cNvSpPr>
            <p:nvPr/>
          </p:nvSpPr>
          <p:spPr bwMode="auto">
            <a:xfrm>
              <a:off x="10602" y="4500"/>
              <a:ext cx="1" cy="72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grpSp>
      <p:sp>
        <p:nvSpPr>
          <p:cNvPr id="25" name="Text Box 45"/>
          <p:cNvSpPr txBox="1">
            <a:spLocks noChangeArrowheads="1"/>
          </p:cNvSpPr>
          <p:nvPr/>
        </p:nvSpPr>
        <p:spPr bwMode="auto">
          <a:xfrm>
            <a:off x="3546764" y="1828800"/>
            <a:ext cx="1219122" cy="8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Restoration of Christ’s Church in 1830</a:t>
            </a:r>
          </a:p>
        </p:txBody>
      </p:sp>
      <p:sp>
        <p:nvSpPr>
          <p:cNvPr id="26" name="Line 57"/>
          <p:cNvSpPr>
            <a:spLocks noChangeShapeType="1"/>
          </p:cNvSpPr>
          <p:nvPr/>
        </p:nvSpPr>
        <p:spPr bwMode="auto">
          <a:xfrm flipH="1">
            <a:off x="4158702" y="2754775"/>
            <a:ext cx="0" cy="381000"/>
          </a:xfrm>
          <a:prstGeom prst="line">
            <a:avLst/>
          </a:prstGeom>
          <a:noFill/>
          <a:ln w="254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Text Box 60"/>
          <p:cNvSpPr txBox="1">
            <a:spLocks noChangeArrowheads="1"/>
          </p:cNvSpPr>
          <p:nvPr/>
        </p:nvSpPr>
        <p:spPr bwMode="auto">
          <a:xfrm>
            <a:off x="990600" y="4389700"/>
            <a:ext cx="7467600" cy="707886"/>
          </a:xfrm>
          <a:prstGeom prst="rect">
            <a:avLst/>
          </a:prstGeom>
          <a:noFill/>
          <a:ln w="9525" algn="ctr">
            <a:noFill/>
            <a:miter lim="800000"/>
            <a:headEnd/>
            <a:tailEnd/>
          </a:ln>
        </p:spPr>
        <p:txBody>
          <a:bodyPr>
            <a:spAutoFit/>
          </a:bodyPr>
          <a:lstStyle/>
          <a:p>
            <a:pPr marL="174625" indent="-174625">
              <a:spcBef>
                <a:spcPct val="50000"/>
              </a:spcBef>
            </a:pPr>
            <a:r>
              <a:rPr lang="en-US" altLang="en-US" sz="2000" b="1" dirty="0">
                <a:latin typeface="Century Gothic" pitchFamily="34" charset="0"/>
              </a:rPr>
              <a:t>* the period of the beast’s power and how long the church was in the wilderness</a:t>
            </a:r>
          </a:p>
        </p:txBody>
      </p:sp>
      <p:sp>
        <p:nvSpPr>
          <p:cNvPr id="28" name="Text Box 61"/>
          <p:cNvSpPr txBox="1">
            <a:spLocks noChangeArrowheads="1"/>
          </p:cNvSpPr>
          <p:nvPr/>
        </p:nvSpPr>
        <p:spPr bwMode="auto">
          <a:xfrm>
            <a:off x="533400" y="5029200"/>
            <a:ext cx="8077200" cy="1077218"/>
          </a:xfrm>
          <a:prstGeom prst="rect">
            <a:avLst/>
          </a:prstGeom>
          <a:solidFill>
            <a:schemeClr val="bg1">
              <a:alpha val="60000"/>
            </a:schemeClr>
          </a:solidFill>
          <a:ln w="9525" algn="ctr">
            <a:noFill/>
            <a:miter lim="800000"/>
            <a:headEnd/>
            <a:tailEnd/>
          </a:ln>
        </p:spPr>
        <p:txBody>
          <a:bodyPr wrap="square">
            <a:spAutoFit/>
          </a:bodyPr>
          <a:lstStyle/>
          <a:p>
            <a:pPr algn="ctr">
              <a:spcBef>
                <a:spcPct val="50000"/>
              </a:spcBef>
              <a:defRPr/>
            </a:pPr>
            <a:r>
              <a:rPr lang="en-US" sz="3200" b="1" dirty="0">
                <a:ln w="19050">
                  <a:solidFill>
                    <a:schemeClr val="tx1"/>
                  </a:solidFill>
                </a:ln>
                <a:solidFill>
                  <a:srgbClr val="00B0F0"/>
                </a:solidFill>
                <a:latin typeface="Century Gothic" pitchFamily="34" charset="0"/>
              </a:rPr>
              <a:t>For more on the Restoration of Christ’s church, see “Go Ye and Teach” slides.</a:t>
            </a:r>
          </a:p>
        </p:txBody>
      </p:sp>
      <p:sp>
        <p:nvSpPr>
          <p:cNvPr id="29" name="Text Box 45"/>
          <p:cNvSpPr txBox="1">
            <a:spLocks noChangeArrowheads="1"/>
          </p:cNvSpPr>
          <p:nvPr/>
        </p:nvSpPr>
        <p:spPr bwMode="auto">
          <a:xfrm>
            <a:off x="2579303" y="3188825"/>
            <a:ext cx="121912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1260 years*</a:t>
            </a:r>
          </a:p>
        </p:txBody>
      </p:sp>
      <p:sp>
        <p:nvSpPr>
          <p:cNvPr id="4" name="Rectangle: Rounded Corners 3">
            <a:extLst>
              <a:ext uri="{FF2B5EF4-FFF2-40B4-BE49-F238E27FC236}">
                <a16:creationId xmlns:a16="http://schemas.microsoft.com/office/drawing/2014/main" id="{ACF96878-4A8A-43F0-9DAA-74AD1E354EBA}"/>
              </a:ext>
            </a:extLst>
          </p:cNvPr>
          <p:cNvSpPr/>
          <p:nvPr/>
        </p:nvSpPr>
        <p:spPr>
          <a:xfrm>
            <a:off x="1971675" y="1752600"/>
            <a:ext cx="2836648" cy="1778527"/>
          </a:xfrm>
          <a:prstGeom prst="round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20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p:cTn id="1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555093"/>
          </a:xfrm>
          <a:prstGeom prst="rect">
            <a:avLst/>
          </a:prstGeom>
          <a:noFill/>
        </p:spPr>
        <p:txBody>
          <a:bodyPr wrap="square" rtlCol="0">
            <a:spAutoFit/>
          </a:bodyPr>
          <a:lstStyle/>
          <a:p>
            <a:pPr marL="342900" indent="-342900">
              <a:spcBef>
                <a:spcPct val="50000"/>
              </a:spcBef>
              <a:defRPr/>
            </a:pPr>
            <a:r>
              <a:rPr lang="en-US" sz="2400" b="1" u="sng" dirty="0">
                <a:latin typeface="Century Gothic" pitchFamily="34" charset="0"/>
              </a:rPr>
              <a:t>What our church has taught (cont.):</a:t>
            </a:r>
          </a:p>
          <a:p>
            <a:pPr marL="342900" indent="-230188" fontAlgn="auto">
              <a:spcBef>
                <a:spcPct val="50000"/>
              </a:spcBef>
              <a:spcAft>
                <a:spcPts val="0"/>
              </a:spcAft>
              <a:buFont typeface="Arial" pitchFamily="34" charset="0"/>
              <a:buChar char="•"/>
              <a:defRPr/>
            </a:pPr>
            <a:r>
              <a:rPr lang="en-US" sz="2200" dirty="0">
                <a:latin typeface="Century Gothic" pitchFamily="34" charset="0"/>
              </a:rPr>
              <a:t>Thus, in 1830, the woman came back to the earth, which means the church was brought back to the earth </a:t>
            </a:r>
            <a:r>
              <a:rPr lang="en-US" sz="2200" b="1" dirty="0">
                <a:latin typeface="Century Gothic" pitchFamily="34" charset="0"/>
              </a:rPr>
              <a:t>and the beast was no longer given power over the saints</a:t>
            </a:r>
          </a:p>
          <a:p>
            <a:pPr marL="342900" indent="-230188" fontAlgn="auto">
              <a:spcBef>
                <a:spcPct val="50000"/>
              </a:spcBef>
              <a:buFont typeface="Arial" pitchFamily="34" charset="0"/>
              <a:buChar char="•"/>
              <a:defRPr/>
            </a:pPr>
            <a:r>
              <a:rPr lang="en-US" sz="2200" dirty="0">
                <a:latin typeface="Century Gothic" pitchFamily="34" charset="0"/>
              </a:rPr>
              <a:t>The 3½ years of Revelation refer to the period when the church was gone and the beast had power and </a:t>
            </a:r>
            <a:r>
              <a:rPr lang="en-US" sz="2200" b="1" u="sng" dirty="0">
                <a:latin typeface="Century Gothic" pitchFamily="34" charset="0"/>
              </a:rPr>
              <a:t>not something that is to happen in the end times</a:t>
            </a:r>
          </a:p>
          <a:p>
            <a:pPr algn="ctr" fontAlgn="auto">
              <a:spcBef>
                <a:spcPts val="1200"/>
              </a:spcBef>
              <a:spcAft>
                <a:spcPts val="0"/>
              </a:spcAft>
              <a:defRPr/>
            </a:pPr>
            <a:r>
              <a:rPr lang="en-US" sz="3400" b="1" dirty="0">
                <a:ln w="19050">
                  <a:solidFill>
                    <a:schemeClr val="tx1"/>
                  </a:solidFill>
                </a:ln>
                <a:solidFill>
                  <a:srgbClr val="FF0000"/>
                </a:solidFill>
                <a:latin typeface="Century Gothic" pitchFamily="34" charset="0"/>
              </a:rPr>
              <a:t>Once again, this is an attempt to deceive people; to take an important scripture and twist it into untruths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Revelation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241</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838200" y="838200"/>
            <a:ext cx="7467600" cy="4267200"/>
          </a:xfrm>
        </p:spPr>
        <p:txBody>
          <a:bodyPr>
            <a:noAutofit/>
          </a:bodyPr>
          <a:lstStyle/>
          <a:p>
            <a:pPr marL="0" indent="0">
              <a:lnSpc>
                <a:spcPct val="120000"/>
              </a:lnSpc>
              <a:spcBef>
                <a:spcPct val="0"/>
              </a:spcBef>
              <a:spcAft>
                <a:spcPts val="1200"/>
              </a:spcAft>
              <a:buNone/>
            </a:pPr>
            <a:r>
              <a:rPr lang="en-US" altLang="en-US" sz="3400" b="1" u="sng" dirty="0">
                <a:ln w="19050">
                  <a:solidFill>
                    <a:schemeClr val="tx1"/>
                  </a:solidFill>
                </a:ln>
                <a:solidFill>
                  <a:srgbClr val="FF0000"/>
                </a:solidFill>
                <a:latin typeface="Century Gothic" pitchFamily="34" charset="0"/>
                <a:cs typeface="Narkisim" pitchFamily="34" charset="-79"/>
              </a:rPr>
              <a:t>Satan does not want us ready:</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to believe that things that have </a:t>
            </a:r>
            <a:r>
              <a:rPr lang="en-US" altLang="en-US" sz="2600" b="1" u="sng" dirty="0">
                <a:latin typeface="Century Gothic" pitchFamily="34" charset="0"/>
                <a:cs typeface="Narkisim" pitchFamily="34" charset="-79"/>
              </a:rPr>
              <a:t>ALREADY happened</a:t>
            </a:r>
            <a:r>
              <a:rPr lang="en-US" altLang="en-US" sz="2600" dirty="0">
                <a:latin typeface="Century Gothic" pitchFamily="34" charset="0"/>
                <a:cs typeface="Narkisim" pitchFamily="34" charset="-79"/>
              </a:rPr>
              <a:t> are yet to come</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looking for things that </a:t>
            </a:r>
            <a:r>
              <a:rPr lang="en-US" altLang="en-US" sz="2600" b="1" u="sng" dirty="0">
                <a:latin typeface="Century Gothic" pitchFamily="34" charset="0"/>
                <a:cs typeface="Narkisim" pitchFamily="34" charset="-79"/>
              </a:rPr>
              <a:t>will not happen</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a:t>
            </a:r>
            <a:r>
              <a:rPr lang="en-US" altLang="en-US" sz="2600" b="1" u="sng" dirty="0">
                <a:latin typeface="Century Gothic" pitchFamily="34" charset="0"/>
                <a:cs typeface="Narkisim" pitchFamily="34" charset="-79"/>
              </a:rPr>
              <a:t>twists the word of God</a:t>
            </a:r>
            <a:r>
              <a:rPr lang="en-US" altLang="en-US" sz="2600" dirty="0">
                <a:latin typeface="Century Gothic" pitchFamily="34" charset="0"/>
                <a:cs typeface="Narkisim" pitchFamily="34" charset="-79"/>
              </a:rPr>
              <a:t> so we don’t understand God’s plan</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242</a:t>
            </a:fld>
            <a:endParaRPr lang="en-US" dirty="0"/>
          </a:p>
        </p:txBody>
      </p:sp>
    </p:spTree>
    <p:extLst>
      <p:ext uri="{BB962C8B-B14F-4D97-AF65-F5344CB8AC3E}">
        <p14:creationId xmlns:p14="http://schemas.microsoft.com/office/powerpoint/2010/main" val="30981405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Any final discussion?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243</a:t>
            </a:fld>
            <a:endParaRPr lang="en-US"/>
          </a:p>
        </p:txBody>
      </p:sp>
    </p:spTree>
    <p:extLst>
      <p:ext uri="{BB962C8B-B14F-4D97-AF65-F5344CB8AC3E}">
        <p14:creationId xmlns:p14="http://schemas.microsoft.com/office/powerpoint/2010/main" val="14433499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244</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
        <p:nvSpPr>
          <p:cNvPr id="14" name="Cloud 13"/>
          <p:cNvSpPr/>
          <p:nvPr/>
        </p:nvSpPr>
        <p:spPr>
          <a:xfrm>
            <a:off x="3440575"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Plain &amp; Precious Taken Away = Incorrect Understanding</a:t>
            </a:r>
          </a:p>
        </p:txBody>
      </p:sp>
      <p:sp>
        <p:nvSpPr>
          <p:cNvPr id="15" name="Cloud 14"/>
          <p:cNvSpPr/>
          <p:nvPr/>
        </p:nvSpPr>
        <p:spPr>
          <a:xfrm>
            <a:off x="573815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Incorrect Association of Scripture = Incorrect Understanding</a:t>
            </a:r>
          </a:p>
        </p:txBody>
      </p:sp>
      <p:sp>
        <p:nvSpPr>
          <p:cNvPr id="16" name="TextBox 15"/>
          <p:cNvSpPr txBox="1"/>
          <p:nvPr/>
        </p:nvSpPr>
        <p:spPr>
          <a:xfrm>
            <a:off x="304800" y="3699808"/>
            <a:ext cx="8534400" cy="1938992"/>
          </a:xfrm>
          <a:prstGeom prst="rect">
            <a:avLst/>
          </a:prstGeom>
          <a:noFill/>
        </p:spPr>
        <p:txBody>
          <a:bodyPr wrap="square" rtlCol="0">
            <a:spAutoFit/>
          </a:bodyPr>
          <a:lstStyle/>
          <a:p>
            <a:pPr algn="ctr"/>
            <a:r>
              <a:rPr lang="en-US" sz="3000" b="1" dirty="0">
                <a:ln w="19050">
                  <a:solidFill>
                    <a:schemeClr val="tx1"/>
                  </a:solidFill>
                </a:ln>
                <a:solidFill>
                  <a:srgbClr val="00B0F0"/>
                </a:solidFill>
                <a:latin typeface="Century Gothic" pitchFamily="34" charset="0"/>
              </a:rPr>
              <a:t>When using the Inspired Version of </a:t>
            </a:r>
          </a:p>
          <a:p>
            <a:pPr algn="ctr"/>
            <a:r>
              <a:rPr lang="en-US" sz="3000" b="1" dirty="0">
                <a:ln w="19050">
                  <a:solidFill>
                    <a:schemeClr val="tx1"/>
                  </a:solidFill>
                </a:ln>
                <a:solidFill>
                  <a:srgbClr val="00B0F0"/>
                </a:solidFill>
                <a:latin typeface="Century Gothic" pitchFamily="34" charset="0"/>
              </a:rPr>
              <a:t>scripture, there appears to be </a:t>
            </a:r>
          </a:p>
          <a:p>
            <a:pPr algn="ctr"/>
            <a:r>
              <a:rPr lang="en-US" sz="3000" b="1" u="sng" dirty="0">
                <a:ln w="19050">
                  <a:solidFill>
                    <a:schemeClr val="tx1"/>
                  </a:solidFill>
                </a:ln>
                <a:solidFill>
                  <a:srgbClr val="00B0F0"/>
                </a:solidFill>
                <a:latin typeface="Century Gothic" pitchFamily="34" charset="0"/>
              </a:rPr>
              <a:t>NO</a:t>
            </a:r>
            <a:r>
              <a:rPr lang="en-US" sz="3000" b="1" dirty="0">
                <a:ln w="19050">
                  <a:solidFill>
                    <a:schemeClr val="tx1"/>
                  </a:solidFill>
                </a:ln>
                <a:solidFill>
                  <a:srgbClr val="00B0F0"/>
                </a:solidFill>
                <a:latin typeface="Century Gothic" pitchFamily="34" charset="0"/>
              </a:rPr>
              <a:t> scriptural foundation </a:t>
            </a:r>
          </a:p>
          <a:p>
            <a:pPr algn="ctr"/>
            <a:r>
              <a:rPr lang="en-US" sz="3000" b="1" dirty="0">
                <a:ln w="19050">
                  <a:solidFill>
                    <a:schemeClr val="tx1"/>
                  </a:solidFill>
                </a:ln>
                <a:solidFill>
                  <a:srgbClr val="00B0F0"/>
                </a:solidFill>
                <a:latin typeface="Century Gothic" pitchFamily="34" charset="0"/>
              </a:rPr>
              <a:t>for Seven Years Tribulation</a:t>
            </a: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0"/>
                                        </p:tgtEl>
                                      </p:cBhvr>
                                    </p:animEffect>
                                    <p:anim calcmode="lin" valueType="num">
                                      <p:cBhvr>
                                        <p:cTn id="7" dur="1000"/>
                                        <p:tgtEl>
                                          <p:spTgt spid="50"/>
                                        </p:tgtEl>
                                        <p:attrNameLst>
                                          <p:attrName>ppt_x</p:attrName>
                                        </p:attrNameLst>
                                      </p:cBhvr>
                                      <p:tavLst>
                                        <p:tav tm="0">
                                          <p:val>
                                            <p:strVal val="ppt_x"/>
                                          </p:val>
                                        </p:tav>
                                        <p:tav tm="100000">
                                          <p:val>
                                            <p:strVal val="ppt_x"/>
                                          </p:val>
                                        </p:tav>
                                      </p:tavLst>
                                    </p:anim>
                                    <p:anim calcmode="lin" valueType="num">
                                      <p:cBhvr>
                                        <p:cTn id="8" dur="1000"/>
                                        <p:tgtEl>
                                          <p:spTgt spid="50"/>
                                        </p:tgtEl>
                                        <p:attrNameLst>
                                          <p:attrName>ppt_y</p:attrName>
                                        </p:attrNameLst>
                                      </p:cBhvr>
                                      <p:tavLst>
                                        <p:tav tm="0">
                                          <p:val>
                                            <p:strVal val="ppt_y"/>
                                          </p:val>
                                        </p:tav>
                                        <p:tav tm="100000">
                                          <p:val>
                                            <p:strVal val="ppt_y+.1"/>
                                          </p:val>
                                        </p:tav>
                                      </p:tavLst>
                                    </p:anim>
                                    <p:set>
                                      <p:cBhvr>
                                        <p:cTn id="9" dur="1" fill="hold">
                                          <p:stCondLst>
                                            <p:cond delay="999"/>
                                          </p:stCondLst>
                                        </p:cTn>
                                        <p:tgtEl>
                                          <p:spTgt spid="50"/>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51"/>
                                        </p:tgtEl>
                                      </p:cBhvr>
                                    </p:animEffect>
                                    <p:anim calcmode="lin" valueType="num">
                                      <p:cBhvr>
                                        <p:cTn id="20" dur="1000"/>
                                        <p:tgtEl>
                                          <p:spTgt spid="51"/>
                                        </p:tgtEl>
                                        <p:attrNameLst>
                                          <p:attrName>ppt_x</p:attrName>
                                        </p:attrNameLst>
                                      </p:cBhvr>
                                      <p:tavLst>
                                        <p:tav tm="0">
                                          <p:val>
                                            <p:strVal val="ppt_x"/>
                                          </p:val>
                                        </p:tav>
                                        <p:tav tm="100000">
                                          <p:val>
                                            <p:strVal val="ppt_x"/>
                                          </p:val>
                                        </p:tav>
                                      </p:tavLst>
                                    </p:anim>
                                    <p:anim calcmode="lin" valueType="num">
                                      <p:cBhvr>
                                        <p:cTn id="21" dur="1000"/>
                                        <p:tgtEl>
                                          <p:spTgt spid="51"/>
                                        </p:tgtEl>
                                        <p:attrNameLst>
                                          <p:attrName>ppt_y</p:attrName>
                                        </p:attrNameLst>
                                      </p:cBhvr>
                                      <p:tavLst>
                                        <p:tav tm="0">
                                          <p:val>
                                            <p:strVal val="ppt_y"/>
                                          </p:val>
                                        </p:tav>
                                        <p:tav tm="100000">
                                          <p:val>
                                            <p:strVal val="ppt_y+.1"/>
                                          </p:val>
                                        </p:tav>
                                      </p:tavLst>
                                    </p:anim>
                                    <p:set>
                                      <p:cBhvr>
                                        <p:cTn id="22" dur="1" fill="hold">
                                          <p:stCondLst>
                                            <p:cond delay="999"/>
                                          </p:stCondLst>
                                        </p:cTn>
                                        <p:tgtEl>
                                          <p:spTgt spid="51"/>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13"/>
                                        </p:tgtEl>
                                      </p:cBhvr>
                                    </p:animEffect>
                                    <p:anim calcmode="lin" valueType="num">
                                      <p:cBhvr>
                                        <p:cTn id="33" dur="1000"/>
                                        <p:tgtEl>
                                          <p:spTgt spid="13"/>
                                        </p:tgtEl>
                                        <p:attrNameLst>
                                          <p:attrName>ppt_x</p:attrName>
                                        </p:attrNameLst>
                                      </p:cBhvr>
                                      <p:tavLst>
                                        <p:tav tm="0">
                                          <p:val>
                                            <p:strVal val="ppt_x"/>
                                          </p:val>
                                        </p:tav>
                                        <p:tav tm="100000">
                                          <p:val>
                                            <p:strVal val="ppt_x"/>
                                          </p:val>
                                        </p:tav>
                                      </p:tavLst>
                                    </p:anim>
                                    <p:anim calcmode="lin" valueType="num">
                                      <p:cBhvr>
                                        <p:cTn id="34" dur="1000"/>
                                        <p:tgtEl>
                                          <p:spTgt spid="13"/>
                                        </p:tgtEl>
                                        <p:attrNameLst>
                                          <p:attrName>ppt_y</p:attrName>
                                        </p:attrNameLst>
                                      </p:cBhvr>
                                      <p:tavLst>
                                        <p:tav tm="0">
                                          <p:val>
                                            <p:strVal val="ppt_y"/>
                                          </p:val>
                                        </p:tav>
                                        <p:tav tm="100000">
                                          <p:val>
                                            <p:strVal val="ppt_y+.1"/>
                                          </p:val>
                                        </p:tav>
                                      </p:tavLst>
                                    </p:anim>
                                    <p:set>
                                      <p:cBhvr>
                                        <p:cTn id="35" dur="1" fill="hold">
                                          <p:stCondLst>
                                            <p:cond delay="999"/>
                                          </p:stCondLst>
                                        </p:cTn>
                                        <p:tgtEl>
                                          <p:spTgt spid="13"/>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000"/>
                                        <p:tgtEl>
                                          <p:spTgt spid="15"/>
                                        </p:tgtEl>
                                      </p:cBhvr>
                                    </p:animEffect>
                                    <p:set>
                                      <p:cBhvr>
                                        <p:cTn id="46" dur="1" fill="hold">
                                          <p:stCondLst>
                                            <p:cond delay="1999"/>
                                          </p:stCondLst>
                                        </p:cTn>
                                        <p:tgtEl>
                                          <p:spTgt spid="1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14"/>
                                        </p:tgtEl>
                                      </p:cBhvr>
                                    </p:animEffect>
                                    <p:set>
                                      <p:cBhvr>
                                        <p:cTn id="49" dur="1" fill="hold">
                                          <p:stCondLst>
                                            <p:cond delay="19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12"/>
                                        </p:tgtEl>
                                      </p:cBhvr>
                                    </p:animEffect>
                                    <p:set>
                                      <p:cBhvr>
                                        <p:cTn id="52" dur="1" fill="hold">
                                          <p:stCondLst>
                                            <p:cond delay="1999"/>
                                          </p:stCondLst>
                                        </p:cTn>
                                        <p:tgtEl>
                                          <p:spTgt spid="12"/>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0" nodeType="clickEffect">
                                  <p:stCondLst>
                                    <p:cond delay="0"/>
                                  </p:stCondLst>
                                  <p:childTnLst>
                                    <p:animEffect transition="out" filter="fade">
                                      <p:cBhvr>
                                        <p:cTn id="60" dur="2000"/>
                                        <p:tgtEl>
                                          <p:spTgt spid="35"/>
                                        </p:tgtEl>
                                      </p:cBhvr>
                                    </p:animEffect>
                                    <p:anim calcmode="lin" valueType="num">
                                      <p:cBhvr>
                                        <p:cTn id="61" dur="2000"/>
                                        <p:tgtEl>
                                          <p:spTgt spid="35"/>
                                        </p:tgtEl>
                                        <p:attrNameLst>
                                          <p:attrName>ppt_x</p:attrName>
                                        </p:attrNameLst>
                                      </p:cBhvr>
                                      <p:tavLst>
                                        <p:tav tm="0">
                                          <p:val>
                                            <p:strVal val="ppt_x"/>
                                          </p:val>
                                        </p:tav>
                                        <p:tav tm="100000">
                                          <p:val>
                                            <p:strVal val="ppt_x"/>
                                          </p:val>
                                        </p:tav>
                                      </p:tavLst>
                                    </p:anim>
                                    <p:anim calcmode="lin" valueType="num">
                                      <p:cBhvr>
                                        <p:cTn id="62" dur="2000"/>
                                        <p:tgtEl>
                                          <p:spTgt spid="35"/>
                                        </p:tgtEl>
                                        <p:attrNameLst>
                                          <p:attrName>ppt_y</p:attrName>
                                        </p:attrNameLst>
                                      </p:cBhvr>
                                      <p:tavLst>
                                        <p:tav tm="0">
                                          <p:val>
                                            <p:strVal val="ppt_y"/>
                                          </p:val>
                                        </p:tav>
                                        <p:tav tm="100000">
                                          <p:val>
                                            <p:strVal val="ppt_y+.1"/>
                                          </p:val>
                                        </p:tav>
                                      </p:tavLst>
                                    </p:anim>
                                    <p:set>
                                      <p:cBhvr>
                                        <p:cTn id="63" dur="1" fill="hold">
                                          <p:stCondLst>
                                            <p:cond delay="1999"/>
                                          </p:stCondLst>
                                        </p:cTn>
                                        <p:tgtEl>
                                          <p:spTgt spid="35"/>
                                        </p:tgtEl>
                                        <p:attrNameLst>
                                          <p:attrName>style.visibility</p:attrName>
                                        </p:attrNameLst>
                                      </p:cBhvr>
                                      <p:to>
                                        <p:strVal val="hidden"/>
                                      </p:to>
                                    </p:set>
                                  </p:childTnLst>
                                </p:cTn>
                              </p:par>
                            </p:childTnLst>
                          </p:cTn>
                        </p:par>
                        <p:par>
                          <p:cTn id="64" fill="hold">
                            <p:stCondLst>
                              <p:cond delay="2000"/>
                            </p:stCondLst>
                            <p:childTnLst>
                              <p:par>
                                <p:cTn id="65" presetID="42" presetClass="exit" presetSubtype="0" fill="hold" nodeType="afterEffect">
                                  <p:stCondLst>
                                    <p:cond delay="0"/>
                                  </p:stCondLst>
                                  <p:childTnLst>
                                    <p:animEffect transition="out" filter="fade">
                                      <p:cBhvr>
                                        <p:cTn id="66" dur="3000"/>
                                        <p:tgtEl>
                                          <p:spTgt spid="11"/>
                                        </p:tgtEl>
                                      </p:cBhvr>
                                    </p:animEffect>
                                    <p:anim calcmode="lin" valueType="num">
                                      <p:cBhvr>
                                        <p:cTn id="67" dur="3000"/>
                                        <p:tgtEl>
                                          <p:spTgt spid="11"/>
                                        </p:tgtEl>
                                        <p:attrNameLst>
                                          <p:attrName>ppt_x</p:attrName>
                                        </p:attrNameLst>
                                      </p:cBhvr>
                                      <p:tavLst>
                                        <p:tav tm="0">
                                          <p:val>
                                            <p:strVal val="ppt_x"/>
                                          </p:val>
                                        </p:tav>
                                        <p:tav tm="100000">
                                          <p:val>
                                            <p:strVal val="ppt_x"/>
                                          </p:val>
                                        </p:tav>
                                      </p:tavLst>
                                    </p:anim>
                                    <p:anim calcmode="lin" valueType="num">
                                      <p:cBhvr>
                                        <p:cTn id="68" dur="3000"/>
                                        <p:tgtEl>
                                          <p:spTgt spid="11"/>
                                        </p:tgtEl>
                                        <p:attrNameLst>
                                          <p:attrName>ppt_y</p:attrName>
                                        </p:attrNameLst>
                                      </p:cBhvr>
                                      <p:tavLst>
                                        <p:tav tm="0">
                                          <p:val>
                                            <p:strVal val="ppt_y"/>
                                          </p:val>
                                        </p:tav>
                                        <p:tav tm="100000">
                                          <p:val>
                                            <p:strVal val="ppt_y+.1"/>
                                          </p:val>
                                        </p:tav>
                                      </p:tavLst>
                                    </p:anim>
                                    <p:set>
                                      <p:cBhvr>
                                        <p:cTn id="69" dur="1" fill="hold">
                                          <p:stCondLst>
                                            <p:cond delay="2999"/>
                                          </p:stCondLst>
                                        </p:cTn>
                                        <p:tgtEl>
                                          <p:spTgt spid="11"/>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3000"/>
                                        <p:tgtEl>
                                          <p:spTgt spid="49"/>
                                        </p:tgtEl>
                                      </p:cBhvr>
                                    </p:animEffect>
                                    <p:anim calcmode="lin" valueType="num">
                                      <p:cBhvr>
                                        <p:cTn id="72" dur="3000"/>
                                        <p:tgtEl>
                                          <p:spTgt spid="49"/>
                                        </p:tgtEl>
                                        <p:attrNameLst>
                                          <p:attrName>ppt_x</p:attrName>
                                        </p:attrNameLst>
                                      </p:cBhvr>
                                      <p:tavLst>
                                        <p:tav tm="0">
                                          <p:val>
                                            <p:strVal val="ppt_x"/>
                                          </p:val>
                                        </p:tav>
                                        <p:tav tm="100000">
                                          <p:val>
                                            <p:strVal val="ppt_x"/>
                                          </p:val>
                                        </p:tav>
                                      </p:tavLst>
                                    </p:anim>
                                    <p:anim calcmode="lin" valueType="num">
                                      <p:cBhvr>
                                        <p:cTn id="73" dur="3000"/>
                                        <p:tgtEl>
                                          <p:spTgt spid="49"/>
                                        </p:tgtEl>
                                        <p:attrNameLst>
                                          <p:attrName>ppt_y</p:attrName>
                                        </p:attrNameLst>
                                      </p:cBhvr>
                                      <p:tavLst>
                                        <p:tav tm="0">
                                          <p:val>
                                            <p:strVal val="ppt_y"/>
                                          </p:val>
                                        </p:tav>
                                        <p:tav tm="100000">
                                          <p:val>
                                            <p:strVal val="ppt_y+.1"/>
                                          </p:val>
                                        </p:tav>
                                      </p:tavLst>
                                    </p:anim>
                                    <p:set>
                                      <p:cBhvr>
                                        <p:cTn id="74" dur="1" fill="hold">
                                          <p:stCondLst>
                                            <p:cond delay="2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0" grpId="0" animBg="1"/>
      <p:bldP spid="51" grpId="0" animBg="1"/>
      <p:bldP spid="13" grpId="0" animBg="1"/>
      <p:bldP spid="12" grpId="0" animBg="1"/>
      <p:bldP spid="12" grpId="1" animBg="1"/>
      <p:bldP spid="14" grpId="0" animBg="1"/>
      <p:bldP spid="14" grpId="1" animBg="1"/>
      <p:bldP spid="15" grpId="0" animBg="1"/>
      <p:bldP spid="15" grpId="1" animBg="1"/>
      <p:bldP spid="16"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Other Notes</a:t>
            </a:r>
            <a:endParaRPr lang="en-US" sz="8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245</a:t>
            </a:fld>
            <a:endParaRPr lang="en-US" dirty="0"/>
          </a:p>
        </p:txBody>
      </p:sp>
    </p:spTree>
    <p:extLst>
      <p:ext uri="{BB962C8B-B14F-4D97-AF65-F5344CB8AC3E}">
        <p14:creationId xmlns:p14="http://schemas.microsoft.com/office/powerpoint/2010/main" val="145915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246</a:t>
            </a:fld>
            <a:endParaRPr lang="en-US"/>
          </a:p>
        </p:txBody>
      </p:sp>
      <p:pic>
        <p:nvPicPr>
          <p:cNvPr id="7" name="Picture 6">
            <a:extLst>
              <a:ext uri="{FF2B5EF4-FFF2-40B4-BE49-F238E27FC236}">
                <a16:creationId xmlns:a16="http://schemas.microsoft.com/office/drawing/2014/main" id="{93939745-CCA1-4DBB-9910-A71054439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52569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oseph of Egypts 7 Year Vision.jpg"/>
          <p:cNvPicPr>
            <a:picLocks noChangeAspect="1"/>
          </p:cNvPicPr>
          <p:nvPr/>
        </p:nvPicPr>
        <p:blipFill>
          <a:blip r:embed="rId2" cstate="print"/>
          <a:srcRect l="1562" r="4687"/>
          <a:stretch>
            <a:fillRect/>
          </a:stretch>
        </p:blipFill>
        <p:spPr>
          <a:xfrm>
            <a:off x="0" y="-30479"/>
            <a:ext cx="9144000" cy="6888480"/>
          </a:xfrm>
          <a:prstGeom prst="rect">
            <a:avLst/>
          </a:prstGeom>
        </p:spPr>
      </p:pic>
      <p:sp>
        <p:nvSpPr>
          <p:cNvPr id="8" name="TextBox 7"/>
          <p:cNvSpPr txBox="1"/>
          <p:nvPr/>
        </p:nvSpPr>
        <p:spPr>
          <a:xfrm>
            <a:off x="152400" y="304800"/>
            <a:ext cx="8839200" cy="1631216"/>
          </a:xfrm>
          <a:prstGeom prst="rect">
            <a:avLst/>
          </a:prstGeom>
          <a:noFill/>
        </p:spPr>
        <p:txBody>
          <a:bodyPr wrap="square" rtlCol="0">
            <a:spAutoFit/>
          </a:bodyPr>
          <a:lstStyle/>
          <a:p>
            <a:pPr algn="ctr"/>
            <a:r>
              <a:rPr lang="en-US" sz="4000" b="1" dirty="0">
                <a:ln w="25400">
                  <a:solidFill>
                    <a:schemeClr val="bg2">
                      <a:lumMod val="50000"/>
                    </a:schemeClr>
                  </a:solidFill>
                </a:ln>
                <a:solidFill>
                  <a:schemeClr val="bg1"/>
                </a:solidFill>
                <a:latin typeface="Century Gothic" pitchFamily="34" charset="0"/>
              </a:rPr>
              <a:t>Joseph of Egypt 7 Years of Famine </a:t>
            </a:r>
            <a:r>
              <a:rPr lang="en-US" sz="2800" b="1" dirty="0">
                <a:ln w="25400">
                  <a:solidFill>
                    <a:schemeClr val="bg2">
                      <a:lumMod val="50000"/>
                    </a:schemeClr>
                  </a:solidFill>
                </a:ln>
                <a:solidFill>
                  <a:schemeClr val="bg1"/>
                </a:solidFill>
                <a:latin typeface="Century Gothic" pitchFamily="34" charset="0"/>
              </a:rPr>
              <a:t>(Type &amp; Shadow Theory</a:t>
            </a:r>
          </a:p>
          <a:p>
            <a:pPr algn="ctr"/>
            <a:r>
              <a:rPr lang="en-US" sz="2800" b="1" dirty="0">
                <a:ln w="25400">
                  <a:solidFill>
                    <a:schemeClr val="bg2">
                      <a:lumMod val="50000"/>
                    </a:schemeClr>
                  </a:solidFill>
                </a:ln>
                <a:solidFill>
                  <a:schemeClr val="bg1"/>
                </a:solidFill>
                <a:latin typeface="Century Gothic" pitchFamily="34" charset="0"/>
              </a:rPr>
              <a:t>For 7 Years Tribulation)</a:t>
            </a:r>
          </a:p>
        </p:txBody>
      </p:sp>
    </p:spTree>
    <p:extLst>
      <p:ext uri="{BB962C8B-B14F-4D97-AF65-F5344CB8AC3E}">
        <p14:creationId xmlns:p14="http://schemas.microsoft.com/office/powerpoint/2010/main" val="14433499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229600" cy="4401205"/>
          </a:xfrm>
          <a:prstGeom prst="rect">
            <a:avLst/>
          </a:prstGeom>
          <a:noFill/>
        </p:spPr>
        <p:txBody>
          <a:bodyPr wrap="square" rtlCol="0">
            <a:spAutoFit/>
          </a:bodyPr>
          <a:lstStyle/>
          <a:p>
            <a:pPr>
              <a:defRPr/>
            </a:pPr>
            <a:r>
              <a:rPr lang="en-US" sz="2400" b="1" u="sng" dirty="0">
                <a:latin typeface="Century Gothic" pitchFamily="34" charset="0"/>
              </a:rPr>
              <a:t>Joseph of Egypt Seven Years Tribulation Theory:</a:t>
            </a:r>
          </a:p>
          <a:p>
            <a:pPr>
              <a:defRPr/>
            </a:pPr>
            <a:endParaRPr lang="en-US" sz="1400" dirty="0">
              <a:latin typeface="Century Gothic" pitchFamily="34" charset="0"/>
            </a:endParaRPr>
          </a:p>
          <a:p>
            <a:pPr>
              <a:defRPr/>
            </a:pPr>
            <a:r>
              <a:rPr lang="en-US" sz="2200" dirty="0">
                <a:latin typeface="Century Gothic" pitchFamily="34" charset="0"/>
              </a:rPr>
              <a:t>Some who uphold the “seven year tribulation” theory get this belief from the “seven years of tribulation” that Joseph, son of Israel, told the Pharaoh of Egypt they were going to have.</a:t>
            </a:r>
          </a:p>
          <a:p>
            <a:pPr>
              <a:defRPr/>
            </a:pPr>
            <a:endParaRPr lang="en-US" sz="2200" dirty="0">
              <a:latin typeface="Century Gothic" pitchFamily="34" charset="0"/>
            </a:endParaRPr>
          </a:p>
          <a:p>
            <a:pPr>
              <a:defRPr/>
            </a:pPr>
            <a:r>
              <a:rPr lang="en-US" sz="2200" dirty="0">
                <a:latin typeface="Century Gothic" pitchFamily="34" charset="0"/>
              </a:rPr>
              <a:t>This is the thing which I have spoken unto Pharaoh; What God is about to do he shows unto Pharaoh.  Behold, there come seven years of great plenty throughout all the land of Egypt; And there shall arise after them seven years of famine; ....</a:t>
            </a:r>
          </a:p>
          <a:p>
            <a:pPr algn="r">
              <a:defRPr/>
            </a:pPr>
            <a:r>
              <a:rPr lang="en-US" sz="2200" dirty="0">
                <a:latin typeface="Century Gothic" pitchFamily="34" charset="0"/>
              </a:rPr>
              <a:t>Genesis 41:28-30</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248</a:t>
            </a:fld>
            <a:endParaRPr lang="en-US"/>
          </a:p>
        </p:txBody>
      </p:sp>
      <p:sp>
        <p:nvSpPr>
          <p:cNvPr id="7" name="TextBox 6"/>
          <p:cNvSpPr txBox="1"/>
          <p:nvPr/>
        </p:nvSpPr>
        <p:spPr>
          <a:xfrm>
            <a:off x="533400" y="5341203"/>
            <a:ext cx="8153400" cy="830997"/>
          </a:xfrm>
          <a:prstGeom prst="rect">
            <a:avLst/>
          </a:prstGeom>
          <a:solidFill>
            <a:schemeClr val="bg1">
              <a:alpha val="60000"/>
            </a:schemeClr>
          </a:solidFill>
        </p:spPr>
        <p:txBody>
          <a:bodyPr wrap="square" rtlCol="0">
            <a:spAutoFit/>
          </a:bodyPr>
          <a:lstStyle/>
          <a:p>
            <a:pPr algn="ctr">
              <a:defRPr/>
            </a:pPr>
            <a:r>
              <a:rPr lang="en-US" sz="2400" b="1" dirty="0">
                <a:ln w="15875">
                  <a:solidFill>
                    <a:schemeClr val="tx1"/>
                  </a:solidFill>
                </a:ln>
                <a:solidFill>
                  <a:srgbClr val="FF0000"/>
                </a:solidFill>
                <a:latin typeface="Century Gothic" pitchFamily="34" charset="0"/>
              </a:rPr>
              <a:t>People believe this is a type and a shadow of the concept of seven years tribulation</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229600" cy="5112169"/>
          </a:xfrm>
          <a:prstGeom prst="rect">
            <a:avLst/>
          </a:prstGeom>
          <a:noFill/>
        </p:spPr>
        <p:txBody>
          <a:bodyPr wrap="square" rtlCol="0">
            <a:spAutoFit/>
          </a:bodyPr>
          <a:lstStyle/>
          <a:p>
            <a:r>
              <a:rPr lang="en-US" altLang="en-US" sz="2400" b="1" u="sng" dirty="0">
                <a:latin typeface="Century Gothic" pitchFamily="34" charset="0"/>
              </a:rPr>
              <a:t>Let’s look at scriptures about the times near Christ’s return:</a:t>
            </a:r>
          </a:p>
          <a:p>
            <a:endParaRPr lang="en-US" altLang="en-US" sz="1200" dirty="0">
              <a:latin typeface="Century Gothic" pitchFamily="34" charset="0"/>
            </a:endParaRPr>
          </a:p>
          <a:p>
            <a:pPr>
              <a:lnSpc>
                <a:spcPct val="110000"/>
              </a:lnSpc>
            </a:pPr>
            <a:r>
              <a:rPr lang="en-US" altLang="en-US" sz="2200" dirty="0">
                <a:latin typeface="Century Gothic" pitchFamily="34" charset="0"/>
              </a:rPr>
              <a:t>But of the times and the seasons, brethren, you have no need that I write unto you. For yourselves know perfectly that the day of the Lord will come as a thief  in the night. </a:t>
            </a:r>
            <a:r>
              <a:rPr lang="en-US" altLang="en-US" sz="2200" b="1" u="sng" dirty="0">
                <a:latin typeface="Century Gothic" pitchFamily="34" charset="0"/>
              </a:rPr>
              <a:t>For when they shall say, Peace and safety; then</a:t>
            </a:r>
            <a:r>
              <a:rPr lang="en-US" altLang="en-US" sz="2200" b="1" dirty="0">
                <a:latin typeface="Century Gothic" pitchFamily="34" charset="0"/>
              </a:rPr>
              <a:t> </a:t>
            </a:r>
            <a:r>
              <a:rPr lang="en-US" altLang="en-US" sz="2200" b="1" dirty="0">
                <a:ln w="15875">
                  <a:solidFill>
                    <a:schemeClr val="tx1"/>
                  </a:solidFill>
                </a:ln>
                <a:solidFill>
                  <a:srgbClr val="FF0000"/>
                </a:solidFill>
                <a:latin typeface="Century Gothic" pitchFamily="34" charset="0"/>
              </a:rPr>
              <a:t>sudden destruction </a:t>
            </a:r>
            <a:r>
              <a:rPr lang="en-US" altLang="en-US" sz="2200" b="1" u="sng" dirty="0">
                <a:latin typeface="Century Gothic" pitchFamily="34" charset="0"/>
              </a:rPr>
              <a:t>comes upon them, as travail upon a woman with child</a:t>
            </a:r>
            <a:r>
              <a:rPr lang="en-US" altLang="en-US" sz="2200" dirty="0">
                <a:latin typeface="Century Gothic" pitchFamily="34" charset="0"/>
              </a:rPr>
              <a:t>; and they shall not escape. But you, brethren, are not in darkness, that that day should overtake you as a thief. You are all the children of light, and the children of the day; we are not of the night, nor of darkness. </a:t>
            </a:r>
            <a:r>
              <a:rPr lang="en-US" altLang="en-US" sz="2200" b="1" u="sng" dirty="0">
                <a:latin typeface="Century Gothic" pitchFamily="34" charset="0"/>
              </a:rPr>
              <a:t>Therefore let us not sleep, as do others; but let us watch and be sober</a:t>
            </a:r>
            <a:r>
              <a:rPr lang="en-US" altLang="en-US" sz="2200" dirty="0">
                <a:latin typeface="Century Gothic" pitchFamily="34" charset="0"/>
              </a:rPr>
              <a:t>.</a:t>
            </a:r>
            <a:r>
              <a:rPr lang="en-US" altLang="en-US" sz="2200" b="1" dirty="0">
                <a:latin typeface="Century Gothic" pitchFamily="34" charset="0"/>
              </a:rPr>
              <a:t>	</a:t>
            </a:r>
            <a:r>
              <a:rPr lang="en-US" altLang="en-US" sz="2200" dirty="0">
                <a:latin typeface="Century Gothic" pitchFamily="34" charset="0"/>
              </a:rPr>
              <a:t>				      1 Thessalonians 5:1-2</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249</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1524000"/>
            <a:ext cx="3276600" cy="3993401"/>
          </a:xfrm>
          <a:prstGeom prst="rect">
            <a:avLst/>
          </a:prstGeom>
          <a:noFill/>
        </p:spPr>
        <p:txBody>
          <a:bodyPr wrap="square" rtlCol="0">
            <a:spAutoFit/>
          </a:bodyPr>
          <a:lstStyle/>
          <a:p>
            <a:pPr marL="514350" indent="-514350">
              <a:spcAft>
                <a:spcPts val="1500"/>
              </a:spcAft>
              <a:buFont typeface="+mj-lt"/>
              <a:buAutoNum type="arabicPeriod"/>
            </a:pPr>
            <a:r>
              <a:rPr lang="en-US" sz="2000" dirty="0">
                <a:latin typeface="Century Gothic" panose="020B0502020202020204" pitchFamily="34" charset="0"/>
                <a:cs typeface="Andalus" panose="02020603050405020304" pitchFamily="18" charset="-78"/>
              </a:rPr>
              <a:t>Tribulation, Christ, Millennium, Judgment</a:t>
            </a:r>
          </a:p>
          <a:p>
            <a:pPr marL="514350" indent="-514350">
              <a:spcAft>
                <a:spcPts val="1500"/>
              </a:spcAft>
              <a:buFont typeface="+mj-lt"/>
              <a:buAutoNum type="arabicPeriod"/>
            </a:pPr>
            <a:r>
              <a:rPr lang="en-US" sz="1900" dirty="0">
                <a:latin typeface="Century Gothic" panose="020B0502020202020204" pitchFamily="34" charset="0"/>
                <a:cs typeface="Andalus" panose="02020603050405020304" pitchFamily="18" charset="-78"/>
              </a:rPr>
              <a:t>Christ w/rapture, Tribulation, Christ w/church &amp; Millennium, Judgment</a:t>
            </a:r>
          </a:p>
          <a:p>
            <a:pPr marL="514350" indent="-514350">
              <a:spcAft>
                <a:spcPts val="1500"/>
              </a:spcAft>
              <a:buFont typeface="+mj-lt"/>
              <a:buAutoNum type="arabicPeriod"/>
            </a:pPr>
            <a:r>
              <a:rPr lang="en-US" sz="2000" dirty="0">
                <a:latin typeface="Century Gothic" panose="020B0502020202020204" pitchFamily="34" charset="0"/>
                <a:cs typeface="Andalus" panose="02020603050405020304" pitchFamily="18" charset="-78"/>
              </a:rPr>
              <a:t>Millennium, Christ w/Judgment</a:t>
            </a:r>
          </a:p>
          <a:p>
            <a:pPr marL="514350" indent="-514350">
              <a:spcAft>
                <a:spcPts val="1500"/>
              </a:spcAft>
              <a:buFont typeface="+mj-lt"/>
              <a:buAutoNum type="arabicPeriod"/>
            </a:pPr>
            <a:r>
              <a:rPr lang="en-US" sz="2000" dirty="0">
                <a:latin typeface="Century Gothic" panose="020B0502020202020204" pitchFamily="34" charset="0"/>
                <a:cs typeface="Andalus" panose="02020603050405020304" pitchFamily="18" charset="-78"/>
              </a:rPr>
              <a:t>Symbolic Millennium, Christ w/Judgment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pic>
        <p:nvPicPr>
          <p:cNvPr id="7" name="Picture 4" descr="Comparison of Christian millennial interpreta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1319645"/>
            <a:ext cx="5257800" cy="4332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4267200" y="5669537"/>
            <a:ext cx="449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r" eaLnBrk="1" hangingPunct="1">
              <a:spcBef>
                <a:spcPct val="50000"/>
              </a:spcBef>
              <a:buClrTx/>
              <a:buSzTx/>
              <a:buFontTx/>
              <a:buNone/>
            </a:pPr>
            <a:r>
              <a:rPr lang="en-US" altLang="en-US" sz="1000" b="1" dirty="0">
                <a:solidFill>
                  <a:schemeClr val="bg1">
                    <a:lumMod val="50000"/>
                  </a:schemeClr>
                </a:solidFill>
              </a:rPr>
              <a:t>http://en.wikipedia.org/wiki/Tribulation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a:t>
            </a:fld>
            <a:endParaRPr lang="en-US"/>
          </a:p>
        </p:txBody>
      </p:sp>
    </p:spTree>
    <p:extLst>
      <p:ext uri="{BB962C8B-B14F-4D97-AF65-F5344CB8AC3E}">
        <p14:creationId xmlns:p14="http://schemas.microsoft.com/office/powerpoint/2010/main" val="23049681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3511731"/>
          </a:xfrm>
          <a:prstGeom prst="rect">
            <a:avLst/>
          </a:prstGeom>
          <a:noFill/>
        </p:spPr>
        <p:txBody>
          <a:bodyPr wrap="square" rtlCol="0">
            <a:spAutoFit/>
          </a:bodyPr>
          <a:lstStyle/>
          <a:p>
            <a:pPr>
              <a:lnSpc>
                <a:spcPct val="110000"/>
              </a:lnSpc>
            </a:pPr>
            <a:r>
              <a:rPr lang="en-US" altLang="en-US" sz="2400" b="1" u="sng" dirty="0">
                <a:latin typeface="Century Gothic" pitchFamily="34" charset="0"/>
              </a:rPr>
              <a:t>Other scriptures attest the fact that the Lord will </a:t>
            </a:r>
            <a:r>
              <a:rPr lang="en-US" altLang="en-US" sz="2400" b="1" dirty="0">
                <a:latin typeface="Century Gothic" pitchFamily="34" charset="0"/>
              </a:rPr>
              <a:t>“</a:t>
            </a:r>
            <a:r>
              <a:rPr lang="en-US" altLang="en-US" sz="2400" b="1" dirty="0">
                <a:ln w="15875">
                  <a:solidFill>
                    <a:schemeClr val="tx1"/>
                  </a:solidFill>
                </a:ln>
                <a:solidFill>
                  <a:srgbClr val="FF0000"/>
                </a:solidFill>
                <a:latin typeface="Century Gothic" pitchFamily="34" charset="0"/>
              </a:rPr>
              <a:t>suddenly</a:t>
            </a:r>
            <a:r>
              <a:rPr lang="en-US" altLang="en-US" sz="2400" b="1" dirty="0">
                <a:latin typeface="Century Gothic" pitchFamily="34" charset="0"/>
              </a:rPr>
              <a:t>” </a:t>
            </a:r>
            <a:r>
              <a:rPr lang="en-US" altLang="en-US" sz="2400" b="1" u="sng" dirty="0">
                <a:latin typeface="Century Gothic" pitchFamily="34" charset="0"/>
              </a:rPr>
              <a:t>come when people least expect it:</a:t>
            </a:r>
          </a:p>
          <a:p>
            <a:pPr>
              <a:lnSpc>
                <a:spcPct val="110000"/>
              </a:lnSpc>
            </a:pPr>
            <a:endParaRPr lang="en-US" altLang="en-US" dirty="0">
              <a:latin typeface="Century Gothic" pitchFamily="34" charset="0"/>
            </a:endParaRPr>
          </a:p>
          <a:p>
            <a:pPr>
              <a:lnSpc>
                <a:spcPct val="110000"/>
              </a:lnSpc>
            </a:pPr>
            <a:r>
              <a:rPr lang="en-US" altLang="en-US" sz="2200" dirty="0">
                <a:latin typeface="Century Gothic" pitchFamily="34" charset="0"/>
              </a:rPr>
              <a:t>Behold, I will send my messenger, and he shall prepare the way before me; </a:t>
            </a:r>
            <a:r>
              <a:rPr lang="en-US" altLang="en-US" sz="2200" b="1" u="sng" dirty="0">
                <a:latin typeface="Century Gothic" pitchFamily="34" charset="0"/>
              </a:rPr>
              <a:t>and the Lord whom you seek, shall </a:t>
            </a:r>
            <a:r>
              <a:rPr lang="en-US" altLang="en-US" sz="2200" b="1" dirty="0">
                <a:ln w="15875">
                  <a:solidFill>
                    <a:schemeClr val="tx1"/>
                  </a:solidFill>
                </a:ln>
                <a:solidFill>
                  <a:srgbClr val="FF0000"/>
                </a:solidFill>
                <a:latin typeface="Century Gothic" pitchFamily="34" charset="0"/>
              </a:rPr>
              <a:t>suddenly</a:t>
            </a:r>
            <a:r>
              <a:rPr lang="en-US" altLang="en-US" sz="2200" b="1" dirty="0">
                <a:latin typeface="Century Gothic" pitchFamily="34" charset="0"/>
              </a:rPr>
              <a:t> </a:t>
            </a:r>
            <a:r>
              <a:rPr lang="en-US" altLang="en-US" sz="2200" b="1" u="sng" dirty="0">
                <a:latin typeface="Century Gothic" pitchFamily="34" charset="0"/>
              </a:rPr>
              <a:t>come to his temple, even the messenger of the covenant, whom you delight in; behold, he shall come, </a:t>
            </a:r>
            <a:r>
              <a:rPr lang="en-US" altLang="en-US" sz="2200" b="1" u="sng" dirty="0" err="1">
                <a:latin typeface="Century Gothic" pitchFamily="34" charset="0"/>
              </a:rPr>
              <a:t>saith</a:t>
            </a:r>
            <a:r>
              <a:rPr lang="en-US" altLang="en-US" sz="2200" b="1" u="sng" dirty="0">
                <a:latin typeface="Century Gothic" pitchFamily="34" charset="0"/>
              </a:rPr>
              <a:t> the Lord of hosts</a:t>
            </a:r>
            <a:r>
              <a:rPr lang="en-US" altLang="en-US" sz="2200" dirty="0">
                <a:latin typeface="Century Gothic" pitchFamily="34" charset="0"/>
              </a:rPr>
              <a:t>.</a:t>
            </a:r>
            <a:r>
              <a:rPr lang="en-US" altLang="en-US" sz="2200" u="sng" dirty="0">
                <a:latin typeface="Century Gothic" pitchFamily="34" charset="0"/>
              </a:rPr>
              <a:t> </a:t>
            </a:r>
          </a:p>
          <a:p>
            <a:pPr algn="r">
              <a:lnSpc>
                <a:spcPct val="110000"/>
              </a:lnSpc>
              <a:spcAft>
                <a:spcPts val="900"/>
              </a:spcAft>
            </a:pPr>
            <a:r>
              <a:rPr lang="en-US" altLang="en-US" sz="2200" dirty="0">
                <a:latin typeface="Century Gothic" pitchFamily="34" charset="0"/>
              </a:rPr>
              <a:t>Malachi 3:1</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250</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229600" cy="5119863"/>
          </a:xfrm>
          <a:prstGeom prst="rect">
            <a:avLst/>
          </a:prstGeom>
          <a:noFill/>
        </p:spPr>
        <p:txBody>
          <a:bodyPr wrap="square" rtlCol="0">
            <a:spAutoFit/>
          </a:bodyPr>
          <a:lstStyle/>
          <a:p>
            <a:pPr>
              <a:lnSpc>
                <a:spcPct val="110000"/>
              </a:lnSpc>
              <a:defRPr/>
            </a:pPr>
            <a:r>
              <a:rPr lang="en-US" sz="2200" dirty="0">
                <a:latin typeface="Century Gothic" pitchFamily="34" charset="0"/>
              </a:rPr>
              <a:t>But as it was in the days of Noah, so it shall be also at the coming of the Son of Man. For it shall be with them as it was in the days which were before the flood; for until the day that Noah entered into the ark, </a:t>
            </a:r>
          </a:p>
          <a:p>
            <a:pPr marL="463550">
              <a:lnSpc>
                <a:spcPct val="110000"/>
              </a:lnSpc>
              <a:defRPr/>
            </a:pPr>
            <a:r>
              <a:rPr lang="en-US" sz="2200" dirty="0">
                <a:latin typeface="Century Gothic" pitchFamily="34" charset="0"/>
              </a:rPr>
              <a:t>- they were </a:t>
            </a:r>
            <a:r>
              <a:rPr lang="en-US" sz="2200" b="1" u="sng" dirty="0">
                <a:latin typeface="Century Gothic" pitchFamily="34" charset="0"/>
              </a:rPr>
              <a:t>eating and drinking</a:t>
            </a:r>
            <a:r>
              <a:rPr lang="en-US" sz="2200" dirty="0">
                <a:latin typeface="Century Gothic" pitchFamily="34" charset="0"/>
              </a:rPr>
              <a:t>, </a:t>
            </a:r>
          </a:p>
          <a:p>
            <a:pPr marL="463550">
              <a:lnSpc>
                <a:spcPct val="110000"/>
              </a:lnSpc>
              <a:defRPr/>
            </a:pPr>
            <a:r>
              <a:rPr lang="en-US" sz="2200" dirty="0">
                <a:latin typeface="Century Gothic" pitchFamily="34" charset="0"/>
              </a:rPr>
              <a:t>- </a:t>
            </a:r>
            <a:r>
              <a:rPr lang="en-US" sz="2200" b="1" u="sng" dirty="0">
                <a:latin typeface="Century Gothic" pitchFamily="34" charset="0"/>
              </a:rPr>
              <a:t>marrying and giving in marriage</a:t>
            </a:r>
            <a:r>
              <a:rPr lang="en-US" sz="2200" dirty="0">
                <a:latin typeface="Century Gothic" pitchFamily="34" charset="0"/>
              </a:rPr>
              <a:t>, and </a:t>
            </a:r>
          </a:p>
          <a:p>
            <a:pPr marL="463550">
              <a:lnSpc>
                <a:spcPct val="110000"/>
              </a:lnSpc>
              <a:defRPr/>
            </a:pPr>
            <a:r>
              <a:rPr lang="en-US" sz="2200" dirty="0">
                <a:latin typeface="Century Gothic" pitchFamily="34" charset="0"/>
              </a:rPr>
              <a:t>- </a:t>
            </a:r>
            <a:r>
              <a:rPr lang="en-US" sz="2200" b="1" dirty="0">
                <a:ln w="15875">
                  <a:solidFill>
                    <a:schemeClr val="tx1"/>
                  </a:solidFill>
                </a:ln>
                <a:solidFill>
                  <a:srgbClr val="FF0000"/>
                </a:solidFill>
                <a:latin typeface="Century Gothic" pitchFamily="34" charset="0"/>
              </a:rPr>
              <a:t>knew not until the flood </a:t>
            </a:r>
            <a:r>
              <a:rPr lang="en-US" sz="2200" dirty="0">
                <a:latin typeface="Century Gothic" pitchFamily="34" charset="0"/>
              </a:rPr>
              <a:t>came and </a:t>
            </a:r>
            <a:r>
              <a:rPr lang="en-US" sz="2200" b="1" dirty="0">
                <a:ln w="15875">
                  <a:solidFill>
                    <a:schemeClr val="tx1"/>
                  </a:solidFill>
                </a:ln>
                <a:solidFill>
                  <a:srgbClr val="FF0000"/>
                </a:solidFill>
                <a:latin typeface="Century Gothic" pitchFamily="34" charset="0"/>
              </a:rPr>
              <a:t>took them all away</a:t>
            </a:r>
            <a:r>
              <a:rPr lang="en-US" sz="2200" dirty="0">
                <a:latin typeface="Century Gothic" pitchFamily="34" charset="0"/>
              </a:rPr>
              <a:t>;</a:t>
            </a:r>
            <a:r>
              <a:rPr lang="en-US" sz="2200" u="sng" dirty="0">
                <a:latin typeface="Century Gothic" pitchFamily="34" charset="0"/>
              </a:rPr>
              <a:t> </a:t>
            </a:r>
          </a:p>
          <a:p>
            <a:pPr marL="288925">
              <a:lnSpc>
                <a:spcPct val="110000"/>
              </a:lnSpc>
              <a:defRPr/>
            </a:pPr>
            <a:r>
              <a:rPr lang="en-US" sz="2200" b="1" u="sng" dirty="0">
                <a:latin typeface="Century Gothic" pitchFamily="34" charset="0"/>
              </a:rPr>
              <a:t>so shall also the coming of the Son of Man be</a:t>
            </a:r>
            <a:r>
              <a:rPr lang="en-US" sz="2200" dirty="0">
                <a:latin typeface="Century Gothic" pitchFamily="34" charset="0"/>
              </a:rPr>
              <a:t>.</a:t>
            </a:r>
          </a:p>
          <a:p>
            <a:pPr algn="r">
              <a:lnSpc>
                <a:spcPct val="110000"/>
              </a:lnSpc>
              <a:defRPr/>
            </a:pPr>
            <a:r>
              <a:rPr lang="en-US" sz="2200" dirty="0">
                <a:latin typeface="Century Gothic" pitchFamily="34" charset="0"/>
              </a:rPr>
              <a:t>Matthew 24:44-45 &amp; Mark 13:48-49</a:t>
            </a:r>
          </a:p>
          <a:p>
            <a:pPr>
              <a:lnSpc>
                <a:spcPct val="110000"/>
              </a:lnSpc>
              <a:defRPr/>
            </a:pPr>
            <a:endParaRPr lang="en-US" sz="1100" dirty="0">
              <a:latin typeface="Century Gothic" pitchFamily="34" charset="0"/>
            </a:endParaRPr>
          </a:p>
          <a:p>
            <a:pPr>
              <a:lnSpc>
                <a:spcPct val="110000"/>
              </a:lnSpc>
              <a:defRPr/>
            </a:pPr>
            <a:r>
              <a:rPr lang="en-US" sz="2200" dirty="0">
                <a:latin typeface="Century Gothic" pitchFamily="34" charset="0"/>
              </a:rPr>
              <a:t>In the </a:t>
            </a:r>
            <a:r>
              <a:rPr lang="en-US" sz="2200" b="1" dirty="0">
                <a:ln w="15875">
                  <a:solidFill>
                    <a:schemeClr val="tx1"/>
                  </a:solidFill>
                </a:ln>
                <a:solidFill>
                  <a:srgbClr val="FF0000"/>
                </a:solidFill>
                <a:latin typeface="Century Gothic" pitchFamily="34" charset="0"/>
              </a:rPr>
              <a:t>selfsame day </a:t>
            </a:r>
            <a:r>
              <a:rPr lang="en-US" sz="2200" dirty="0">
                <a:latin typeface="Century Gothic" pitchFamily="34" charset="0"/>
              </a:rPr>
              <a:t>they entered the ark and all the fountains of the great deep broken up, and the windows of heaven were opened…			      Genesis 8:36-41</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251</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20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928529"/>
          </a:xfrm>
          <a:prstGeom prst="rect">
            <a:avLst/>
          </a:prstGeom>
          <a:noFill/>
        </p:spPr>
        <p:txBody>
          <a:bodyPr wrap="square" rtlCol="0">
            <a:spAutoFit/>
          </a:bodyPr>
          <a:lstStyle/>
          <a:p>
            <a:pPr>
              <a:lnSpc>
                <a:spcPct val="120000"/>
              </a:lnSpc>
              <a:defRPr/>
            </a:pPr>
            <a:r>
              <a:rPr lang="en-US" sz="2200" dirty="0">
                <a:latin typeface="Century Gothic" pitchFamily="34" charset="0"/>
              </a:rPr>
              <a:t>And as it was in the days of Noe; so shall it be also in the days of the Son of Man. They did eat, they drank, they married wives, they were given in marriage, until the day that Noe entered into the ark, and the flood came, and destroyed them all.  </a:t>
            </a:r>
            <a:r>
              <a:rPr lang="en-US" sz="2200" b="1" u="sng" dirty="0">
                <a:latin typeface="Century Gothic" pitchFamily="34" charset="0"/>
              </a:rPr>
              <a:t>Likewise also as it was in the days of Lot</a:t>
            </a:r>
            <a:r>
              <a:rPr lang="en-US" sz="2200" dirty="0">
                <a:latin typeface="Century Gothic" pitchFamily="34" charset="0"/>
              </a:rPr>
              <a:t>;</a:t>
            </a:r>
            <a:r>
              <a:rPr lang="en-US" sz="2200" u="sng" dirty="0">
                <a:latin typeface="Century Gothic" pitchFamily="34" charset="0"/>
              </a:rPr>
              <a:t> </a:t>
            </a:r>
          </a:p>
          <a:p>
            <a:pPr marL="466725" indent="-3175">
              <a:lnSpc>
                <a:spcPct val="120000"/>
              </a:lnSpc>
              <a:defRPr/>
            </a:pPr>
            <a:endParaRPr lang="en-US" sz="2200" u="sng" dirty="0">
              <a:latin typeface="Century Gothic" pitchFamily="34" charset="0"/>
            </a:endParaRPr>
          </a:p>
          <a:p>
            <a:pPr marL="466725" indent="-3175">
              <a:lnSpc>
                <a:spcPct val="120000"/>
              </a:lnSpc>
              <a:defRPr/>
            </a:pPr>
            <a:endParaRPr lang="en-US" sz="2200" u="sng" dirty="0">
              <a:latin typeface="Century Gothic" pitchFamily="34" charset="0"/>
            </a:endParaRPr>
          </a:p>
          <a:p>
            <a:pPr indent="-3175">
              <a:lnSpc>
                <a:spcPct val="120000"/>
              </a:lnSpc>
              <a:defRPr/>
            </a:pPr>
            <a:r>
              <a:rPr lang="en-US" sz="2200" b="1" u="sng" dirty="0">
                <a:latin typeface="Century Gothic" pitchFamily="34" charset="0"/>
              </a:rPr>
              <a:t>But the</a:t>
            </a:r>
            <a:r>
              <a:rPr lang="en-US" sz="2200" b="1" dirty="0">
                <a:latin typeface="Century Gothic" pitchFamily="34" charset="0"/>
              </a:rPr>
              <a:t> </a:t>
            </a:r>
            <a:r>
              <a:rPr lang="en-US" sz="2200" b="1" dirty="0">
                <a:ln w="15875">
                  <a:solidFill>
                    <a:schemeClr val="tx1"/>
                  </a:solidFill>
                </a:ln>
                <a:solidFill>
                  <a:srgbClr val="FF0000"/>
                </a:solidFill>
                <a:latin typeface="Century Gothic" pitchFamily="34" charset="0"/>
              </a:rPr>
              <a:t>same day </a:t>
            </a:r>
            <a:r>
              <a:rPr lang="en-US" sz="2200" b="1" u="sng" dirty="0">
                <a:latin typeface="Century Gothic" pitchFamily="34" charset="0"/>
              </a:rPr>
              <a:t>that Lot went out of Sodom, it rained fire and brimstone from heaven, and destroyed them all.  Even thus shall it be in the day when the Son of Man is revealed</a:t>
            </a:r>
            <a:r>
              <a:rPr lang="en-US" sz="2200" b="1" dirty="0">
                <a:latin typeface="Century Gothic" pitchFamily="34" charset="0"/>
              </a:rPr>
              <a:t>.</a:t>
            </a:r>
          </a:p>
          <a:p>
            <a:pPr algn="r">
              <a:lnSpc>
                <a:spcPct val="120000"/>
              </a:lnSpc>
              <a:defRPr/>
            </a:pPr>
            <a:r>
              <a:rPr lang="en-US" sz="2200" dirty="0">
                <a:latin typeface="Century Gothic" pitchFamily="34" charset="0"/>
              </a:rPr>
              <a:t>Luke 17:26-30</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252</a:t>
            </a:fld>
            <a:endParaRPr lang="en-US"/>
          </a:p>
        </p:txBody>
      </p:sp>
      <p:sp>
        <p:nvSpPr>
          <p:cNvPr id="7" name="Content Placeholder 2"/>
          <p:cNvSpPr txBox="1">
            <a:spLocks/>
          </p:cNvSpPr>
          <p:nvPr/>
        </p:nvSpPr>
        <p:spPr bwMode="auto">
          <a:xfrm>
            <a:off x="1371600" y="3200400"/>
            <a:ext cx="2819400" cy="1295400"/>
          </a:xfrm>
          <a:prstGeom prst="rect">
            <a:avLst/>
          </a:prstGeom>
          <a:noFill/>
          <a:ln w="9525">
            <a:noFill/>
            <a:miter lim="800000"/>
            <a:headEnd/>
            <a:tailEnd/>
          </a:ln>
        </p:spPr>
        <p:txBody>
          <a:bodyPr/>
          <a:lstStyle/>
          <a:p>
            <a:pPr marL="466725" indent="-3175" fontAlgn="auto">
              <a:lnSpc>
                <a:spcPct val="120000"/>
              </a:lnSpc>
              <a:spcBef>
                <a:spcPts val="0"/>
              </a:spcBef>
              <a:spcAft>
                <a:spcPts val="0"/>
              </a:spcAft>
              <a:buClr>
                <a:schemeClr val="accent1"/>
              </a:buClr>
              <a:buSzPct val="70000"/>
              <a:buFont typeface="Wingdings 2" pitchFamily="18" charset="2"/>
              <a:buNone/>
              <a:defRPr/>
            </a:pPr>
            <a:r>
              <a:rPr lang="en-US" sz="2200" dirty="0">
                <a:latin typeface="Century Gothic" pitchFamily="34" charset="0"/>
              </a:rPr>
              <a:t>- they did </a:t>
            </a:r>
            <a:r>
              <a:rPr lang="en-US" sz="2200" b="1" u="sng" dirty="0">
                <a:latin typeface="Century Gothic" pitchFamily="34" charset="0"/>
              </a:rPr>
              <a:t>eat</a:t>
            </a:r>
            <a:r>
              <a:rPr lang="en-US" sz="2200" dirty="0">
                <a:latin typeface="Century Gothic" pitchFamily="34" charset="0"/>
              </a:rPr>
              <a:t>, </a:t>
            </a:r>
          </a:p>
          <a:p>
            <a:pPr marL="466725" indent="-3175" fontAlgn="auto">
              <a:lnSpc>
                <a:spcPct val="120000"/>
              </a:lnSpc>
              <a:spcBef>
                <a:spcPts val="0"/>
              </a:spcBef>
              <a:spcAft>
                <a:spcPts val="0"/>
              </a:spcAft>
              <a:buClr>
                <a:schemeClr val="accent1"/>
              </a:buClr>
              <a:buSzPct val="70000"/>
              <a:buFont typeface="Wingdings 2" pitchFamily="18" charset="2"/>
              <a:buNone/>
              <a:defRPr/>
            </a:pPr>
            <a:r>
              <a:rPr lang="en-US" sz="2200" dirty="0">
                <a:latin typeface="Century Gothic" pitchFamily="34" charset="0"/>
              </a:rPr>
              <a:t>- they </a:t>
            </a:r>
            <a:r>
              <a:rPr lang="en-US" sz="2200" b="1" u="sng" dirty="0">
                <a:latin typeface="Century Gothic" pitchFamily="34" charset="0"/>
              </a:rPr>
              <a:t>drank</a:t>
            </a:r>
            <a:r>
              <a:rPr lang="en-US" sz="2200" dirty="0">
                <a:latin typeface="Century Gothic" pitchFamily="34" charset="0"/>
              </a:rPr>
              <a:t>, </a:t>
            </a:r>
          </a:p>
          <a:p>
            <a:pPr marL="466725" indent="-3175" fontAlgn="auto">
              <a:lnSpc>
                <a:spcPct val="120000"/>
              </a:lnSpc>
              <a:spcBef>
                <a:spcPts val="0"/>
              </a:spcBef>
              <a:spcAft>
                <a:spcPts val="0"/>
              </a:spcAft>
              <a:buClr>
                <a:schemeClr val="accent1"/>
              </a:buClr>
              <a:buSzPct val="70000"/>
              <a:buFont typeface="Wingdings 2" pitchFamily="18" charset="2"/>
              <a:buNone/>
              <a:defRPr/>
            </a:pPr>
            <a:r>
              <a:rPr lang="en-US" sz="2200" dirty="0">
                <a:latin typeface="Century Gothic" pitchFamily="34" charset="0"/>
              </a:rPr>
              <a:t>- they </a:t>
            </a:r>
            <a:r>
              <a:rPr lang="en-US" sz="2200" b="1" u="sng" dirty="0">
                <a:latin typeface="Century Gothic" pitchFamily="34" charset="0"/>
              </a:rPr>
              <a:t>bought</a:t>
            </a:r>
            <a:r>
              <a:rPr lang="en-US" sz="2200" dirty="0">
                <a:latin typeface="Century Gothic" pitchFamily="34" charset="0"/>
              </a:rPr>
              <a:t>,</a:t>
            </a:r>
          </a:p>
        </p:txBody>
      </p:sp>
      <p:sp>
        <p:nvSpPr>
          <p:cNvPr id="8" name="Content Placeholder 2"/>
          <p:cNvSpPr txBox="1">
            <a:spLocks/>
          </p:cNvSpPr>
          <p:nvPr/>
        </p:nvSpPr>
        <p:spPr bwMode="auto">
          <a:xfrm>
            <a:off x="4876800" y="3200400"/>
            <a:ext cx="2971800" cy="1295400"/>
          </a:xfrm>
          <a:prstGeom prst="rect">
            <a:avLst/>
          </a:prstGeom>
          <a:noFill/>
          <a:ln w="9525">
            <a:noFill/>
            <a:miter lim="800000"/>
            <a:headEnd/>
            <a:tailEnd/>
          </a:ln>
        </p:spPr>
        <p:txBody>
          <a:bodyPr/>
          <a:lstStyle/>
          <a:p>
            <a:pPr marL="466725" indent="-3175" fontAlgn="auto">
              <a:lnSpc>
                <a:spcPct val="120000"/>
              </a:lnSpc>
              <a:spcBef>
                <a:spcPts val="0"/>
              </a:spcBef>
              <a:spcAft>
                <a:spcPts val="0"/>
              </a:spcAft>
              <a:buClr>
                <a:schemeClr val="accent1"/>
              </a:buClr>
              <a:buSzPct val="70000"/>
              <a:buFont typeface="Wingdings 2" pitchFamily="18" charset="2"/>
              <a:buNone/>
              <a:defRPr/>
            </a:pPr>
            <a:r>
              <a:rPr lang="en-US" sz="2200" dirty="0">
                <a:latin typeface="Century Gothic" pitchFamily="34" charset="0"/>
              </a:rPr>
              <a:t>- they </a:t>
            </a:r>
            <a:r>
              <a:rPr lang="en-US" sz="2200" b="1" u="sng" dirty="0">
                <a:latin typeface="Century Gothic" pitchFamily="34" charset="0"/>
              </a:rPr>
              <a:t>sold</a:t>
            </a:r>
            <a:r>
              <a:rPr lang="en-US" sz="2200" dirty="0">
                <a:latin typeface="Century Gothic" pitchFamily="34" charset="0"/>
              </a:rPr>
              <a:t>, </a:t>
            </a:r>
          </a:p>
          <a:p>
            <a:pPr marL="466725" indent="-3175" fontAlgn="auto">
              <a:lnSpc>
                <a:spcPct val="120000"/>
              </a:lnSpc>
              <a:spcBef>
                <a:spcPts val="0"/>
              </a:spcBef>
              <a:spcAft>
                <a:spcPts val="0"/>
              </a:spcAft>
              <a:buClr>
                <a:schemeClr val="accent1"/>
              </a:buClr>
              <a:buSzPct val="70000"/>
              <a:buFont typeface="Wingdings 2" pitchFamily="18" charset="2"/>
              <a:buNone/>
              <a:defRPr/>
            </a:pPr>
            <a:r>
              <a:rPr lang="en-US" sz="2200" dirty="0">
                <a:latin typeface="Century Gothic" pitchFamily="34" charset="0"/>
              </a:rPr>
              <a:t>- they </a:t>
            </a:r>
            <a:r>
              <a:rPr lang="en-US" sz="2200" b="1" u="sng" dirty="0">
                <a:latin typeface="Century Gothic" pitchFamily="34" charset="0"/>
              </a:rPr>
              <a:t>planted</a:t>
            </a:r>
            <a:r>
              <a:rPr lang="en-US" sz="2200" dirty="0">
                <a:latin typeface="Century Gothic" pitchFamily="34" charset="0"/>
              </a:rPr>
              <a:t>, </a:t>
            </a:r>
          </a:p>
          <a:p>
            <a:pPr marL="466725" indent="-3175" fontAlgn="auto">
              <a:lnSpc>
                <a:spcPct val="120000"/>
              </a:lnSpc>
              <a:spcBef>
                <a:spcPts val="0"/>
              </a:spcBef>
              <a:spcAft>
                <a:spcPts val="0"/>
              </a:spcAft>
              <a:buClr>
                <a:schemeClr val="accent1"/>
              </a:buClr>
              <a:buSzPct val="70000"/>
              <a:buFont typeface="Wingdings 2" pitchFamily="18" charset="2"/>
              <a:buNone/>
              <a:defRPr/>
            </a:pPr>
            <a:r>
              <a:rPr lang="en-US" sz="2200" dirty="0">
                <a:latin typeface="Century Gothic" pitchFamily="34" charset="0"/>
              </a:rPr>
              <a:t>- they </a:t>
            </a:r>
            <a:r>
              <a:rPr lang="en-US" sz="2200" b="1" u="sng" dirty="0">
                <a:latin typeface="Century Gothic" pitchFamily="34" charset="0"/>
              </a:rPr>
              <a:t>built</a:t>
            </a:r>
            <a:r>
              <a:rPr lang="en-US" sz="2200" dirty="0">
                <a:latin typeface="Century Gothic" pitchFamily="34" charset="0"/>
              </a:rPr>
              <a:t>;</a:t>
            </a:r>
            <a:r>
              <a:rPr lang="en-US" sz="2200" u="sng" dirty="0">
                <a:latin typeface="Century Gothic" pitchFamily="34" charset="0"/>
              </a:rPr>
              <a:t>  </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219200"/>
            <a:ext cx="8001000" cy="4462760"/>
          </a:xfrm>
          <a:prstGeom prst="rect">
            <a:avLst/>
          </a:prstGeom>
          <a:noFill/>
        </p:spPr>
        <p:txBody>
          <a:bodyPr wrap="square" rtlCol="0">
            <a:spAutoFit/>
          </a:bodyPr>
          <a:lstStyle/>
          <a:p>
            <a:pPr algn="ctr" fontAlgn="auto">
              <a:spcAft>
                <a:spcPts val="1200"/>
              </a:spcAft>
              <a:defRPr/>
            </a:pPr>
            <a:r>
              <a:rPr lang="en-US" sz="3800" dirty="0">
                <a:latin typeface="Century Gothic" pitchFamily="34" charset="0"/>
              </a:rPr>
              <a:t>Parallel to days of Lot and Noah </a:t>
            </a:r>
            <a:r>
              <a:rPr lang="en-US" sz="3800" u="sng" dirty="0">
                <a:latin typeface="Century Gothic" pitchFamily="34" charset="0"/>
              </a:rPr>
              <a:t>indicates Jesus’ return will be: </a:t>
            </a:r>
          </a:p>
          <a:p>
            <a:pPr algn="ctr" fontAlgn="auto">
              <a:spcAft>
                <a:spcPts val="1200"/>
              </a:spcAft>
              <a:defRPr/>
            </a:pPr>
            <a:r>
              <a:rPr lang="en-US" sz="4400" b="1" dirty="0">
                <a:ln w="19050">
                  <a:solidFill>
                    <a:schemeClr val="tx1"/>
                  </a:solidFill>
                </a:ln>
                <a:solidFill>
                  <a:srgbClr val="92D050"/>
                </a:solidFill>
                <a:effectLst>
                  <a:outerShdw blurRad="38100" dist="38100" dir="2700000" algn="tl">
                    <a:srgbClr val="000000">
                      <a:alpha val="43137"/>
                    </a:srgbClr>
                  </a:outerShdw>
                </a:effectLst>
                <a:latin typeface="Century Gothic" pitchFamily="34" charset="0"/>
              </a:rPr>
              <a:t>sudden</a:t>
            </a:r>
            <a:r>
              <a:rPr lang="en-US" sz="3600" dirty="0">
                <a:latin typeface="Century Gothic" pitchFamily="34" charset="0"/>
              </a:rPr>
              <a:t> and provides </a:t>
            </a:r>
          </a:p>
          <a:p>
            <a:pPr algn="ctr" fontAlgn="auto">
              <a:spcAft>
                <a:spcPts val="1200"/>
              </a:spcAft>
              <a:defRPr/>
            </a:pPr>
            <a:r>
              <a:rPr lang="en-US" sz="44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physical signs</a:t>
            </a:r>
            <a:r>
              <a:rPr lang="en-US" sz="3600" dirty="0">
                <a:latin typeface="Century Gothic" pitchFamily="34" charset="0"/>
              </a:rPr>
              <a:t> and </a:t>
            </a:r>
          </a:p>
          <a:p>
            <a:pPr algn="ctr" fontAlgn="auto">
              <a:spcAft>
                <a:spcPts val="1200"/>
              </a:spcAft>
              <a:defRPr/>
            </a:pPr>
            <a:r>
              <a:rPr lang="en-US" sz="4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spiritual signs</a:t>
            </a:r>
            <a:r>
              <a:rPr lang="en-US" sz="3600" dirty="0">
                <a:latin typeface="Century Gothic" pitchFamily="34" charset="0"/>
              </a:rPr>
              <a:t> </a:t>
            </a:r>
          </a:p>
          <a:p>
            <a:pPr algn="ctr" fontAlgn="auto">
              <a:spcAft>
                <a:spcPts val="1200"/>
              </a:spcAft>
              <a:defRPr/>
            </a:pPr>
            <a:r>
              <a:rPr lang="en-US" sz="3600" dirty="0">
                <a:latin typeface="Century Gothic" pitchFamily="34" charset="0"/>
              </a:rPr>
              <a:t>of the end times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253</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762000"/>
            <a:ext cx="8686800" cy="830997"/>
          </a:xfrm>
          <a:prstGeom prst="rect">
            <a:avLst/>
          </a:prstGeom>
          <a:noFill/>
        </p:spPr>
        <p:txBody>
          <a:bodyPr wrap="square" rtlCol="0">
            <a:spAutoFit/>
          </a:bodyPr>
          <a:lstStyle/>
          <a:p>
            <a:pPr>
              <a:defRPr/>
            </a:pPr>
            <a:r>
              <a:rPr lang="en-US" sz="2400" b="1" dirty="0">
                <a:latin typeface="Century Gothic" pitchFamily="34" charset="0"/>
              </a:rPr>
              <a:t>2 Peter 2: He lists the conditions of the people in the end </a:t>
            </a:r>
            <a:r>
              <a:rPr lang="en-US" sz="2400" b="1" u="sng" dirty="0">
                <a:latin typeface="Century Gothic" pitchFamily="34" charset="0"/>
              </a:rPr>
              <a:t>times that are like the people in the days of Lot and Noah</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254</a:t>
            </a:fld>
            <a:endParaRPr lang="en-US"/>
          </a:p>
        </p:txBody>
      </p:sp>
      <p:sp>
        <p:nvSpPr>
          <p:cNvPr id="7" name="Content Placeholder 2"/>
          <p:cNvSpPr txBox="1">
            <a:spLocks/>
          </p:cNvSpPr>
          <p:nvPr/>
        </p:nvSpPr>
        <p:spPr bwMode="auto">
          <a:xfrm>
            <a:off x="228600" y="1600200"/>
            <a:ext cx="3962400" cy="4648200"/>
          </a:xfrm>
          <a:prstGeom prst="rect">
            <a:avLst/>
          </a:prstGeom>
          <a:noFill/>
          <a:ln w="9525">
            <a:noFill/>
            <a:miter lim="800000"/>
            <a:headEnd/>
            <a:tailEnd/>
          </a:ln>
        </p:spPr>
        <p:txBody>
          <a:bodyPr/>
          <a:lstStyle/>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False prophets and teachers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Destructive</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False doctrines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Deny God &amp; Jesus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Immoral ways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Speak evil of truth</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Teachers profit from telling fables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Lawless conduct, rioting</a:t>
            </a:r>
          </a:p>
          <a:p>
            <a:pPr marL="461963" indent="-461963" fontAlgn="auto">
              <a:lnSpc>
                <a:spcPct val="120000"/>
              </a:lnSpc>
              <a:spcBef>
                <a:spcPts val="0"/>
              </a:spcBef>
              <a:spcAft>
                <a:spcPts val="0"/>
              </a:spcAft>
              <a:buClr>
                <a:schemeClr val="accent1"/>
              </a:buClr>
              <a:buSzPct val="70000"/>
              <a:defRPr/>
            </a:pPr>
            <a:r>
              <a:rPr lang="en-US" sz="2100" dirty="0">
                <a:latin typeface="Century Gothic" pitchFamily="34" charset="0"/>
              </a:rPr>
              <a:t>-  Follow lusts of the flesh</a:t>
            </a:r>
          </a:p>
          <a:p>
            <a:pPr marL="461963" indent="-461963">
              <a:lnSpc>
                <a:spcPct val="120000"/>
              </a:lnSpc>
              <a:buClr>
                <a:schemeClr val="accent1"/>
              </a:buClr>
              <a:buSzPct val="70000"/>
              <a:defRPr/>
            </a:pPr>
            <a:r>
              <a:rPr lang="en-US" sz="2100" dirty="0">
                <a:latin typeface="Century Gothic" pitchFamily="34" charset="0"/>
              </a:rPr>
              <a:t>-  Despise God's authority</a:t>
            </a:r>
          </a:p>
          <a:p>
            <a:pPr marL="231775" indent="-231775" fontAlgn="auto">
              <a:lnSpc>
                <a:spcPct val="120000"/>
              </a:lnSpc>
              <a:spcBef>
                <a:spcPts val="0"/>
              </a:spcBef>
              <a:spcAft>
                <a:spcPts val="0"/>
              </a:spcAft>
              <a:buClr>
                <a:schemeClr val="accent1"/>
              </a:buClr>
              <a:buSzPct val="70000"/>
              <a:defRPr/>
            </a:pPr>
            <a:endParaRPr lang="en-US" sz="2100" dirty="0">
              <a:latin typeface="Century Gothic" pitchFamily="34" charset="0"/>
            </a:endParaRPr>
          </a:p>
        </p:txBody>
      </p:sp>
      <p:sp>
        <p:nvSpPr>
          <p:cNvPr id="9" name="Content Placeholder 2"/>
          <p:cNvSpPr txBox="1">
            <a:spLocks/>
          </p:cNvSpPr>
          <p:nvPr/>
        </p:nvSpPr>
        <p:spPr bwMode="auto">
          <a:xfrm>
            <a:off x="4343400" y="1600200"/>
            <a:ext cx="4800600" cy="4648200"/>
          </a:xfrm>
          <a:prstGeom prst="rect">
            <a:avLst/>
          </a:prstGeom>
          <a:noFill/>
          <a:ln w="9525">
            <a:noFill/>
            <a:miter lim="800000"/>
            <a:headEnd/>
            <a:tailEnd/>
          </a:ln>
        </p:spPr>
        <p:txBody>
          <a:bodyPr/>
          <a:lstStyle/>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Bold and arrogant</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Disrespect and insult things above</a:t>
            </a:r>
          </a:p>
          <a:p>
            <a:pPr marL="461963" indent="-461963" fontAlgn="auto">
              <a:lnSpc>
                <a:spcPct val="120000"/>
              </a:lnSpc>
              <a:spcBef>
                <a:spcPts val="0"/>
              </a:spcBef>
              <a:spcAft>
                <a:spcPts val="0"/>
              </a:spcAft>
              <a:buClr>
                <a:schemeClr val="accent1"/>
              </a:buClr>
              <a:buSzPct val="70000"/>
              <a:defRPr/>
            </a:pPr>
            <a:r>
              <a:rPr lang="en-US" sz="2100" dirty="0">
                <a:latin typeface="Century Gothic" pitchFamily="34" charset="0"/>
              </a:rPr>
              <a:t>-  Deceitful</a:t>
            </a:r>
          </a:p>
          <a:p>
            <a:pPr marL="461963" indent="-461963" fontAlgn="auto">
              <a:lnSpc>
                <a:spcPct val="120000"/>
              </a:lnSpc>
              <a:spcBef>
                <a:spcPts val="0"/>
              </a:spcBef>
              <a:spcAft>
                <a:spcPts val="0"/>
              </a:spcAft>
              <a:buClr>
                <a:schemeClr val="accent1"/>
              </a:buClr>
              <a:buSzPct val="70000"/>
              <a:defRPr/>
            </a:pPr>
            <a:r>
              <a:rPr lang="en-US" sz="2100" dirty="0">
                <a:latin typeface="Century Gothic" pitchFamily="34" charset="0"/>
              </a:rPr>
              <a:t>-  Adulterers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Cannot cease from sin</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Beguiling unstable souls</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Use immorality and bodily lusts to trap those trying to change</a:t>
            </a:r>
          </a:p>
          <a:p>
            <a:pPr marL="461963" indent="-461963" fontAlgn="auto">
              <a:lnSpc>
                <a:spcPct val="120000"/>
              </a:lnSpc>
              <a:spcBef>
                <a:spcPts val="0"/>
              </a:spcBef>
              <a:spcAft>
                <a:spcPts val="0"/>
              </a:spcAft>
              <a:buClr>
                <a:schemeClr val="accent1"/>
              </a:buClr>
              <a:buSzPct val="70000"/>
              <a:buFont typeface="Wingdings 2" pitchFamily="18" charset="2"/>
              <a:buNone/>
              <a:defRPr/>
            </a:pPr>
            <a:r>
              <a:rPr lang="en-US" sz="2100" dirty="0">
                <a:latin typeface="Century Gothic" pitchFamily="34" charset="0"/>
              </a:rPr>
              <a:t>-  Servants of corruption who promise liberty, but give bondage</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23113" y="1371600"/>
            <a:ext cx="8021574" cy="3972626"/>
          </a:xfrm>
          <a:prstGeom prst="rect">
            <a:avLst/>
          </a:prstGeom>
          <a:noFill/>
        </p:spPr>
        <p:txBody>
          <a:bodyPr wrap="square" rtlCol="0">
            <a:spAutoFit/>
          </a:bodyPr>
          <a:lstStyle/>
          <a:p>
            <a:pPr algn="ctr" fontAlgn="auto">
              <a:lnSpc>
                <a:spcPct val="114000"/>
              </a:lnSpc>
              <a:defRPr/>
            </a:pPr>
            <a:r>
              <a:rPr lang="en-US" sz="3200" dirty="0">
                <a:latin typeface="Century Gothic" pitchFamily="34" charset="0"/>
              </a:rPr>
              <a:t>I believe using the </a:t>
            </a:r>
          </a:p>
          <a:p>
            <a:pPr algn="ctr" fontAlgn="auto">
              <a:lnSpc>
                <a:spcPct val="114000"/>
              </a:lnSpc>
              <a:defRPr/>
            </a:pPr>
            <a:r>
              <a:rPr lang="en-US" sz="3200" u="sng" dirty="0">
                <a:latin typeface="Century Gothic" pitchFamily="34" charset="0"/>
              </a:rPr>
              <a:t>seven years of famine in Egypt</a:t>
            </a:r>
            <a:r>
              <a:rPr lang="en-US" sz="3200" dirty="0">
                <a:latin typeface="Century Gothic" pitchFamily="34" charset="0"/>
              </a:rPr>
              <a:t> event </a:t>
            </a:r>
          </a:p>
          <a:p>
            <a:pPr algn="ctr" fontAlgn="auto">
              <a:lnSpc>
                <a:spcPct val="114000"/>
              </a:lnSpc>
              <a:defRPr/>
            </a:pPr>
            <a:r>
              <a:rPr lang="en-US" sz="3200" dirty="0">
                <a:latin typeface="Century Gothic" pitchFamily="34" charset="0"/>
              </a:rPr>
              <a:t>as a </a:t>
            </a:r>
            <a:r>
              <a:rPr lang="en-US" sz="4000" b="1" dirty="0">
                <a:effectLst>
                  <a:outerShdw blurRad="50800" dist="304800" dir="2400000" sx="102000" sy="102000" algn="tl" rotWithShape="0">
                    <a:schemeClr val="tx1">
                      <a:lumMod val="65000"/>
                      <a:lumOff val="35000"/>
                      <a:alpha val="40000"/>
                    </a:schemeClr>
                  </a:outerShdw>
                </a:effectLst>
                <a:latin typeface="Century Gothic" pitchFamily="34" charset="0"/>
              </a:rPr>
              <a:t>type and shadow</a:t>
            </a:r>
            <a:r>
              <a:rPr lang="en-US" sz="3200" b="1" dirty="0">
                <a:latin typeface="Century Gothic" pitchFamily="34" charset="0"/>
              </a:rPr>
              <a:t> </a:t>
            </a:r>
            <a:r>
              <a:rPr lang="en-US" sz="3200" dirty="0">
                <a:latin typeface="Century Gothic" pitchFamily="34" charset="0"/>
              </a:rPr>
              <a:t>of </a:t>
            </a:r>
          </a:p>
          <a:p>
            <a:pPr algn="ctr" fontAlgn="auto">
              <a:lnSpc>
                <a:spcPct val="114000"/>
              </a:lnSpc>
              <a:defRPr/>
            </a:pPr>
            <a:r>
              <a:rPr lang="en-US" sz="4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seven years tribulation</a:t>
            </a:r>
            <a:r>
              <a:rPr lang="en-US" sz="3200" dirty="0">
                <a:effectLst>
                  <a:outerShdw blurRad="38100" dist="38100" dir="2700000" algn="tl">
                    <a:srgbClr val="000000">
                      <a:alpha val="43137"/>
                    </a:srgbClr>
                  </a:outerShdw>
                </a:effectLst>
                <a:latin typeface="Century Gothic" pitchFamily="34" charset="0"/>
              </a:rPr>
              <a:t> </a:t>
            </a:r>
          </a:p>
          <a:p>
            <a:pPr algn="ctr" fontAlgn="auto">
              <a:lnSpc>
                <a:spcPct val="114000"/>
              </a:lnSpc>
              <a:defRPr/>
            </a:pPr>
            <a:r>
              <a:rPr lang="en-US" sz="4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DOES NOT</a:t>
            </a:r>
            <a:r>
              <a:rPr lang="en-US" sz="3200" dirty="0">
                <a:effectLst>
                  <a:outerShdw blurRad="38100" dist="38100" dir="2700000" algn="tl">
                    <a:srgbClr val="000000">
                      <a:alpha val="43137"/>
                    </a:srgbClr>
                  </a:outerShdw>
                </a:effectLst>
                <a:latin typeface="Century Gothic" pitchFamily="34" charset="0"/>
              </a:rPr>
              <a:t> </a:t>
            </a:r>
            <a:r>
              <a:rPr lang="en-US" sz="3200" dirty="0">
                <a:latin typeface="Century Gothic" pitchFamily="34" charset="0"/>
              </a:rPr>
              <a:t>have enough </a:t>
            </a:r>
          </a:p>
          <a:p>
            <a:pPr algn="ctr" fontAlgn="auto">
              <a:lnSpc>
                <a:spcPct val="114000"/>
              </a:lnSpc>
              <a:defRPr/>
            </a:pPr>
            <a:r>
              <a:rPr lang="en-US" sz="3200" dirty="0">
                <a:latin typeface="Century Gothic" pitchFamily="34" charset="0"/>
              </a:rPr>
              <a:t>scriptural support.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Other Notes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255</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Conclusion to</a:t>
            </a:r>
            <a:b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7 Years Tribulation</a:t>
            </a:r>
            <a:endParaRPr lang="en-US" sz="8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256</a:t>
            </a:fld>
            <a:endParaRPr lang="en-US" dirty="0"/>
          </a:p>
        </p:txBody>
      </p:sp>
    </p:spTree>
    <p:extLst>
      <p:ext uri="{BB962C8B-B14F-4D97-AF65-F5344CB8AC3E}">
        <p14:creationId xmlns:p14="http://schemas.microsoft.com/office/powerpoint/2010/main" val="145915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91250"/>
            <a:ext cx="8229600" cy="4912692"/>
          </a:xfrm>
          <a:prstGeom prst="rect">
            <a:avLst/>
          </a:prstGeom>
          <a:noFill/>
        </p:spPr>
        <p:txBody>
          <a:bodyPr wrap="square" rtlCol="0">
            <a:spAutoFit/>
          </a:bodyPr>
          <a:lstStyle/>
          <a:p>
            <a:pPr>
              <a:lnSpc>
                <a:spcPct val="110000"/>
              </a:lnSpc>
              <a:spcAft>
                <a:spcPts val="600"/>
              </a:spcAft>
              <a:defRPr/>
            </a:pPr>
            <a:r>
              <a:rPr lang="en-US" sz="2800" b="1" u="sng" dirty="0">
                <a:latin typeface="Century Gothic" pitchFamily="34" charset="0"/>
              </a:rPr>
              <a:t>In order to believe the 7 years tribulation:</a:t>
            </a:r>
            <a:endParaRPr lang="en-US" sz="2400" dirty="0">
              <a:latin typeface="Century Gothic" pitchFamily="34" charset="0"/>
            </a:endParaRPr>
          </a:p>
          <a:p>
            <a:pPr marL="925830" lvl="1" indent="-514350">
              <a:lnSpc>
                <a:spcPct val="130000"/>
              </a:lnSpc>
              <a:buFont typeface="+mj-lt"/>
              <a:buAutoNum type="arabicPeriod"/>
              <a:defRPr/>
            </a:pPr>
            <a:r>
              <a:rPr lang="en-US" sz="2400" dirty="0">
                <a:latin typeface="Century Gothic" pitchFamily="34" charset="0"/>
              </a:rPr>
              <a:t>Believe there is a 2,000 year gap between weeks 69 and 70 in Daniel chapter 9</a:t>
            </a:r>
          </a:p>
          <a:p>
            <a:pPr marL="925830" lvl="1" indent="-514350">
              <a:lnSpc>
                <a:spcPct val="130000"/>
              </a:lnSpc>
              <a:buFont typeface="+mj-lt"/>
              <a:buAutoNum type="arabicPeriod"/>
              <a:defRPr/>
            </a:pPr>
            <a:r>
              <a:rPr lang="en-US" sz="2400" dirty="0">
                <a:latin typeface="Century Gothic" pitchFamily="34" charset="0"/>
              </a:rPr>
              <a:t>Attribute the things that Christ will accomplish in Daniel’s vision to the devil (“THE” anti-Christ)</a:t>
            </a:r>
          </a:p>
          <a:p>
            <a:pPr marL="925830" lvl="1" indent="-514350">
              <a:lnSpc>
                <a:spcPct val="130000"/>
              </a:lnSpc>
              <a:buFont typeface="+mj-lt"/>
              <a:buAutoNum type="arabicPeriod"/>
              <a:defRPr/>
            </a:pPr>
            <a:r>
              <a:rPr lang="en-US" sz="2400" dirty="0">
                <a:latin typeface="Century Gothic" pitchFamily="34" charset="0"/>
              </a:rPr>
              <a:t>Ignore that the 70 weeks were determined upon Jerusalem and not the whole world</a:t>
            </a:r>
          </a:p>
          <a:p>
            <a:pPr marL="925830" lvl="1" indent="-514350">
              <a:lnSpc>
                <a:spcPct val="130000"/>
              </a:lnSpc>
              <a:buFont typeface="+mj-lt"/>
              <a:buAutoNum type="arabicPeriod"/>
              <a:defRPr/>
            </a:pPr>
            <a:r>
              <a:rPr lang="en-US" sz="2400" dirty="0">
                <a:latin typeface="Century Gothic" pitchFamily="34" charset="0"/>
              </a:rPr>
              <a:t>Use the timeline of Christ’s prophecy of His own return from the KJV instead of the Inspired Version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257</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91250"/>
            <a:ext cx="8229600" cy="5392823"/>
          </a:xfrm>
          <a:prstGeom prst="rect">
            <a:avLst/>
          </a:prstGeom>
          <a:noFill/>
        </p:spPr>
        <p:txBody>
          <a:bodyPr wrap="square" rtlCol="0">
            <a:spAutoFit/>
          </a:bodyPr>
          <a:lstStyle/>
          <a:p>
            <a:pPr>
              <a:lnSpc>
                <a:spcPct val="110000"/>
              </a:lnSpc>
              <a:spcAft>
                <a:spcPts val="600"/>
              </a:spcAft>
              <a:defRPr/>
            </a:pPr>
            <a:r>
              <a:rPr lang="en-US" sz="2800" b="1" u="sng" dirty="0">
                <a:latin typeface="Century Gothic" pitchFamily="34" charset="0"/>
              </a:rPr>
              <a:t>In order to believe the 7 years tribulation:</a:t>
            </a:r>
          </a:p>
          <a:p>
            <a:pPr marL="925830" lvl="1" indent="-514350">
              <a:lnSpc>
                <a:spcPct val="130000"/>
              </a:lnSpc>
              <a:buFont typeface="+mj-lt"/>
              <a:buAutoNum type="arabicPeriod" startAt="5"/>
              <a:defRPr/>
            </a:pPr>
            <a:r>
              <a:rPr lang="en-US" sz="2400" dirty="0">
                <a:latin typeface="Century Gothic" pitchFamily="34" charset="0"/>
              </a:rPr>
              <a:t>Incorrectly associate the Book of Revelation’s “time, times, and half a time” to the end times</a:t>
            </a:r>
          </a:p>
          <a:p>
            <a:pPr marL="1211580" lvl="2" indent="-342900">
              <a:lnSpc>
                <a:spcPct val="130000"/>
              </a:lnSpc>
              <a:buFont typeface="Arial" panose="020B0604020202020204" pitchFamily="34" charset="0"/>
              <a:buChar char="•"/>
              <a:defRPr/>
            </a:pPr>
            <a:r>
              <a:rPr lang="en-US" sz="2400" b="1" dirty="0">
                <a:ln w="9525">
                  <a:solidFill>
                    <a:schemeClr val="tx1"/>
                  </a:solidFill>
                </a:ln>
                <a:solidFill>
                  <a:srgbClr val="C00000"/>
                </a:solidFill>
                <a:effectLst>
                  <a:outerShdw blurRad="38100" dist="38100" dir="2700000" algn="tl">
                    <a:srgbClr val="000000">
                      <a:alpha val="43137"/>
                    </a:srgbClr>
                  </a:outerShdw>
                </a:effectLst>
                <a:latin typeface="Century Gothic" pitchFamily="34" charset="0"/>
              </a:rPr>
              <a:t>NOT recognize it as the time period of the apostasy (cornerstone belief of the Restoration)</a:t>
            </a:r>
          </a:p>
          <a:p>
            <a:pPr marL="925830" lvl="1" indent="-514350">
              <a:lnSpc>
                <a:spcPct val="130000"/>
              </a:lnSpc>
              <a:buFont typeface="+mj-lt"/>
              <a:buAutoNum type="arabicPeriod" startAt="5"/>
              <a:defRPr/>
            </a:pPr>
            <a:r>
              <a:rPr lang="en-US" sz="2400" dirty="0">
                <a:latin typeface="Century Gothic" pitchFamily="34" charset="0"/>
              </a:rPr>
              <a:t>Believe in THE “anti-Christ” which is not found in scripture </a:t>
            </a:r>
            <a:r>
              <a:rPr lang="en-US" sz="2000" i="1" dirty="0">
                <a:latin typeface="Century Gothic" pitchFamily="34" charset="0"/>
              </a:rPr>
              <a:t>(</a:t>
            </a:r>
            <a:r>
              <a:rPr lang="en-US" sz="2000" i="1" dirty="0">
                <a:solidFill>
                  <a:srgbClr val="C00000"/>
                </a:solidFill>
                <a:latin typeface="Century Gothic" pitchFamily="34" charset="0"/>
              </a:rPr>
              <a:t>we will discuss next</a:t>
            </a:r>
            <a:r>
              <a:rPr lang="en-US" sz="2000" i="1" dirty="0">
                <a:latin typeface="Century Gothic" pitchFamily="34" charset="0"/>
              </a:rPr>
              <a:t>)</a:t>
            </a:r>
            <a:endParaRPr lang="en-US" sz="2400" i="1" dirty="0">
              <a:latin typeface="Century Gothic" pitchFamily="34" charset="0"/>
            </a:endParaRPr>
          </a:p>
          <a:p>
            <a:pPr marL="925830" lvl="1" indent="-514350">
              <a:lnSpc>
                <a:spcPct val="130000"/>
              </a:lnSpc>
              <a:buFont typeface="+mj-lt"/>
              <a:buAutoNum type="arabicPeriod" startAt="5"/>
              <a:defRPr/>
            </a:pPr>
            <a:r>
              <a:rPr lang="en-US" sz="2400" dirty="0">
                <a:latin typeface="Century Gothic" pitchFamily="34" charset="0"/>
              </a:rPr>
              <a:t>In Daniel believe a day = a year in prophecy, but in Revelation 12 &amp; 13 believe that a day = a day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258</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891250"/>
            <a:ext cx="8229600" cy="2563779"/>
          </a:xfrm>
          <a:prstGeom prst="rect">
            <a:avLst/>
          </a:prstGeom>
          <a:noFill/>
        </p:spPr>
        <p:txBody>
          <a:bodyPr wrap="square" rtlCol="0">
            <a:spAutoFit/>
          </a:bodyPr>
          <a:lstStyle/>
          <a:p>
            <a:pPr>
              <a:lnSpc>
                <a:spcPct val="110000"/>
              </a:lnSpc>
              <a:spcAft>
                <a:spcPts val="600"/>
              </a:spcAft>
              <a:defRPr/>
            </a:pPr>
            <a:r>
              <a:rPr lang="en-US" sz="2800" b="1" u="sng" dirty="0">
                <a:latin typeface="Century Gothic" pitchFamily="34" charset="0"/>
              </a:rPr>
              <a:t>In order to believe the 7 years tribulation:</a:t>
            </a:r>
          </a:p>
          <a:p>
            <a:pPr marL="925830" lvl="1" indent="-514350">
              <a:lnSpc>
                <a:spcPct val="130000"/>
              </a:lnSpc>
              <a:buFont typeface="+mj-lt"/>
              <a:buAutoNum type="arabicPeriod" startAt="8"/>
              <a:defRPr/>
            </a:pPr>
            <a:r>
              <a:rPr lang="en-US" sz="2400" dirty="0">
                <a:latin typeface="Century Gothic" pitchFamily="34" charset="0"/>
              </a:rPr>
              <a:t>Disregard the Inspired Version and the revelation Joseph Smith received in D&amp;C 45</a:t>
            </a:r>
          </a:p>
          <a:p>
            <a:pPr marL="925830" lvl="1" indent="-514350">
              <a:lnSpc>
                <a:spcPct val="130000"/>
              </a:lnSpc>
              <a:buFont typeface="+mj-lt"/>
              <a:buAutoNum type="arabicPeriod" startAt="8"/>
              <a:defRPr/>
            </a:pPr>
            <a:r>
              <a:rPr lang="en-US" sz="2400" dirty="0">
                <a:latin typeface="Century Gothic" pitchFamily="34" charset="0"/>
              </a:rPr>
              <a:t>Ignore the Restoration of God’s Church and the Everlasting Gospel in 1830</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259</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923" y="1371600"/>
            <a:ext cx="609600" cy="8331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p:nvPr/>
        </p:nvSpPr>
        <p:spPr>
          <a:xfrm>
            <a:off x="381000" y="1143000"/>
            <a:ext cx="457200" cy="4540730"/>
          </a:xfrm>
          <a:prstGeom prst="rect">
            <a:avLst/>
          </a:prstGeom>
          <a:noFill/>
        </p:spPr>
        <p:txBody>
          <a:bodyPr wrap="square" rtlCol="0">
            <a:spAutoFit/>
          </a:bodyPr>
          <a:lstStyle/>
          <a:p>
            <a:pPr>
              <a:lnSpc>
                <a:spcPct val="300000"/>
              </a:lnSpc>
              <a:spcAft>
                <a:spcPts val="1500"/>
              </a:spcAft>
            </a:pPr>
            <a:r>
              <a:rPr lang="en-US" sz="2200" dirty="0">
                <a:latin typeface="Century Gothic" panose="020B0502020202020204" pitchFamily="34" charset="0"/>
                <a:cs typeface="Andalus" panose="02020603050405020304" pitchFamily="18" charset="-78"/>
              </a:rPr>
              <a:t>1.</a:t>
            </a:r>
          </a:p>
          <a:p>
            <a:pPr>
              <a:lnSpc>
                <a:spcPct val="300000"/>
              </a:lnSpc>
              <a:spcAft>
                <a:spcPts val="1500"/>
              </a:spcAft>
            </a:pPr>
            <a:r>
              <a:rPr lang="en-US" sz="2200" dirty="0">
                <a:latin typeface="Century Gothic" panose="020B0502020202020204" pitchFamily="34" charset="0"/>
                <a:cs typeface="Andalus" panose="02020603050405020304" pitchFamily="18" charset="-78"/>
              </a:rPr>
              <a:t>2.</a:t>
            </a:r>
          </a:p>
          <a:p>
            <a:pPr>
              <a:lnSpc>
                <a:spcPct val="300000"/>
              </a:lnSpc>
              <a:spcAft>
                <a:spcPts val="1500"/>
              </a:spcAft>
            </a:pPr>
            <a:r>
              <a:rPr lang="en-US" sz="2200" dirty="0">
                <a:latin typeface="Century Gothic" panose="020B0502020202020204" pitchFamily="34" charset="0"/>
                <a:cs typeface="Andalus" panose="02020603050405020304" pitchFamily="18" charset="-78"/>
              </a:rPr>
              <a:t>3.</a:t>
            </a:r>
          </a:p>
          <a:p>
            <a:pPr>
              <a:lnSpc>
                <a:spcPct val="300000"/>
              </a:lnSpc>
              <a:spcAft>
                <a:spcPts val="1500"/>
              </a:spcAft>
            </a:pPr>
            <a:r>
              <a:rPr lang="en-US" sz="2200" dirty="0">
                <a:latin typeface="Century Gothic" panose="020B0502020202020204" pitchFamily="34" charset="0"/>
                <a:cs typeface="Andalus" panose="02020603050405020304" pitchFamily="18" charset="-78"/>
              </a:rPr>
              <a:t>4.</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7162" r="19513"/>
          <a:stretch/>
        </p:blipFill>
        <p:spPr>
          <a:xfrm>
            <a:off x="3380355" y="1381991"/>
            <a:ext cx="1344045" cy="8489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8864" t="10856" r="30796" b="864"/>
          <a:stretch/>
        </p:blipFill>
        <p:spPr>
          <a:xfrm>
            <a:off x="4904383" y="1313680"/>
            <a:ext cx="592408" cy="9723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16477" t="3114" r="18523" b="14152"/>
          <a:stretch/>
        </p:blipFill>
        <p:spPr>
          <a:xfrm>
            <a:off x="5715000" y="1371600"/>
            <a:ext cx="1524000" cy="861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6818" y="1371600"/>
            <a:ext cx="1392382" cy="8639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73" y="2566466"/>
            <a:ext cx="609600" cy="8331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28" name="Straight Arrow Connector 27"/>
          <p:cNvCxnSpPr/>
          <p:nvPr/>
        </p:nvCxnSpPr>
        <p:spPr>
          <a:xfrm>
            <a:off x="1858700" y="1788160"/>
            <a:ext cx="1371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7236" y="2584853"/>
            <a:ext cx="1401994" cy="8435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17162" r="19513"/>
          <a:stretch/>
        </p:blipFill>
        <p:spPr>
          <a:xfrm>
            <a:off x="3380355" y="2566466"/>
            <a:ext cx="1344045" cy="8489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l="28864" t="10856" r="30796" b="864"/>
          <a:stretch/>
        </p:blipFill>
        <p:spPr>
          <a:xfrm>
            <a:off x="4904383" y="2498155"/>
            <a:ext cx="592408" cy="9723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6477" t="3114" r="18523" b="14152"/>
          <a:stretch/>
        </p:blipFill>
        <p:spPr>
          <a:xfrm>
            <a:off x="5715000" y="2556075"/>
            <a:ext cx="1524000" cy="861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6818" y="2556075"/>
            <a:ext cx="1392382" cy="8639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198" y="3788034"/>
            <a:ext cx="609600" cy="8331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l="28864" t="10856" r="30796" b="864"/>
          <a:stretch/>
        </p:blipFill>
        <p:spPr>
          <a:xfrm>
            <a:off x="6825643" y="3740505"/>
            <a:ext cx="592408" cy="9723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16477" t="3114" r="18523" b="14152"/>
          <a:stretch/>
        </p:blipFill>
        <p:spPr>
          <a:xfrm>
            <a:off x="5159634" y="3798425"/>
            <a:ext cx="1524000" cy="861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5243" y="3791150"/>
            <a:ext cx="1392382" cy="8639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41" name="Straight Arrow Connector 40"/>
          <p:cNvCxnSpPr/>
          <p:nvPr/>
        </p:nvCxnSpPr>
        <p:spPr>
          <a:xfrm>
            <a:off x="1741025" y="4204594"/>
            <a:ext cx="3276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73" y="4984173"/>
            <a:ext cx="609600" cy="8331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3" name="Picture 42"/>
          <p:cNvPicPr>
            <a:picLocks noChangeAspect="1"/>
          </p:cNvPicPr>
          <p:nvPr/>
        </p:nvPicPr>
        <p:blipFill rotWithShape="1">
          <a:blip r:embed="rId6" cstate="print">
            <a:extLst>
              <a:ext uri="{28A0092B-C50C-407E-A947-70E740481C1C}">
                <a14:useLocalDpi xmlns:a14="http://schemas.microsoft.com/office/drawing/2010/main" val="0"/>
              </a:ext>
            </a:extLst>
          </a:blip>
          <a:srcRect l="28864" t="10856" r="30796" b="864"/>
          <a:stretch/>
        </p:blipFill>
        <p:spPr>
          <a:xfrm>
            <a:off x="6837218" y="4915862"/>
            <a:ext cx="592408" cy="9723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4" name="Picture 43"/>
          <p:cNvPicPr>
            <a:picLocks noChangeAspect="1"/>
          </p:cNvPicPr>
          <p:nvPr/>
        </p:nvPicPr>
        <p:blipFill rotWithShape="1">
          <a:blip r:embed="rId7" cstate="print">
            <a:extLst>
              <a:ext uri="{28A0092B-C50C-407E-A947-70E740481C1C}">
                <a14:useLocalDpi xmlns:a14="http://schemas.microsoft.com/office/drawing/2010/main" val="0"/>
              </a:ext>
            </a:extLst>
          </a:blip>
          <a:srcRect l="16477" t="3114" r="18523" b="14152"/>
          <a:stretch/>
        </p:blipFill>
        <p:spPr>
          <a:xfrm>
            <a:off x="3657600" y="4994564"/>
            <a:ext cx="1524000" cy="8619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6818" y="4987289"/>
            <a:ext cx="1392382" cy="8639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50" name="Straight Connector 49"/>
          <p:cNvCxnSpPr/>
          <p:nvPr/>
        </p:nvCxnSpPr>
        <p:spPr>
          <a:xfrm>
            <a:off x="1787236" y="5425524"/>
            <a:ext cx="17179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323609" y="5398193"/>
            <a:ext cx="1371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Slide Number Placeholder 52"/>
          <p:cNvSpPr>
            <a:spLocks noGrp="1"/>
          </p:cNvSpPr>
          <p:nvPr>
            <p:ph type="sldNum" sz="quarter" idx="12"/>
          </p:nvPr>
        </p:nvSpPr>
        <p:spPr/>
        <p:txBody>
          <a:bodyPr/>
          <a:lstStyle/>
          <a:p>
            <a:fld id="{AA1DEFB2-6A7E-46E0-9C12-CECB786200CE}" type="slidenum">
              <a:rPr lang="en-US" smtClean="0"/>
              <a:pPr/>
              <a:t>26</a:t>
            </a:fld>
            <a:endParaRPr lang="en-US"/>
          </a:p>
        </p:txBody>
      </p:sp>
    </p:spTree>
    <p:extLst>
      <p:ext uri="{BB962C8B-B14F-4D97-AF65-F5344CB8AC3E}">
        <p14:creationId xmlns:p14="http://schemas.microsoft.com/office/powerpoint/2010/main" val="3923329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20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20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20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0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2000"/>
                                        <p:tgtEl>
                                          <p:spTgt spid="31"/>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20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2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000"/>
                                        <p:tgtEl>
                                          <p:spTgt spid="34"/>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2000"/>
                                        <p:tgtEl>
                                          <p:spTgt spid="41"/>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2000"/>
                                        <p:tgtEl>
                                          <p:spTgt spid="38"/>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2000"/>
                                        <p:tgtEl>
                                          <p:spTgt spid="37"/>
                                        </p:tgtEl>
                                      </p:cBhvr>
                                    </p:animEffect>
                                  </p:childTnLst>
                                </p:cTn>
                              </p:par>
                              <p:par>
                                <p:cTn id="57" presetID="10"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2000"/>
                                        <p:tgtEl>
                                          <p:spTgt spid="3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2000"/>
                                        <p:tgtEl>
                                          <p:spTgt spid="42"/>
                                        </p:tgtEl>
                                      </p:cBhvr>
                                    </p:animEffect>
                                  </p:childTnLst>
                                </p:cTn>
                              </p:par>
                              <p:par>
                                <p:cTn id="65" presetID="10"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2000"/>
                                        <p:tgtEl>
                                          <p:spTgt spid="50"/>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2000"/>
                                        <p:tgtEl>
                                          <p:spTgt spid="44"/>
                                        </p:tgtEl>
                                      </p:cBhvr>
                                    </p:animEffect>
                                  </p:childTnLst>
                                </p:cTn>
                              </p:par>
                              <p:par>
                                <p:cTn id="71" presetID="10"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2000"/>
                                        <p:tgtEl>
                                          <p:spTgt spid="52"/>
                                        </p:tgtEl>
                                      </p:cBhvr>
                                    </p:animEffect>
                                  </p:childTnLst>
                                </p:cTn>
                              </p:par>
                              <p:par>
                                <p:cTn id="74" presetID="10" presetClass="entr" presetSubtype="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2000"/>
                                        <p:tgtEl>
                                          <p:spTgt spid="43"/>
                                        </p:tgtEl>
                                      </p:cBhvr>
                                    </p:animEffect>
                                  </p:childTnLst>
                                </p:cTn>
                              </p:par>
                              <p:par>
                                <p:cTn id="77" presetID="10" presetClass="entr" presetSubtype="0"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066800"/>
            <a:ext cx="8229600" cy="5047536"/>
          </a:xfrm>
          <a:prstGeom prst="rect">
            <a:avLst/>
          </a:prstGeom>
          <a:noFill/>
        </p:spPr>
        <p:txBody>
          <a:bodyPr wrap="square" rtlCol="0">
            <a:spAutoFit/>
          </a:bodyPr>
          <a:lstStyle/>
          <a:p>
            <a:pPr marL="577850" indent="-514350" algn="ctr">
              <a:lnSpc>
                <a:spcPct val="110000"/>
              </a:lnSpc>
              <a:spcBef>
                <a:spcPts val="600"/>
              </a:spcBef>
              <a:defRPr/>
            </a:pPr>
            <a:r>
              <a:rPr lang="en-US" sz="2400" b="1" dirty="0">
                <a:latin typeface="Century Gothic" pitchFamily="34" charset="0"/>
              </a:rPr>
              <a:t>End result</a:t>
            </a:r>
            <a:r>
              <a:rPr lang="en-US" sz="2400" dirty="0">
                <a:latin typeface="Century Gothic" pitchFamily="34" charset="0"/>
              </a:rPr>
              <a:t>: too many theories not founded in scripture.</a:t>
            </a:r>
          </a:p>
          <a:p>
            <a:pPr marL="577850" indent="-514350">
              <a:lnSpc>
                <a:spcPct val="110000"/>
              </a:lnSpc>
              <a:defRPr/>
            </a:pPr>
            <a:endParaRPr lang="en-US" sz="1100" dirty="0">
              <a:latin typeface="Century Gothic" pitchFamily="34" charset="0"/>
            </a:endParaRPr>
          </a:p>
          <a:p>
            <a:pPr algn="ctr">
              <a:lnSpc>
                <a:spcPct val="110000"/>
              </a:lnSpc>
              <a:spcBef>
                <a:spcPts val="600"/>
              </a:spcBef>
              <a:defRPr/>
            </a:pPr>
            <a:r>
              <a:rPr lang="en-US" sz="2400" b="1" dirty="0">
                <a:ln w="12700">
                  <a:solidFill>
                    <a:schemeClr val="tx1"/>
                  </a:solidFill>
                </a:ln>
                <a:solidFill>
                  <a:srgbClr val="FF0000"/>
                </a:solidFill>
                <a:latin typeface="Century Gothic" pitchFamily="34" charset="0"/>
              </a:rPr>
              <a:t>***</a:t>
            </a:r>
            <a:r>
              <a:rPr lang="en-US" sz="2400" b="1" dirty="0">
                <a:ln w="15875">
                  <a:solidFill>
                    <a:schemeClr val="tx1"/>
                  </a:solidFill>
                </a:ln>
                <a:solidFill>
                  <a:srgbClr val="FF0000"/>
                </a:solidFill>
                <a:latin typeface="Century Gothic" pitchFamily="34" charset="0"/>
              </a:rPr>
              <a:t>We cannot believe in the Restoration and also believe in the theory of seven years tribulation</a:t>
            </a:r>
            <a:r>
              <a:rPr lang="en-US" sz="2400" b="1" dirty="0">
                <a:ln w="12700">
                  <a:solidFill>
                    <a:schemeClr val="tx1"/>
                  </a:solidFill>
                </a:ln>
                <a:solidFill>
                  <a:srgbClr val="FF0000"/>
                </a:solidFill>
                <a:latin typeface="Century Gothic" pitchFamily="34" charset="0"/>
              </a:rPr>
              <a:t>***</a:t>
            </a:r>
          </a:p>
          <a:p>
            <a:pPr algn="ctr">
              <a:lnSpc>
                <a:spcPct val="110000"/>
              </a:lnSpc>
              <a:spcBef>
                <a:spcPts val="600"/>
              </a:spcBef>
              <a:defRPr/>
            </a:pPr>
            <a:endParaRPr lang="en-US" sz="2400" b="1" dirty="0">
              <a:ln w="15875">
                <a:solidFill>
                  <a:schemeClr val="tx1"/>
                </a:solidFill>
              </a:ln>
              <a:solidFill>
                <a:srgbClr val="FF0000"/>
              </a:solidFill>
              <a:latin typeface="Century Gothic" pitchFamily="34" charset="0"/>
            </a:endParaRPr>
          </a:p>
          <a:p>
            <a:pPr marL="404813" lvl="1" indent="-4763">
              <a:lnSpc>
                <a:spcPct val="110000"/>
              </a:lnSpc>
              <a:spcBef>
                <a:spcPts val="600"/>
              </a:spcBef>
              <a:defRPr/>
            </a:pPr>
            <a:endParaRPr lang="en-US" sz="1100" dirty="0">
              <a:latin typeface="Century Gothic" pitchFamily="34" charset="0"/>
            </a:endParaRPr>
          </a:p>
          <a:p>
            <a:pPr marL="404813" lvl="1" indent="-4763">
              <a:lnSpc>
                <a:spcPct val="110000"/>
              </a:lnSpc>
              <a:spcBef>
                <a:spcPts val="600"/>
              </a:spcBef>
              <a:defRPr/>
            </a:pPr>
            <a:endParaRPr lang="en-US" sz="1600" dirty="0">
              <a:latin typeface="Century Gothic" pitchFamily="34" charset="0"/>
            </a:endParaRPr>
          </a:p>
          <a:p>
            <a:pPr marL="0" lvl="1">
              <a:lnSpc>
                <a:spcPct val="110000"/>
              </a:lnSpc>
              <a:spcBef>
                <a:spcPts val="600"/>
              </a:spcBef>
              <a:defRPr/>
            </a:pPr>
            <a:r>
              <a:rPr lang="en-US" sz="2400" dirty="0">
                <a:latin typeface="Century Gothic" pitchFamily="34" charset="0"/>
              </a:rPr>
              <a:t>You either believe Revelation 12 &amp; 13 refers to the apostasy where the </a:t>
            </a:r>
            <a:r>
              <a:rPr lang="en-US" sz="2800" b="1" dirty="0">
                <a:ln w="15875">
                  <a:solidFill>
                    <a:schemeClr val="tx1"/>
                  </a:solidFill>
                </a:ln>
                <a:solidFill>
                  <a:srgbClr val="FFFF00"/>
                </a:solidFill>
                <a:latin typeface="Century Gothic" pitchFamily="34" charset="0"/>
              </a:rPr>
              <a:t>church left the earth and was restored </a:t>
            </a:r>
            <a:r>
              <a:rPr lang="en-US" sz="2400" dirty="0">
                <a:latin typeface="Century Gothic" pitchFamily="34" charset="0"/>
              </a:rPr>
              <a:t>after 1,260 years in A.D. 1830 </a:t>
            </a:r>
            <a:r>
              <a:rPr lang="en-US" sz="2800" b="1" dirty="0">
                <a:ln w="15875">
                  <a:solidFill>
                    <a:schemeClr val="tx1"/>
                  </a:solidFill>
                </a:ln>
                <a:solidFill>
                  <a:srgbClr val="00B0F0"/>
                </a:solidFill>
                <a:latin typeface="Century Gothic" pitchFamily="34" charset="0"/>
              </a:rPr>
              <a:t>OR</a:t>
            </a:r>
            <a:r>
              <a:rPr lang="en-US" sz="2800" dirty="0">
                <a:ln w="15875">
                  <a:solidFill>
                    <a:schemeClr val="tx1"/>
                  </a:solidFill>
                </a:ln>
                <a:latin typeface="Century Gothic" pitchFamily="34" charset="0"/>
              </a:rPr>
              <a:t> </a:t>
            </a:r>
            <a:r>
              <a:rPr lang="en-US" sz="2400" dirty="0">
                <a:latin typeface="Century Gothic" pitchFamily="34" charset="0"/>
              </a:rPr>
              <a:t>you believe this same scripture refers to the period of </a:t>
            </a:r>
            <a:r>
              <a:rPr lang="en-US" sz="2800" b="1" dirty="0">
                <a:ln w="15875">
                  <a:solidFill>
                    <a:schemeClr val="tx1"/>
                  </a:solidFill>
                </a:ln>
                <a:solidFill>
                  <a:srgbClr val="FF0000"/>
                </a:solidFill>
                <a:latin typeface="Century Gothic" pitchFamily="34" charset="0"/>
              </a:rPr>
              <a:t>“THE” anti-Christ</a:t>
            </a:r>
            <a:endParaRPr lang="en-US" sz="2400" b="1" dirty="0">
              <a:ln w="15875">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260</a:t>
            </a:fld>
            <a:endParaRPr lang="en-US"/>
          </a:p>
        </p:txBody>
      </p:sp>
      <p:sp>
        <p:nvSpPr>
          <p:cNvPr id="7" name="TextBox 6"/>
          <p:cNvSpPr txBox="1"/>
          <p:nvPr/>
        </p:nvSpPr>
        <p:spPr>
          <a:xfrm>
            <a:off x="304800" y="2514600"/>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2000"/>
                                        <p:tgtEl>
                                          <p:spTgt spid="2">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par>
                          <p:cTn id="13" fill="hold">
                            <p:stCondLst>
                              <p:cond delay="2000"/>
                            </p:stCondLst>
                            <p:childTnLst>
                              <p:par>
                                <p:cTn id="14" presetID="53"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animEffect transition="in" filter="fad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Any final discussion?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261</a:t>
            </a:fld>
            <a:endParaRPr lang="en-US"/>
          </a:p>
        </p:txBody>
      </p:sp>
    </p:spTree>
    <p:extLst>
      <p:ext uri="{BB962C8B-B14F-4D97-AF65-F5344CB8AC3E}">
        <p14:creationId xmlns:p14="http://schemas.microsoft.com/office/powerpoint/2010/main" val="14433499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9D9479-A075-405D-8A89-000258D18C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1406072"/>
            <a:ext cx="2438400" cy="284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542" b="10424"/>
          <a:stretch/>
        </p:blipFill>
        <p:spPr>
          <a:xfrm>
            <a:off x="0" y="4310743"/>
            <a:ext cx="9144000" cy="2547258"/>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318914" y="1698010"/>
            <a:ext cx="8520286" cy="2492990"/>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78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“THE” anti-Christ</a:t>
            </a:r>
          </a:p>
        </p:txBody>
      </p:sp>
      <p:sp>
        <p:nvSpPr>
          <p:cNvPr id="7" name="TextBox 6"/>
          <p:cNvSpPr txBox="1"/>
          <p:nvPr/>
        </p:nvSpPr>
        <p:spPr>
          <a:xfrm>
            <a:off x="304800" y="2400181"/>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
        <p:nvSpPr>
          <p:cNvPr id="2" name="Slide Number Placeholder 1"/>
          <p:cNvSpPr>
            <a:spLocks noGrp="1"/>
          </p:cNvSpPr>
          <p:nvPr>
            <p:ph type="sldNum" sz="quarter" idx="12"/>
          </p:nvPr>
        </p:nvSpPr>
        <p:spPr/>
        <p:txBody>
          <a:bodyPr/>
          <a:lstStyle/>
          <a:p>
            <a:fld id="{AA1DEFB2-6A7E-46E0-9C12-CECB786200CE}" type="slidenum">
              <a:rPr lang="en-US" smtClean="0"/>
              <a:pPr/>
              <a:t>262</a:t>
            </a:fld>
            <a:endParaRPr lang="en-US"/>
          </a:p>
        </p:txBody>
      </p:sp>
    </p:spTree>
    <p:extLst>
      <p:ext uri="{BB962C8B-B14F-4D97-AF65-F5344CB8AC3E}">
        <p14:creationId xmlns:p14="http://schemas.microsoft.com/office/powerpoint/2010/main" val="3603675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nodeType="clickEffect">
                                  <p:stCondLst>
                                    <p:cond delay="0"/>
                                  </p:stCondLst>
                                  <p:childTnLst>
                                    <p:anim calcmode="lin" valueType="num">
                                      <p:cBhvr>
                                        <p:cTn id="19" dur="1000"/>
                                        <p:tgtEl>
                                          <p:spTgt spid="6"/>
                                        </p:tgtEl>
                                        <p:attrNameLst>
                                          <p:attrName>ppt_w</p:attrName>
                                        </p:attrNameLst>
                                      </p:cBhvr>
                                      <p:tavLst>
                                        <p:tav tm="0">
                                          <p:val>
                                            <p:strVal val="ppt_w"/>
                                          </p:val>
                                        </p:tav>
                                        <p:tav tm="100000">
                                          <p:val>
                                            <p:fltVal val="0"/>
                                          </p:val>
                                        </p:tav>
                                      </p:tavLst>
                                    </p:anim>
                                    <p:anim calcmode="lin" valueType="num">
                                      <p:cBhvr>
                                        <p:cTn id="20" dur="1000"/>
                                        <p:tgtEl>
                                          <p:spTgt spid="6"/>
                                        </p:tgtEl>
                                        <p:attrNameLst>
                                          <p:attrName>ppt_h</p:attrName>
                                        </p:attrNameLst>
                                      </p:cBhvr>
                                      <p:tavLst>
                                        <p:tav tm="0">
                                          <p:val>
                                            <p:strVal val="ppt_h"/>
                                          </p:val>
                                        </p:tav>
                                        <p:tav tm="100000">
                                          <p:val>
                                            <p:fltVal val="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2000" fill="hold"/>
                                        <p:tgtEl>
                                          <p:spTgt spid="7"/>
                                        </p:tgtEl>
                                        <p:attrNameLst>
                                          <p:attrName>ppt_w</p:attrName>
                                        </p:attrNameLst>
                                      </p:cBhvr>
                                      <p:tavLst>
                                        <p:tav tm="0">
                                          <p:val>
                                            <p:fltVal val="0"/>
                                          </p:val>
                                        </p:tav>
                                        <p:tav tm="100000">
                                          <p:val>
                                            <p:strVal val="#ppt_w"/>
                                          </p:val>
                                        </p:tav>
                                      </p:tavLst>
                                    </p:anim>
                                    <p:anim calcmode="lin" valueType="num">
                                      <p:cBhvr>
                                        <p:cTn id="27" dur="2000" fill="hold"/>
                                        <p:tgtEl>
                                          <p:spTgt spid="7"/>
                                        </p:tgtEl>
                                        <p:attrNameLst>
                                          <p:attrName>ppt_h</p:attrName>
                                        </p:attrNameLst>
                                      </p:cBhvr>
                                      <p:tavLst>
                                        <p:tav tm="0">
                                          <p:val>
                                            <p:fltVal val="0"/>
                                          </p:val>
                                        </p:tav>
                                        <p:tav tm="100000">
                                          <p:val>
                                            <p:strVal val="#ppt_h"/>
                                          </p:val>
                                        </p:tav>
                                      </p:tavLst>
                                    </p:anim>
                                    <p:animEffect transition="in" filter="fad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762000" y="1066800"/>
            <a:ext cx="7543800" cy="4524315"/>
          </a:xfrm>
          <a:prstGeom prst="rect">
            <a:avLst/>
          </a:prstGeom>
          <a:noFill/>
        </p:spPr>
        <p:txBody>
          <a:bodyPr wrap="square" rtlCol="0">
            <a:spAutoFit/>
          </a:bodyPr>
          <a:lstStyle/>
          <a:p>
            <a:pPr>
              <a:lnSpc>
                <a:spcPct val="110000"/>
              </a:lnSpc>
              <a:spcAft>
                <a:spcPts val="600"/>
              </a:spcAft>
              <a:defRPr/>
            </a:pPr>
            <a:r>
              <a:rPr lang="en-US" sz="3200" b="1" u="sng" dirty="0">
                <a:latin typeface="Century Gothic" pitchFamily="34" charset="0"/>
              </a:rPr>
              <a:t>anti- </a:t>
            </a:r>
            <a:r>
              <a:rPr lang="en-US" sz="3200" dirty="0">
                <a:latin typeface="Century Gothic" pitchFamily="34" charset="0"/>
              </a:rPr>
              <a:t> </a:t>
            </a:r>
          </a:p>
          <a:p>
            <a:pPr>
              <a:lnSpc>
                <a:spcPct val="110000"/>
              </a:lnSpc>
              <a:spcAft>
                <a:spcPts val="600"/>
              </a:spcAft>
              <a:defRPr/>
            </a:pPr>
            <a:r>
              <a:rPr lang="en-US" sz="2200" dirty="0">
                <a:latin typeface="Century Gothic" pitchFamily="34" charset="0"/>
              </a:rPr>
              <a:t>a prefix meaning: </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“against,”</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“opposite of,” </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“antiparticle of,” </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used in the formation of compound words (anticline); </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used freely in combination with elements of any origin </a:t>
            </a:r>
          </a:p>
          <a:p>
            <a:pPr marL="800100" lvl="1" indent="-342900">
              <a:lnSpc>
                <a:spcPct val="110000"/>
              </a:lnSpc>
              <a:spcAft>
                <a:spcPts val="600"/>
              </a:spcAft>
              <a:buFont typeface="Arial" panose="020B0604020202020204" pitchFamily="34" charset="0"/>
              <a:buChar char="•"/>
              <a:defRPr/>
            </a:pPr>
            <a:r>
              <a:rPr lang="en-US" sz="2200" dirty="0">
                <a:latin typeface="Century Gothic" pitchFamily="34" charset="0"/>
              </a:rPr>
              <a:t>antibody; antifreeze; antiknock; antilock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263</a:t>
            </a:fld>
            <a:endParaRPr lang="en-US"/>
          </a:p>
        </p:txBody>
      </p:sp>
      <p:pic>
        <p:nvPicPr>
          <p:cNvPr id="7" name="Picture 6" descr="Anti-Christ.jpg"/>
          <p:cNvPicPr>
            <a:picLocks noChangeAspect="1"/>
          </p:cNvPicPr>
          <p:nvPr/>
        </p:nvPicPr>
        <p:blipFill>
          <a:blip r:embed="rId3" cstate="print"/>
          <a:stretch>
            <a:fillRect/>
          </a:stretch>
        </p:blipFill>
        <p:spPr>
          <a:xfrm>
            <a:off x="4267200" y="1166860"/>
            <a:ext cx="1853226" cy="2162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descr="001a Jesus">
            <a:extLst>
              <a:ext uri="{FF2B5EF4-FFF2-40B4-BE49-F238E27FC236}">
                <a16:creationId xmlns:a16="http://schemas.microsoft.com/office/drawing/2014/main" id="{B68AF42A-F8FA-43A0-B5BA-926985E920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650" y="1166860"/>
            <a:ext cx="1761350" cy="21620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No Symbol Prohibition Sign - Free vector graphic on Pixabay">
            <a:extLst>
              <a:ext uri="{FF2B5EF4-FFF2-40B4-BE49-F238E27FC236}">
                <a16:creationId xmlns:a16="http://schemas.microsoft.com/office/drawing/2014/main" id="{683A2599-D8B0-4501-966C-EA80C16BE5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6826" y="1314450"/>
            <a:ext cx="1942374" cy="19423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38B95FF7-7806-4D33-89C4-40CCDB7B153A}"/>
              </a:ext>
            </a:extLst>
          </p:cNvPr>
          <p:cNvSpPr/>
          <p:nvPr/>
        </p:nvSpPr>
        <p:spPr>
          <a:xfrm>
            <a:off x="6285774" y="2160588"/>
            <a:ext cx="572226" cy="457200"/>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516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20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2000"/>
                                        <p:tgtEl>
                                          <p:spTgt spid="2">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fade">
                                      <p:cBhvr>
                                        <p:cTn id="15" dur="2000"/>
                                        <p:tgtEl>
                                          <p:spTgt spid="2">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160960" y="1981200"/>
            <a:ext cx="6789420" cy="2616101"/>
          </a:xfrm>
          <a:prstGeom prst="rect">
            <a:avLst/>
          </a:prstGeom>
          <a:noFill/>
        </p:spPr>
        <p:txBody>
          <a:bodyPr wrap="square" rtlCol="0">
            <a:spAutoFit/>
          </a:bodyPr>
          <a:lstStyle/>
          <a:p>
            <a:pPr algn="ctr">
              <a:spcBef>
                <a:spcPct val="50000"/>
              </a:spcBef>
              <a:defRPr/>
            </a:pPr>
            <a:r>
              <a:rPr lang="en-US" sz="4000" dirty="0">
                <a:latin typeface="Century Gothic" pitchFamily="34" charset="0"/>
              </a:rPr>
              <a:t>Remember what people </a:t>
            </a:r>
            <a:r>
              <a:rPr lang="en-US" sz="4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incorrectly</a:t>
            </a:r>
            <a:r>
              <a:rPr lang="en-US" sz="4000" dirty="0">
                <a:latin typeface="Century Gothic" pitchFamily="34" charset="0"/>
              </a:rPr>
              <a:t> believe in Daniel 9 about what Christ or “THE” anti-Christ will do?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264</a:t>
            </a:fld>
            <a:endParaRPr lang="en-US"/>
          </a:p>
        </p:txBody>
      </p:sp>
    </p:spTree>
    <p:extLst>
      <p:ext uri="{BB962C8B-B14F-4D97-AF65-F5344CB8AC3E}">
        <p14:creationId xmlns:p14="http://schemas.microsoft.com/office/powerpoint/2010/main" val="3388361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889337"/>
            <a:ext cx="4398818" cy="3825663"/>
          </a:xfrm>
          <a:prstGeom prst="rect">
            <a:avLst/>
          </a:prstGeom>
          <a:noFill/>
        </p:spPr>
        <p:txBody>
          <a:bodyPr wrap="square" rtlCol="0">
            <a:spAutoFit/>
          </a:bodyPr>
          <a:lstStyle/>
          <a:p>
            <a:pPr marL="342900" indent="-342900">
              <a:lnSpc>
                <a:spcPct val="120000"/>
              </a:lnSpc>
              <a:spcAft>
                <a:spcPts val="600"/>
              </a:spcAft>
              <a:buFont typeface="+mj-lt"/>
              <a:buAutoNum type="arabicPeriod"/>
            </a:pPr>
            <a:r>
              <a:rPr lang="en-US" sz="2200" dirty="0">
                <a:latin typeface="Century Gothic" panose="020B0502020202020204" pitchFamily="34" charset="0"/>
                <a:cs typeface="Andalus" panose="02020603050405020304" pitchFamily="18" charset="-78"/>
              </a:rPr>
              <a:t>to finish the transgression,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an end of sins,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reconciliation for iniquity,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bring in everlasting righteousness,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seal up the vision and prophecy,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anoint the Most Holy.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265</a:t>
            </a:fld>
            <a:endParaRPr lang="en-US"/>
          </a:p>
        </p:txBody>
      </p:sp>
      <p:pic>
        <p:nvPicPr>
          <p:cNvPr id="7" name="Picture 2" descr="001a Jes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3305" y="1425082"/>
            <a:ext cx="3044895" cy="4031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455" y="1478573"/>
            <a:ext cx="3500594" cy="4084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04800" y="914400"/>
            <a:ext cx="7467600" cy="1107996"/>
          </a:xfrm>
          <a:prstGeom prst="rect">
            <a:avLst/>
          </a:prstGeom>
          <a:noFill/>
        </p:spPr>
        <p:txBody>
          <a:bodyPr wrap="square" rtlCol="0">
            <a:spAutoFit/>
          </a:bodyPr>
          <a:lstStyle/>
          <a:p>
            <a:r>
              <a:rPr lang="en-US" sz="2200" b="1" dirty="0">
                <a:latin typeface="Century Gothic" panose="020B0502020202020204" pitchFamily="34" charset="0"/>
                <a:cs typeface="Andalus" panose="02020603050405020304" pitchFamily="18" charset="-78"/>
              </a:rPr>
              <a:t>Daniel 9:24</a:t>
            </a:r>
            <a:r>
              <a:rPr lang="en-US" sz="2200" dirty="0">
                <a:latin typeface="Century Gothic" panose="020B0502020202020204" pitchFamily="34" charset="0"/>
                <a:cs typeface="Andalus" panose="02020603050405020304" pitchFamily="18" charset="-78"/>
              </a:rPr>
              <a:t>  Seventy weeks are determined upon thy people and upon thy </a:t>
            </a:r>
            <a:r>
              <a:rPr lang="en-US" sz="2200" b="1" u="sng" dirty="0">
                <a:latin typeface="Century Gothic" panose="020B0502020202020204" pitchFamily="34" charset="0"/>
                <a:cs typeface="Andalus" panose="02020603050405020304" pitchFamily="18" charset="-78"/>
              </a:rPr>
              <a:t>holy city</a:t>
            </a:r>
            <a:r>
              <a:rPr lang="en-US" sz="2200" dirty="0">
                <a:latin typeface="Century Gothic" panose="020B0502020202020204" pitchFamily="34" charset="0"/>
                <a:cs typeface="Andalus" panose="02020603050405020304" pitchFamily="18" charset="-78"/>
              </a:rPr>
              <a:t>,</a:t>
            </a:r>
          </a:p>
          <a:p>
            <a:endParaRPr lang="en-US" sz="2200" dirty="0"/>
          </a:p>
        </p:txBody>
      </p:sp>
    </p:spTree>
    <p:extLst>
      <p:ext uri="{BB962C8B-B14F-4D97-AF65-F5344CB8AC3E}">
        <p14:creationId xmlns:p14="http://schemas.microsoft.com/office/powerpoint/2010/main" val="4151989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childTnLst>
                                </p:cTn>
                              </p:par>
                              <p:par>
                                <p:cTn id="19" presetID="26" presetClass="emph" presetSubtype="0" fill="hold" nodeType="with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childTnLst>
                                </p:cTn>
                              </p:par>
                              <p:par>
                                <p:cTn id="27" presetID="26" presetClass="emph" presetSubtype="0" fill="hold" nodeType="with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childTnLst>
                                </p:cTn>
                              </p:par>
                              <p:par>
                                <p:cTn id="35" presetID="26" presetClass="emph" presetSubtype="0" fill="hold" nodeType="with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childTnLst>
                                </p:cTn>
                              </p:par>
                              <p:par>
                                <p:cTn id="43" presetID="26" presetClass="emph" presetSubtype="0" fill="hold" nodeType="withEffect">
                                  <p:stCondLst>
                                    <p:cond delay="0"/>
                                  </p:stCondLst>
                                  <p:childTnLst>
                                    <p:animEffect transition="out" filter="fade">
                                      <p:cBhvr>
                                        <p:cTn id="44" dur="500" tmFilter="0, 0; .2, .5; .8, .5; 1, 0"/>
                                        <p:tgtEl>
                                          <p:spTgt spid="7"/>
                                        </p:tgtEl>
                                      </p:cBhvr>
                                    </p:animEffect>
                                    <p:animScale>
                                      <p:cBhvr>
                                        <p:cTn id="45" dur="250" autoRev="1" fill="hold"/>
                                        <p:tgtEl>
                                          <p:spTgt spid="7"/>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1000"/>
                                        <p:tgtEl>
                                          <p:spTgt spid="2">
                                            <p:txEl>
                                              <p:pRg st="5" end="5"/>
                                            </p:txEl>
                                          </p:spTgt>
                                        </p:tgtEl>
                                      </p:cBhvr>
                                    </p:animEffect>
                                  </p:childTnLst>
                                </p:cTn>
                              </p:par>
                              <p:par>
                                <p:cTn id="51" presetID="26" presetClass="emph" presetSubtype="0" fill="hold" nodeType="with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266</a:t>
            </a:fld>
            <a:endParaRPr lang="en-US"/>
          </a:p>
        </p:txBody>
      </p:sp>
      <p:sp>
        <p:nvSpPr>
          <p:cNvPr id="8" name="TextBox 7"/>
          <p:cNvSpPr txBox="1"/>
          <p:nvPr/>
        </p:nvSpPr>
        <p:spPr>
          <a:xfrm>
            <a:off x="304800" y="914400"/>
            <a:ext cx="8534400" cy="1643527"/>
          </a:xfrm>
          <a:prstGeom prst="rect">
            <a:avLst/>
          </a:prstGeom>
          <a:noFill/>
        </p:spPr>
        <p:txBody>
          <a:bodyPr wrap="square" rtlCol="0">
            <a:spAutoFit/>
          </a:bodyPr>
          <a:lstStyle/>
          <a:p>
            <a:pPr>
              <a:lnSpc>
                <a:spcPct val="120000"/>
              </a:lnSpc>
            </a:pP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shall …And </a:t>
            </a:r>
            <a:r>
              <a:rPr lang="en-US" altLang="en-US" sz="2800" b="1" u="sng" dirty="0">
                <a:ln w="19050">
                  <a:solidFill>
                    <a:schemeClr val="tx1"/>
                  </a:solidFill>
                </a:ln>
                <a:solidFill>
                  <a:srgbClr val="00B0F0"/>
                </a:solidFill>
                <a:latin typeface="Century Gothic" pitchFamily="34" charset="0"/>
              </a:rPr>
              <a:t>he</a:t>
            </a:r>
            <a:r>
              <a:rPr lang="en-US" altLang="en-US" sz="2200" dirty="0">
                <a:ln w="19050">
                  <a:solidFill>
                    <a:schemeClr val="tx1"/>
                  </a:solidFill>
                </a:ln>
                <a:latin typeface="Century Gothic" pitchFamily="34" charset="0"/>
              </a:rPr>
              <a:t> </a:t>
            </a:r>
            <a:r>
              <a:rPr lang="en-US" altLang="en-US" sz="2200" dirty="0">
                <a:latin typeface="Century Gothic" pitchFamily="34" charset="0"/>
              </a:rPr>
              <a:t>shall…				Daniel 9:26-27</a:t>
            </a:r>
          </a:p>
        </p:txBody>
      </p:sp>
      <p:grpSp>
        <p:nvGrpSpPr>
          <p:cNvPr id="13" name="Group 12"/>
          <p:cNvGrpSpPr/>
          <p:nvPr/>
        </p:nvGrpSpPr>
        <p:grpSpPr>
          <a:xfrm>
            <a:off x="2452864" y="2772963"/>
            <a:ext cx="2164468" cy="2865837"/>
            <a:chOff x="2026532" y="2743200"/>
            <a:chExt cx="2164468" cy="2865837"/>
          </a:xfrm>
        </p:grpSpPr>
        <p:pic>
          <p:nvPicPr>
            <p:cNvPr id="7" name="Picture 2" descr="001a Jes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6532" y="2743200"/>
              <a:ext cx="2164468" cy="2865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94856" y="5105400"/>
              <a:ext cx="1447800" cy="492764"/>
            </a:xfrm>
            <a:prstGeom prst="rect">
              <a:avLst/>
            </a:prstGeom>
            <a:noFill/>
          </p:spPr>
          <p:txBody>
            <a:bodyPr wrap="square" rtlCol="0">
              <a:spAutoFit/>
            </a:bodyPr>
            <a:lstStyle/>
            <a:p>
              <a:pPr>
                <a:lnSpc>
                  <a:spcPct val="120000"/>
                </a:lnSpc>
              </a:pPr>
              <a:r>
                <a:rPr lang="en-US" altLang="en-US" sz="2400" b="1" dirty="0">
                  <a:ln w="19050">
                    <a:solidFill>
                      <a:schemeClr val="tx1"/>
                    </a:solidFill>
                  </a:ln>
                  <a:solidFill>
                    <a:srgbClr val="FFFF00"/>
                  </a:solidFill>
                  <a:latin typeface="Century Gothic" pitchFamily="34" charset="0"/>
                </a:rPr>
                <a:t>Messiah</a:t>
              </a:r>
              <a:endParaRPr lang="en-US" altLang="en-US" sz="2200" dirty="0">
                <a:ln w="19050">
                  <a:solidFill>
                    <a:schemeClr val="tx1"/>
                  </a:solidFill>
                </a:ln>
                <a:solidFill>
                  <a:srgbClr val="FFFF00"/>
                </a:solidFill>
                <a:latin typeface="Century Gothic" pitchFamily="34" charset="0"/>
              </a:endParaRPr>
            </a:p>
          </p:txBody>
        </p:sp>
      </p:grpSp>
      <p:grpSp>
        <p:nvGrpSpPr>
          <p:cNvPr id="12" name="Group 11"/>
          <p:cNvGrpSpPr/>
          <p:nvPr/>
        </p:nvGrpSpPr>
        <p:grpSpPr>
          <a:xfrm>
            <a:off x="4693532" y="2772963"/>
            <a:ext cx="2164468" cy="2865837"/>
            <a:chOff x="4267200" y="2772963"/>
            <a:chExt cx="2164468" cy="2865837"/>
          </a:xfrm>
        </p:grpSpPr>
        <p:pic>
          <p:nvPicPr>
            <p:cNvPr id="9" name="Picture 2" descr="001a Jesus"/>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4267200" y="2772963"/>
              <a:ext cx="2164468" cy="2865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19600" y="3812536"/>
              <a:ext cx="1828800" cy="683264"/>
            </a:xfrm>
            <a:prstGeom prst="rect">
              <a:avLst/>
            </a:prstGeom>
            <a:noFill/>
          </p:spPr>
          <p:txBody>
            <a:bodyPr wrap="square" rtlCol="0">
              <a:spAutoFit/>
            </a:bodyPr>
            <a:lstStyle/>
            <a:p>
              <a:pPr algn="ctr">
                <a:lnSpc>
                  <a:spcPct val="120000"/>
                </a:lnSpc>
              </a:pPr>
              <a:r>
                <a:rPr lang="en-US" altLang="en-US" sz="3200" b="1" dirty="0">
                  <a:ln>
                    <a:solidFill>
                      <a:schemeClr val="tx1"/>
                    </a:solidFill>
                  </a:ln>
                  <a:solidFill>
                    <a:schemeClr val="bg1"/>
                  </a:solidFill>
                  <a:latin typeface="Century Gothic" pitchFamily="34" charset="0"/>
                </a:rPr>
                <a:t>a prince</a:t>
              </a:r>
              <a:endParaRPr lang="en-US" altLang="en-US" sz="2800" dirty="0">
                <a:solidFill>
                  <a:schemeClr val="bg1"/>
                </a:solidFill>
                <a:latin typeface="Century Gothic" pitchFamily="34" charset="0"/>
              </a:endParaRPr>
            </a:p>
          </p:txBody>
        </p:sp>
      </p:grpSp>
      <p:sp>
        <p:nvSpPr>
          <p:cNvPr id="14" name="TextBox 13"/>
          <p:cNvSpPr txBox="1"/>
          <p:nvPr/>
        </p:nvSpPr>
        <p:spPr>
          <a:xfrm>
            <a:off x="457200" y="3352800"/>
            <a:ext cx="1524000" cy="1717393"/>
          </a:xfrm>
          <a:prstGeom prst="rect">
            <a:avLst/>
          </a:prstGeom>
          <a:noFill/>
        </p:spPr>
        <p:txBody>
          <a:bodyPr wrap="square" rtlCol="0">
            <a:spAutoFit/>
          </a:bodyPr>
          <a:lstStyle/>
          <a:p>
            <a:pPr algn="ctr">
              <a:lnSpc>
                <a:spcPct val="120000"/>
              </a:lnSpc>
            </a:pPr>
            <a:r>
              <a:rPr lang="en-US" altLang="en-US" sz="2200" dirty="0">
                <a:latin typeface="Century Gothic" pitchFamily="34" charset="0"/>
              </a:rPr>
              <a:t>Two people discussed here:</a:t>
            </a:r>
          </a:p>
        </p:txBody>
      </p:sp>
      <p:sp>
        <p:nvSpPr>
          <p:cNvPr id="15" name="TextBox 14"/>
          <p:cNvSpPr txBox="1"/>
          <p:nvPr/>
        </p:nvSpPr>
        <p:spPr>
          <a:xfrm>
            <a:off x="6858000" y="3581400"/>
            <a:ext cx="1981200" cy="1274195"/>
          </a:xfrm>
          <a:prstGeom prst="rect">
            <a:avLst/>
          </a:prstGeom>
          <a:noFill/>
        </p:spPr>
        <p:txBody>
          <a:bodyPr wrap="square" rtlCol="0">
            <a:spAutoFit/>
          </a:bodyPr>
          <a:lstStyle/>
          <a:p>
            <a:pPr algn="ctr">
              <a:lnSpc>
                <a:spcPct val="120000"/>
              </a:lnSpc>
            </a:pPr>
            <a:r>
              <a:rPr lang="en-US" altLang="en-US" sz="3200" dirty="0">
                <a:latin typeface="Century Gothic" pitchFamily="34" charset="0"/>
              </a:rPr>
              <a:t>Who is the </a:t>
            </a:r>
            <a:r>
              <a:rPr lang="en-US" altLang="en-US" sz="3200" b="1" u="sng" dirty="0">
                <a:ln w="19050">
                  <a:solidFill>
                    <a:schemeClr val="tx1"/>
                  </a:solidFill>
                </a:ln>
                <a:solidFill>
                  <a:srgbClr val="00B0F0"/>
                </a:solidFill>
                <a:latin typeface="Century Gothic" pitchFamily="34" charset="0"/>
              </a:rPr>
              <a:t>he</a:t>
            </a:r>
            <a:r>
              <a:rPr lang="en-US" altLang="en-US" sz="2800" dirty="0">
                <a:ln w="19050">
                  <a:solidFill>
                    <a:schemeClr val="tx1"/>
                  </a:solidFill>
                </a:ln>
                <a:latin typeface="Century Gothic" pitchFamily="34" charset="0"/>
              </a:rPr>
              <a:t> </a:t>
            </a:r>
            <a:r>
              <a:rPr lang="en-US" altLang="en-US" sz="3200" dirty="0">
                <a:latin typeface="Century Gothic" pitchFamily="34" charset="0"/>
              </a:rPr>
              <a:t>?</a:t>
            </a:r>
          </a:p>
        </p:txBody>
      </p:sp>
    </p:spTree>
    <p:extLst>
      <p:ext uri="{BB962C8B-B14F-4D97-AF65-F5344CB8AC3E}">
        <p14:creationId xmlns:p14="http://schemas.microsoft.com/office/powerpoint/2010/main" val="1076317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904214"/>
            <a:ext cx="8686800" cy="6078587"/>
          </a:xfrm>
          <a:prstGeom prst="rect">
            <a:avLst/>
          </a:prstGeom>
          <a:noFill/>
        </p:spPr>
        <p:txBody>
          <a:bodyPr wrap="square" rtlCol="0">
            <a:spAutoFit/>
          </a:bodyPr>
          <a:lstStyle/>
          <a:p>
            <a:pPr>
              <a:lnSpc>
                <a:spcPct val="120000"/>
              </a:lnSpc>
            </a:pPr>
            <a:r>
              <a:rPr lang="en-US" altLang="en-US" sz="2200" dirty="0">
                <a:ln w="15875">
                  <a:noFill/>
                </a:ln>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w="19050">
                  <a:solidFill>
                    <a:schemeClr val="tx1"/>
                  </a:solidFill>
                </a:ln>
                <a:latin typeface="Century Gothic" pitchFamily="34" charset="0"/>
              </a:rPr>
              <a:t> </a:t>
            </a:r>
            <a:r>
              <a:rPr lang="en-US" altLang="en-US" sz="2200" dirty="0">
                <a:ln w="15875">
                  <a:noFill/>
                </a:ln>
                <a:latin typeface="Century Gothic" pitchFamily="34" charset="0"/>
              </a:rPr>
              <a:t>be cut off, but not for himself; </a:t>
            </a:r>
            <a:r>
              <a:rPr lang="en-US" altLang="en-US" sz="2200" b="1" dirty="0">
                <a:ln w="15875">
                  <a:solidFill>
                    <a:schemeClr val="tx1"/>
                  </a:solidFill>
                </a:ln>
                <a:solidFill>
                  <a:srgbClr val="FF0000"/>
                </a:solidFill>
                <a:latin typeface="Century Gothic" pitchFamily="34" charset="0"/>
              </a:rPr>
              <a:t>and the people of the </a:t>
            </a:r>
            <a:r>
              <a:rPr lang="en-US" altLang="en-US" sz="2800" b="1" dirty="0">
                <a:ln w="19050">
                  <a:solidFill>
                    <a:schemeClr val="tx1"/>
                  </a:solidFill>
                </a:ln>
                <a:solidFill>
                  <a:srgbClr val="FF0000"/>
                </a:solidFill>
                <a:latin typeface="Century Gothic" pitchFamily="34" charset="0"/>
              </a:rPr>
              <a:t>prince</a:t>
            </a:r>
            <a:r>
              <a:rPr lang="en-US" altLang="en-US" sz="2800" b="1" dirty="0">
                <a:ln w="15875">
                  <a:solidFill>
                    <a:schemeClr val="tx1"/>
                  </a:solidFill>
                </a:ln>
                <a:solidFill>
                  <a:srgbClr val="FF0000"/>
                </a:solidFill>
                <a:latin typeface="Century Gothic" pitchFamily="34" charset="0"/>
              </a:rPr>
              <a:t> </a:t>
            </a:r>
            <a:r>
              <a:rPr lang="en-US" altLang="en-US" sz="2800" b="1" dirty="0">
                <a:ln w="15875">
                  <a:solidFill>
                    <a:schemeClr val="tx1"/>
                  </a:solidFill>
                </a:ln>
                <a:solidFill>
                  <a:srgbClr val="00B0F0"/>
                </a:solidFill>
                <a:latin typeface="Century Gothic" pitchFamily="34" charset="0"/>
              </a:rPr>
              <a:t>[anti-Christ]</a:t>
            </a:r>
            <a:r>
              <a:rPr lang="en-US" altLang="en-US" sz="2800" b="1" dirty="0">
                <a:ln w="15875">
                  <a:solidFill>
                    <a:schemeClr val="tx1"/>
                  </a:solidFill>
                </a:ln>
                <a:solidFill>
                  <a:srgbClr val="FF0000"/>
                </a:solidFill>
                <a:latin typeface="Century Gothic" pitchFamily="34" charset="0"/>
              </a:rPr>
              <a:t> </a:t>
            </a:r>
            <a:r>
              <a:rPr lang="en-US" altLang="en-US" sz="2200" b="1" dirty="0">
                <a:ln w="15875">
                  <a:solidFill>
                    <a:schemeClr val="tx1"/>
                  </a:solidFill>
                </a:ln>
                <a:solidFill>
                  <a:srgbClr val="FF0000"/>
                </a:solidFill>
                <a:latin typeface="Century Gothic" pitchFamily="34" charset="0"/>
              </a:rPr>
              <a:t>that shall come shall destroy the city and the sanctuary; and the end thereof shall be with a flood, and unto the end of the war desolations are determinable.</a:t>
            </a:r>
          </a:p>
          <a:p>
            <a:pPr>
              <a:lnSpc>
                <a:spcPct val="120000"/>
              </a:lnSpc>
              <a:spcBef>
                <a:spcPts val="600"/>
              </a:spcBef>
            </a:pPr>
            <a:r>
              <a:rPr lang="en-US" altLang="en-US" sz="2200" dirty="0">
                <a:ln w="15875">
                  <a:noFill/>
                </a:ln>
                <a:latin typeface="Century Gothic" pitchFamily="34" charset="0"/>
              </a:rPr>
              <a:t>And </a:t>
            </a:r>
            <a:r>
              <a:rPr lang="en-US" altLang="en-US" sz="2800" b="1" u="sng" dirty="0">
                <a:ln w="19050">
                  <a:solidFill>
                    <a:schemeClr val="tx1"/>
                  </a:solidFill>
                </a:ln>
                <a:solidFill>
                  <a:srgbClr val="00B0F0"/>
                </a:solidFill>
                <a:latin typeface="Century Gothic" pitchFamily="34" charset="0"/>
              </a:rPr>
              <a:t>he</a:t>
            </a:r>
            <a:r>
              <a:rPr lang="en-US" altLang="en-US" sz="2400" dirty="0">
                <a:ln w="19050">
                  <a:solidFill>
                    <a:schemeClr val="tx1"/>
                  </a:solidFill>
                </a:ln>
                <a:latin typeface="Century Gothic" pitchFamily="34" charset="0"/>
              </a:rPr>
              <a:t> </a:t>
            </a:r>
            <a:r>
              <a:rPr lang="en-US" altLang="en-US" sz="2200" dirty="0">
                <a:ln w="15875">
                  <a:noFill/>
                </a:ln>
                <a:latin typeface="Century Gothic" pitchFamily="34" charset="0"/>
              </a:rPr>
              <a:t>shall </a:t>
            </a:r>
            <a:r>
              <a:rPr lang="en-US" altLang="en-US" sz="2800" b="1" dirty="0">
                <a:ln w="19050">
                  <a:solidFill>
                    <a:schemeClr val="tx1"/>
                  </a:solidFill>
                </a:ln>
                <a:solidFill>
                  <a:srgbClr val="FFFF00"/>
                </a:solidFill>
                <a:latin typeface="Century Gothic" pitchFamily="34" charset="0"/>
              </a:rPr>
              <a:t>confirm the covenant</a:t>
            </a:r>
            <a:r>
              <a:rPr lang="en-US" altLang="en-US" sz="2800" b="1" dirty="0">
                <a:ln w="15875">
                  <a:solidFill>
                    <a:schemeClr val="tx1"/>
                  </a:solidFill>
                </a:ln>
                <a:solidFill>
                  <a:srgbClr val="FFFF00"/>
                </a:solidFill>
                <a:latin typeface="Century Gothic" pitchFamily="34" charset="0"/>
              </a:rPr>
              <a:t> </a:t>
            </a:r>
            <a:r>
              <a:rPr lang="en-US" altLang="en-US" sz="2200" dirty="0">
                <a:ln w="15875">
                  <a:noFill/>
                </a:ln>
                <a:latin typeface="Century Gothic" pitchFamily="34" charset="0"/>
              </a:rPr>
              <a:t>with many for one week; and in the midst of the week he shall </a:t>
            </a:r>
            <a:r>
              <a:rPr lang="en-US" altLang="en-US" sz="2800" b="1" dirty="0">
                <a:ln w="19050">
                  <a:solidFill>
                    <a:schemeClr val="tx1"/>
                  </a:solidFill>
                </a:ln>
                <a:solidFill>
                  <a:srgbClr val="FFFF00"/>
                </a:solidFill>
                <a:latin typeface="Century Gothic" pitchFamily="34" charset="0"/>
              </a:rPr>
              <a:t>cause the sacrifice and the oblation to cease</a:t>
            </a:r>
            <a:r>
              <a:rPr lang="en-US" altLang="en-US" sz="2200" dirty="0">
                <a:ln w="15875">
                  <a:noFill/>
                </a:ln>
                <a:latin typeface="Century Gothic" pitchFamily="34" charset="0"/>
              </a:rPr>
              <a:t>, and for the overspreading of abominations he shall make it desolate, even until the consummation, and that determination shall be poured upon the desolate.				  </a:t>
            </a:r>
            <a:r>
              <a:rPr lang="en-US" altLang="en-US" sz="2200" dirty="0">
                <a:latin typeface="Century Gothic" pitchFamily="34" charset="0"/>
              </a:rPr>
              <a:t>Daniel 9:26-27</a:t>
            </a:r>
          </a:p>
          <a:p>
            <a:pPr>
              <a:lnSpc>
                <a:spcPct val="120000"/>
              </a:lnSpc>
            </a:pPr>
            <a:endParaRPr lang="en-US" altLang="en-US" sz="2200" dirty="0">
              <a:latin typeface="Century Gothic" pitchFamily="34" charset="0"/>
            </a:endParaRPr>
          </a:p>
          <a:p>
            <a:pPr>
              <a:lnSpc>
                <a:spcPct val="120000"/>
              </a:lnSpc>
            </a:pP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267</a:t>
            </a:fld>
            <a:endParaRPr lang="en-US"/>
          </a:p>
        </p:txBody>
      </p:sp>
    </p:spTree>
    <p:extLst>
      <p:ext uri="{BB962C8B-B14F-4D97-AF65-F5344CB8AC3E}">
        <p14:creationId xmlns:p14="http://schemas.microsoft.com/office/powerpoint/2010/main" val="22477319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38200" y="1685699"/>
            <a:ext cx="7467600" cy="2502801"/>
          </a:xfrm>
          <a:prstGeom prst="rect">
            <a:avLst/>
          </a:prstGeom>
          <a:noFill/>
        </p:spPr>
        <p:txBody>
          <a:bodyPr wrap="square" rtlCol="0">
            <a:spAutoFit/>
          </a:bodyPr>
          <a:lstStyle/>
          <a:p>
            <a:pPr>
              <a:lnSpc>
                <a:spcPct val="120000"/>
              </a:lnSpc>
              <a:spcAft>
                <a:spcPts val="1200"/>
              </a:spcAft>
            </a:pPr>
            <a:r>
              <a:rPr lang="en-US" altLang="en-US" sz="2400" b="1" dirty="0">
                <a:latin typeface="Century Gothic" pitchFamily="34" charset="0"/>
              </a:rPr>
              <a:t>Two thing Daniel prophesied that </a:t>
            </a:r>
            <a:r>
              <a:rPr lang="en-US" altLang="en-US" sz="3200" b="1" dirty="0">
                <a:ln w="19050">
                  <a:solidFill>
                    <a:schemeClr val="tx1"/>
                  </a:solidFill>
                </a:ln>
                <a:solidFill>
                  <a:srgbClr val="FFFF00"/>
                </a:solidFill>
                <a:latin typeface="Century Gothic" pitchFamily="34" charset="0"/>
              </a:rPr>
              <a:t>Christ</a:t>
            </a:r>
            <a:r>
              <a:rPr lang="en-US" altLang="en-US" sz="2400" b="1" dirty="0">
                <a:latin typeface="Century Gothic" pitchFamily="34" charset="0"/>
              </a:rPr>
              <a:t>, the </a:t>
            </a:r>
            <a:r>
              <a:rPr lang="en-US" altLang="en-US" sz="3200" b="1" dirty="0">
                <a:ln w="19050">
                  <a:solidFill>
                    <a:schemeClr val="tx1"/>
                  </a:solidFill>
                </a:ln>
                <a:solidFill>
                  <a:srgbClr val="FFFF00"/>
                </a:solidFill>
                <a:latin typeface="Century Gothic" pitchFamily="34" charset="0"/>
              </a:rPr>
              <a:t>Messiah</a:t>
            </a:r>
            <a:r>
              <a:rPr lang="en-US" altLang="en-US" sz="3200" b="1" dirty="0">
                <a:ln w="19050">
                  <a:solidFill>
                    <a:schemeClr val="tx1"/>
                  </a:solidFill>
                </a:ln>
                <a:latin typeface="Century Gothic" pitchFamily="34" charset="0"/>
              </a:rPr>
              <a:t> </a:t>
            </a:r>
            <a:r>
              <a:rPr lang="en-US" altLang="en-US" sz="2400" b="1" dirty="0">
                <a:latin typeface="Century Gothic" pitchFamily="34" charset="0"/>
              </a:rPr>
              <a:t>would accomplish:</a:t>
            </a:r>
          </a:p>
          <a:p>
            <a:pPr marL="457200" indent="-457200">
              <a:lnSpc>
                <a:spcPct val="120000"/>
              </a:lnSpc>
              <a:spcBef>
                <a:spcPts val="1200"/>
              </a:spcBef>
              <a:spcAft>
                <a:spcPts val="600"/>
              </a:spcAft>
              <a:buFont typeface="+mj-lt"/>
              <a:buAutoNum type="arabicPeriod"/>
            </a:pPr>
            <a:r>
              <a:rPr lang="en-US" altLang="en-US" sz="2400" dirty="0">
                <a:latin typeface="Century Gothic" pitchFamily="34" charset="0"/>
              </a:rPr>
              <a:t>Confirm the covenant</a:t>
            </a:r>
          </a:p>
          <a:p>
            <a:pPr marL="457200" indent="-457200">
              <a:lnSpc>
                <a:spcPct val="120000"/>
              </a:lnSpc>
              <a:spcAft>
                <a:spcPts val="600"/>
              </a:spcAft>
              <a:buFont typeface="+mj-lt"/>
              <a:buAutoNum type="arabicPeriod"/>
            </a:pPr>
            <a:r>
              <a:rPr lang="en-US" altLang="en-US" sz="2400" dirty="0">
                <a:latin typeface="Century Gothic" pitchFamily="34" charset="0"/>
              </a:rPr>
              <a:t>Cause the sacrifice and the oblation to cease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268</a:t>
            </a:fld>
            <a:endParaRPr lang="en-US"/>
          </a:p>
        </p:txBody>
      </p:sp>
      <p:sp>
        <p:nvSpPr>
          <p:cNvPr id="7" name="Text Box 61"/>
          <p:cNvSpPr txBox="1">
            <a:spLocks noChangeArrowheads="1"/>
          </p:cNvSpPr>
          <p:nvPr/>
        </p:nvSpPr>
        <p:spPr bwMode="auto">
          <a:xfrm>
            <a:off x="533400" y="4419600"/>
            <a:ext cx="8077200" cy="1323439"/>
          </a:xfrm>
          <a:prstGeom prst="rect">
            <a:avLst/>
          </a:prstGeom>
          <a:solidFill>
            <a:schemeClr val="bg1">
              <a:alpha val="60000"/>
            </a:schemeClr>
          </a:solidFill>
          <a:ln w="9525" algn="ctr">
            <a:noFill/>
            <a:miter lim="800000"/>
            <a:headEnd/>
            <a:tailEnd/>
          </a:ln>
        </p:spPr>
        <p:txBody>
          <a:bodyPr wrap="square">
            <a:spAutoFit/>
          </a:bodyPr>
          <a:lstStyle/>
          <a:p>
            <a:pPr algn="ctr">
              <a:spcBef>
                <a:spcPct val="50000"/>
              </a:spcBef>
              <a:defRPr/>
            </a:pPr>
            <a:r>
              <a:rPr lang="en-US" sz="40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This is what Christ will do, NOT the “anti-Christ”</a:t>
            </a:r>
          </a:p>
        </p:txBody>
      </p:sp>
    </p:spTree>
    <p:extLst>
      <p:ext uri="{BB962C8B-B14F-4D97-AF65-F5344CB8AC3E}">
        <p14:creationId xmlns:p14="http://schemas.microsoft.com/office/powerpoint/2010/main" val="14583551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922072"/>
            <a:ext cx="8686800" cy="4945328"/>
          </a:xfrm>
          <a:prstGeom prst="rect">
            <a:avLst/>
          </a:prstGeom>
          <a:noFill/>
        </p:spPr>
        <p:txBody>
          <a:bodyPr wrap="square" rtlCol="0">
            <a:spAutoFit/>
          </a:bodyPr>
          <a:lstStyle/>
          <a:p>
            <a:pPr>
              <a:lnSpc>
                <a:spcPct val="108000"/>
              </a:lnSpc>
              <a:spcAft>
                <a:spcPts val="600"/>
              </a:spcAft>
            </a:pPr>
            <a:r>
              <a:rPr lang="en-US" altLang="en-US" sz="2400" b="1" u="sng" dirty="0">
                <a:latin typeface="Century Gothic" pitchFamily="34" charset="0"/>
              </a:rPr>
              <a:t>The Nature of the Devil (the old dragon)</a:t>
            </a:r>
            <a:r>
              <a:rPr lang="en-US" altLang="en-US" sz="2400" b="1" dirty="0">
                <a:latin typeface="Century Gothic" pitchFamily="34" charset="0"/>
              </a:rPr>
              <a:t>:</a:t>
            </a:r>
          </a:p>
          <a:p>
            <a:pPr>
              <a:lnSpc>
                <a:spcPct val="108000"/>
              </a:lnSpc>
              <a:spcBef>
                <a:spcPts val="600"/>
              </a:spcBef>
            </a:pPr>
            <a:r>
              <a:rPr lang="en-US" altLang="en-US" sz="2400" dirty="0">
                <a:latin typeface="Century Gothic" pitchFamily="34" charset="0"/>
              </a:rPr>
              <a:t>And I, the Lord God, </a:t>
            </a:r>
            <a:r>
              <a:rPr lang="en-US" altLang="en-US" sz="2400" dirty="0" err="1">
                <a:latin typeface="Century Gothic" pitchFamily="34" charset="0"/>
              </a:rPr>
              <a:t>spake</a:t>
            </a:r>
            <a:r>
              <a:rPr lang="en-US" altLang="en-US" sz="2400" dirty="0">
                <a:latin typeface="Century Gothic" pitchFamily="34" charset="0"/>
              </a:rPr>
              <a:t> unto Moses, saying, That </a:t>
            </a:r>
            <a:r>
              <a:rPr lang="en-US" altLang="en-US" sz="3200" b="1" dirty="0">
                <a:ln w="19050">
                  <a:solidFill>
                    <a:schemeClr val="tx1"/>
                  </a:solidFill>
                </a:ln>
                <a:solidFill>
                  <a:srgbClr val="FF0000"/>
                </a:solidFill>
                <a:latin typeface="Century Gothic" pitchFamily="34" charset="0"/>
              </a:rPr>
              <a:t>Satan</a:t>
            </a:r>
            <a:r>
              <a:rPr lang="en-US" altLang="en-US" sz="2400" dirty="0">
                <a:latin typeface="Century Gothic" pitchFamily="34" charset="0"/>
              </a:rPr>
              <a:t> whom thou hast commanded in the name of mine Only Begotten, is the same which was from the beginning; And he came before me, saying, Behold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send me,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will be thy Son, and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will redeem all mankind, </a:t>
            </a:r>
            <a:r>
              <a:rPr lang="en-US" altLang="en-US" sz="2400" b="1" u="sng" dirty="0">
                <a:latin typeface="Century Gothic" pitchFamily="34" charset="0"/>
              </a:rPr>
              <a:t>that one soul shall not be lost</a:t>
            </a:r>
            <a:r>
              <a:rPr lang="en-US" altLang="en-US" sz="2400" dirty="0">
                <a:latin typeface="Century Gothic" pitchFamily="34" charset="0"/>
              </a:rPr>
              <a:t>, and surely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will do it; wherefore, </a:t>
            </a:r>
            <a:r>
              <a:rPr lang="en-US" altLang="en-US" sz="3200" b="1" dirty="0">
                <a:ln w="19050">
                  <a:solidFill>
                    <a:schemeClr val="tx1"/>
                  </a:solidFill>
                </a:ln>
                <a:solidFill>
                  <a:srgbClr val="FF0000"/>
                </a:solidFill>
                <a:latin typeface="Century Gothic" pitchFamily="34" charset="0"/>
              </a:rPr>
              <a:t>give ME thine honor</a:t>
            </a:r>
            <a:r>
              <a:rPr lang="en-US" altLang="en-US" sz="2400" dirty="0">
                <a:latin typeface="Century Gothic" pitchFamily="34" charset="0"/>
              </a:rPr>
              <a:t>.</a:t>
            </a:r>
          </a:p>
          <a:p>
            <a:pPr algn="r">
              <a:lnSpc>
                <a:spcPct val="108000"/>
              </a:lnSpc>
              <a:spcBef>
                <a:spcPts val="600"/>
              </a:spcBef>
            </a:pPr>
            <a:r>
              <a:rPr lang="en-US" altLang="en-US" sz="2400" dirty="0">
                <a:latin typeface="Century Gothic" pitchFamily="34" charset="0"/>
              </a:rPr>
              <a:t>Genesis 3:1-2</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269</a:t>
            </a:fld>
            <a:endParaRPr lang="en-US"/>
          </a:p>
        </p:txBody>
      </p:sp>
      <p:sp>
        <p:nvSpPr>
          <p:cNvPr id="7" name="Text Box 61"/>
          <p:cNvSpPr txBox="1">
            <a:spLocks noChangeArrowheads="1"/>
          </p:cNvSpPr>
          <p:nvPr/>
        </p:nvSpPr>
        <p:spPr bwMode="auto">
          <a:xfrm>
            <a:off x="457200" y="5845314"/>
            <a:ext cx="8077200" cy="707886"/>
          </a:xfrm>
          <a:prstGeom prst="rect">
            <a:avLst/>
          </a:prstGeom>
          <a:solidFill>
            <a:schemeClr val="bg1">
              <a:alpha val="60000"/>
            </a:schemeClr>
          </a:solidFill>
          <a:ln w="9525" algn="ctr">
            <a:noFill/>
            <a:miter lim="800000"/>
            <a:headEnd/>
            <a:tailEnd/>
          </a:ln>
        </p:spPr>
        <p:txBody>
          <a:bodyPr wrap="square">
            <a:spAutoFit/>
          </a:bodyPr>
          <a:lstStyle/>
          <a:p>
            <a:pPr algn="ctr">
              <a:spcBef>
                <a:spcPct val="50000"/>
              </a:spcBef>
              <a:defRPr/>
            </a:pPr>
            <a:r>
              <a:rPr lang="en-US" sz="40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Satan wants to be elevated!!</a:t>
            </a:r>
          </a:p>
        </p:txBody>
      </p:sp>
    </p:spTree>
    <p:extLst>
      <p:ext uri="{BB962C8B-B14F-4D97-AF65-F5344CB8AC3E}">
        <p14:creationId xmlns:p14="http://schemas.microsoft.com/office/powerpoint/2010/main" val="1159372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WE</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 believe?</a:t>
            </a:r>
          </a:p>
        </p:txBody>
      </p:sp>
      <p:grpSp>
        <p:nvGrpSpPr>
          <p:cNvPr id="48" name="Group 43"/>
          <p:cNvGrpSpPr>
            <a:grpSpLocks noChangeAspect="1"/>
          </p:cNvGrpSpPr>
          <p:nvPr/>
        </p:nvGrpSpPr>
        <p:grpSpPr bwMode="auto">
          <a:xfrm>
            <a:off x="838200" y="1371600"/>
            <a:ext cx="7467600" cy="2765425"/>
            <a:chOff x="1800" y="2671"/>
            <a:chExt cx="9720" cy="3600"/>
          </a:xfrm>
          <a:effectLst>
            <a:outerShdw blurRad="152400" dist="76200" dir="6000000" sx="102000" sy="102000" algn="tl" rotWithShape="0">
              <a:schemeClr val="tx1">
                <a:alpha val="35000"/>
              </a:schemeClr>
            </a:outerShdw>
          </a:effectLst>
        </p:grpSpPr>
        <p:sp>
          <p:nvSpPr>
            <p:cNvPr id="49" name="AutoShape 44"/>
            <p:cNvSpPr>
              <a:spLocks noChangeAspect="1" noChangeArrowheads="1"/>
            </p:cNvSpPr>
            <p:nvPr/>
          </p:nvSpPr>
          <p:spPr bwMode="auto">
            <a:xfrm>
              <a:off x="1800" y="2671"/>
              <a:ext cx="9720" cy="3600"/>
            </a:xfrm>
            <a:prstGeom prst="rect">
              <a:avLst/>
            </a:prstGeom>
            <a:ln w="63500">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pPr fontAlgn="auto">
                <a:spcBef>
                  <a:spcPts val="0"/>
                </a:spcBef>
                <a:spcAft>
                  <a:spcPts val="0"/>
                </a:spcAft>
                <a:defRPr/>
              </a:pPr>
              <a:endParaRPr lang="en-US">
                <a:latin typeface="+mn-lt"/>
                <a:cs typeface="+mn-cs"/>
              </a:endParaRPr>
            </a:p>
          </p:txBody>
        </p:sp>
        <p:sp>
          <p:nvSpPr>
            <p:cNvPr id="51" name="Text Box 45"/>
            <p:cNvSpPr txBox="1">
              <a:spLocks noChangeArrowheads="1"/>
            </p:cNvSpPr>
            <p:nvPr/>
          </p:nvSpPr>
          <p:spPr bwMode="auto">
            <a:xfrm>
              <a:off x="4129" y="4140"/>
              <a:ext cx="1440" cy="54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Apostasy</a:t>
              </a:r>
            </a:p>
          </p:txBody>
        </p:sp>
        <p:sp>
          <p:nvSpPr>
            <p:cNvPr id="53" name="Text Box 46"/>
            <p:cNvSpPr txBox="1">
              <a:spLocks noChangeArrowheads="1"/>
            </p:cNvSpPr>
            <p:nvPr/>
          </p:nvSpPr>
          <p:spPr bwMode="auto">
            <a:xfrm>
              <a:off x="7255" y="4140"/>
              <a:ext cx="2160" cy="54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Millennial Reign</a:t>
              </a:r>
            </a:p>
          </p:txBody>
        </p:sp>
        <p:sp>
          <p:nvSpPr>
            <p:cNvPr id="54" name="Text Box 47"/>
            <p:cNvSpPr txBox="1">
              <a:spLocks noChangeArrowheads="1"/>
            </p:cNvSpPr>
            <p:nvPr/>
          </p:nvSpPr>
          <p:spPr bwMode="auto">
            <a:xfrm>
              <a:off x="9482" y="3865"/>
              <a:ext cx="1260" cy="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Little Season</a:t>
              </a:r>
            </a:p>
          </p:txBody>
        </p:sp>
        <p:sp>
          <p:nvSpPr>
            <p:cNvPr id="55" name="Line 48"/>
            <p:cNvSpPr>
              <a:spLocks noChangeShapeType="1"/>
            </p:cNvSpPr>
            <p:nvPr/>
          </p:nvSpPr>
          <p:spPr bwMode="auto">
            <a:xfrm>
              <a:off x="2520" y="4680"/>
              <a:ext cx="8083" cy="4"/>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56" name="Line 49"/>
            <p:cNvSpPr>
              <a:spLocks noChangeShapeType="1"/>
            </p:cNvSpPr>
            <p:nvPr/>
          </p:nvSpPr>
          <p:spPr bwMode="auto">
            <a:xfrm>
              <a:off x="2700" y="3865"/>
              <a:ext cx="1" cy="72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57" name="Line 50"/>
            <p:cNvSpPr>
              <a:spLocks noChangeShapeType="1"/>
            </p:cNvSpPr>
            <p:nvPr/>
          </p:nvSpPr>
          <p:spPr bwMode="auto">
            <a:xfrm flipH="1">
              <a:off x="2520" y="4045"/>
              <a:ext cx="360" cy="1"/>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58" name="Line 51"/>
            <p:cNvSpPr>
              <a:spLocks noChangeShapeType="1"/>
            </p:cNvSpPr>
            <p:nvPr/>
          </p:nvSpPr>
          <p:spPr bwMode="auto">
            <a:xfrm>
              <a:off x="3600" y="4500"/>
              <a:ext cx="1" cy="18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59" name="Line 52"/>
            <p:cNvSpPr>
              <a:spLocks noChangeShapeType="1"/>
            </p:cNvSpPr>
            <p:nvPr/>
          </p:nvSpPr>
          <p:spPr bwMode="auto">
            <a:xfrm>
              <a:off x="5940" y="4500"/>
              <a:ext cx="0" cy="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0" name="Line 53"/>
            <p:cNvSpPr>
              <a:spLocks noChangeShapeType="1"/>
            </p:cNvSpPr>
            <p:nvPr/>
          </p:nvSpPr>
          <p:spPr bwMode="auto">
            <a:xfrm>
              <a:off x="6119" y="4500"/>
              <a:ext cx="1" cy="18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1" name="Line 54"/>
            <p:cNvSpPr>
              <a:spLocks noChangeShapeType="1"/>
            </p:cNvSpPr>
            <p:nvPr/>
          </p:nvSpPr>
          <p:spPr bwMode="auto">
            <a:xfrm>
              <a:off x="9636" y="4500"/>
              <a:ext cx="1" cy="18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2" name="Line 55"/>
            <p:cNvSpPr>
              <a:spLocks noChangeShapeType="1"/>
            </p:cNvSpPr>
            <p:nvPr/>
          </p:nvSpPr>
          <p:spPr bwMode="auto">
            <a:xfrm>
              <a:off x="3600" y="4500"/>
              <a:ext cx="2520" cy="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3" name="Line 56"/>
            <p:cNvSpPr>
              <a:spLocks noChangeShapeType="1"/>
            </p:cNvSpPr>
            <p:nvPr/>
          </p:nvSpPr>
          <p:spPr bwMode="auto">
            <a:xfrm>
              <a:off x="7202" y="4500"/>
              <a:ext cx="3401" cy="1"/>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4" name="Line 57"/>
            <p:cNvSpPr>
              <a:spLocks noChangeShapeType="1"/>
            </p:cNvSpPr>
            <p:nvPr/>
          </p:nvSpPr>
          <p:spPr bwMode="auto">
            <a:xfrm>
              <a:off x="7201" y="4500"/>
              <a:ext cx="1" cy="72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sp>
          <p:nvSpPr>
            <p:cNvPr id="65" name="Text Box 58"/>
            <p:cNvSpPr txBox="1">
              <a:spLocks noChangeArrowheads="1"/>
            </p:cNvSpPr>
            <p:nvPr/>
          </p:nvSpPr>
          <p:spPr bwMode="auto">
            <a:xfrm>
              <a:off x="6121" y="5220"/>
              <a:ext cx="2160" cy="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Second Coming With His Church</a:t>
              </a:r>
            </a:p>
          </p:txBody>
        </p:sp>
        <p:sp>
          <p:nvSpPr>
            <p:cNvPr id="66" name="Text Box 59"/>
            <p:cNvSpPr txBox="1">
              <a:spLocks noChangeArrowheads="1"/>
            </p:cNvSpPr>
            <p:nvPr/>
          </p:nvSpPr>
          <p:spPr bwMode="auto">
            <a:xfrm>
              <a:off x="9882" y="5220"/>
              <a:ext cx="1440" cy="7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Final Judgment</a:t>
              </a:r>
            </a:p>
          </p:txBody>
        </p:sp>
        <p:sp>
          <p:nvSpPr>
            <p:cNvPr id="67" name="Line 60"/>
            <p:cNvSpPr>
              <a:spLocks noChangeShapeType="1"/>
            </p:cNvSpPr>
            <p:nvPr/>
          </p:nvSpPr>
          <p:spPr bwMode="auto">
            <a:xfrm>
              <a:off x="10602" y="4500"/>
              <a:ext cx="1" cy="720"/>
            </a:xfrm>
            <a:prstGeom prst="line">
              <a:avLst/>
            </a:prstGeom>
            <a:ln>
              <a:solidFill>
                <a:schemeClr val="bg1">
                  <a:lumMod val="50000"/>
                </a:schemeClr>
              </a:solidFill>
              <a:headEnd/>
              <a:tailEnd/>
            </a:ln>
          </p:spPr>
          <p:style>
            <a:lnRef idx="2">
              <a:schemeClr val="accent2"/>
            </a:lnRef>
            <a:fillRef idx="1">
              <a:schemeClr val="lt1"/>
            </a:fillRef>
            <a:effectRef idx="0">
              <a:schemeClr val="accent2"/>
            </a:effectRef>
            <a:fontRef idx="minor">
              <a:schemeClr val="dk1"/>
            </a:fontRef>
          </p:style>
          <p:txBody>
            <a:bodyPr/>
            <a:lstStyle/>
            <a:p>
              <a:endParaRPr lang="en-US"/>
            </a:p>
          </p:txBody>
        </p:sp>
      </p:grpSp>
      <p:sp>
        <p:nvSpPr>
          <p:cNvPr id="68" name="Text Box 45"/>
          <p:cNvSpPr txBox="1">
            <a:spLocks noChangeArrowheads="1"/>
          </p:cNvSpPr>
          <p:nvPr/>
        </p:nvSpPr>
        <p:spPr bwMode="auto">
          <a:xfrm>
            <a:off x="3546764" y="1501590"/>
            <a:ext cx="121912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buClr>
                <a:schemeClr val="accent1"/>
              </a:buClr>
              <a:buSzPct val="70000"/>
              <a:buFont typeface="Wingdings 2" pitchFamily="18" charset="2"/>
              <a:buChar char=""/>
              <a:defRPr sz="3200">
                <a:solidFill>
                  <a:schemeClr val="tx1"/>
                </a:solidFill>
                <a:latin typeface="Rockwell" pitchFamily="18" charset="0"/>
              </a:defRPr>
            </a:lvl1pPr>
            <a:lvl2pPr marL="742950" indent="-285750" eaLnBrk="0" hangingPunct="0">
              <a:spcBef>
                <a:spcPts val="400"/>
              </a:spcBef>
              <a:buClr>
                <a:schemeClr val="accent2"/>
              </a:buClr>
              <a:buSzPct val="90000"/>
              <a:buChar char="•"/>
              <a:defRPr sz="2600">
                <a:solidFill>
                  <a:schemeClr val="tx1"/>
                </a:solidFill>
                <a:latin typeface="Rockwell" pitchFamily="18" charset="0"/>
              </a:defRPr>
            </a:lvl2pPr>
            <a:lvl3pPr marL="1143000" indent="-228600" eaLnBrk="0" hangingPunct="0">
              <a:spcBef>
                <a:spcPts val="400"/>
              </a:spcBef>
              <a:buClr>
                <a:srgbClr val="A8CDD7"/>
              </a:buClr>
              <a:buSzPct val="100000"/>
              <a:buFont typeface="Wingdings 2" pitchFamily="18" charset="2"/>
              <a:buChar char=""/>
              <a:defRPr sz="2300">
                <a:solidFill>
                  <a:schemeClr val="tx1"/>
                </a:solidFill>
                <a:latin typeface="Rockwell" pitchFamily="18" charset="0"/>
              </a:defRPr>
            </a:lvl3pPr>
            <a:lvl4pPr marL="1600200" indent="-228600" eaLnBrk="0" hangingPunct="0">
              <a:spcBef>
                <a:spcPts val="400"/>
              </a:spcBef>
              <a:buClr>
                <a:srgbClr val="A8CDD7"/>
              </a:buClr>
              <a:buSzPct val="100000"/>
              <a:buFont typeface="Wingdings 2" pitchFamily="18" charset="2"/>
              <a:buChar char=""/>
              <a:defRPr sz="2000">
                <a:solidFill>
                  <a:schemeClr val="tx1"/>
                </a:solidFill>
                <a:latin typeface="Rockwell" pitchFamily="18" charset="0"/>
              </a:defRPr>
            </a:lvl4pPr>
            <a:lvl5pPr marL="2057400" indent="-228600" eaLnBrk="0" hangingPunct="0">
              <a:spcBef>
                <a:spcPts val="400"/>
              </a:spcBef>
              <a:buClr>
                <a:srgbClr val="A8CDD7"/>
              </a:buClr>
              <a:buSzPct val="100000"/>
              <a:buFont typeface="Wingdings 2" pitchFamily="18" charset="2"/>
              <a:buChar char=""/>
              <a:defRPr sz="1900">
                <a:solidFill>
                  <a:schemeClr val="tx1"/>
                </a:solidFill>
                <a:latin typeface="Rockwell" pitchFamily="18" charset="0"/>
              </a:defRPr>
            </a:lvl5pPr>
            <a:lvl6pPr marL="25146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6pPr>
            <a:lvl7pPr marL="29718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7pPr>
            <a:lvl8pPr marL="34290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8pPr>
            <a:lvl9pPr marL="3886200" indent="-228600" eaLnBrk="0" fontAlgn="base" hangingPunct="0">
              <a:spcBef>
                <a:spcPts val="400"/>
              </a:spcBef>
              <a:spcAft>
                <a:spcPct val="0"/>
              </a:spcAft>
              <a:buClr>
                <a:srgbClr val="A8CDD7"/>
              </a:buClr>
              <a:buSzPct val="100000"/>
              <a:buFont typeface="Wingdings 2" pitchFamily="18" charset="2"/>
              <a:buChar char=""/>
              <a:defRPr sz="1900">
                <a:solidFill>
                  <a:schemeClr val="tx1"/>
                </a:solidFill>
                <a:latin typeface="Rockwell" pitchFamily="18" charset="0"/>
              </a:defRPr>
            </a:lvl9pPr>
          </a:lstStyle>
          <a:p>
            <a:pPr algn="ctr" eaLnBrk="1" hangingPunct="1">
              <a:buClrTx/>
              <a:buSzTx/>
              <a:buFontTx/>
              <a:buNone/>
            </a:pPr>
            <a:r>
              <a:rPr lang="en-US" altLang="en-US" sz="1400" b="1" dirty="0">
                <a:latin typeface="Century Gothic" panose="020B0502020202020204" pitchFamily="34" charset="0"/>
              </a:rPr>
              <a:t>Restoration of Christ’s Church</a:t>
            </a:r>
          </a:p>
        </p:txBody>
      </p:sp>
      <p:sp>
        <p:nvSpPr>
          <p:cNvPr id="69" name="Line 57"/>
          <p:cNvSpPr>
            <a:spLocks noChangeShapeType="1"/>
          </p:cNvSpPr>
          <p:nvPr/>
        </p:nvSpPr>
        <p:spPr bwMode="auto">
          <a:xfrm flipH="1">
            <a:off x="4158702" y="2514600"/>
            <a:ext cx="0" cy="381000"/>
          </a:xfrm>
          <a:prstGeom prst="line">
            <a:avLst/>
          </a:prstGeom>
          <a:noFill/>
          <a:ln w="25400">
            <a:solidFill>
              <a:schemeClr val="bg1">
                <a:lumMod val="50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TextBox 69"/>
          <p:cNvSpPr txBox="1"/>
          <p:nvPr/>
        </p:nvSpPr>
        <p:spPr>
          <a:xfrm>
            <a:off x="159853" y="4419600"/>
            <a:ext cx="8839200" cy="1054135"/>
          </a:xfrm>
          <a:prstGeom prst="rect">
            <a:avLst/>
          </a:prstGeom>
          <a:noFill/>
        </p:spPr>
        <p:txBody>
          <a:bodyPr wrap="square" rtlCol="0">
            <a:spAutoFit/>
          </a:bodyPr>
          <a:lstStyle/>
          <a:p>
            <a:pPr algn="ctr">
              <a:spcAft>
                <a:spcPts val="1800"/>
              </a:spcAft>
            </a:pPr>
            <a:r>
              <a:rPr lang="en-US" sz="2350" dirty="0">
                <a:latin typeface="Century Gothic" panose="020B0502020202020204" pitchFamily="34" charset="0"/>
                <a:cs typeface="Andalus" panose="02020603050405020304" pitchFamily="18" charset="-78"/>
              </a:rPr>
              <a:t>When do we believe tribulation will occur or has occurred?</a:t>
            </a:r>
          </a:p>
          <a:p>
            <a:pPr algn="ctr">
              <a:spcAft>
                <a:spcPts val="1200"/>
              </a:spcAft>
            </a:pPr>
            <a:r>
              <a:rPr lang="en-US" sz="2400" dirty="0">
                <a:latin typeface="Century Gothic" panose="020B0502020202020204" pitchFamily="34" charset="0"/>
                <a:cs typeface="Andalus" panose="02020603050405020304" pitchFamily="18" charset="-78"/>
              </a:rPr>
              <a:t>How long will this tribulation be or how long was it?</a:t>
            </a:r>
          </a:p>
        </p:txBody>
      </p:sp>
      <p:sp>
        <p:nvSpPr>
          <p:cNvPr id="7" name="Slide Number Placeholder 6"/>
          <p:cNvSpPr>
            <a:spLocks noGrp="1"/>
          </p:cNvSpPr>
          <p:nvPr>
            <p:ph type="sldNum" sz="quarter" idx="12"/>
          </p:nvPr>
        </p:nvSpPr>
        <p:spPr/>
        <p:txBody>
          <a:bodyPr/>
          <a:lstStyle/>
          <a:p>
            <a:fld id="{AA1DEFB2-6A7E-46E0-9C12-CECB786200CE}" type="slidenum">
              <a:rPr lang="en-US" smtClean="0"/>
              <a:pPr/>
              <a:t>27</a:t>
            </a:fld>
            <a:endParaRPr lang="en-US"/>
          </a:p>
        </p:txBody>
      </p:sp>
      <p:sp>
        <p:nvSpPr>
          <p:cNvPr id="26" name="TextBox 25"/>
          <p:cNvSpPr txBox="1"/>
          <p:nvPr/>
        </p:nvSpPr>
        <p:spPr>
          <a:xfrm>
            <a:off x="4217375" y="2471738"/>
            <a:ext cx="727325" cy="830997"/>
          </a:xfrm>
          <a:prstGeom prst="rect">
            <a:avLst/>
          </a:prstGeom>
          <a:noFill/>
        </p:spPr>
        <p:txBody>
          <a:bodyPr wrap="square" rtlCol="0">
            <a:spAutoFit/>
          </a:bodyPr>
          <a:lstStyle/>
          <a:p>
            <a:pPr algn="ctr">
              <a:spcAft>
                <a:spcPts val="1800"/>
              </a:spcAft>
            </a:pPr>
            <a:r>
              <a:rPr lang="en-US" sz="4800" dirty="0">
                <a:ln w="19050">
                  <a:solidFill>
                    <a:schemeClr val="tx1"/>
                  </a:solidFill>
                </a:ln>
                <a:solidFill>
                  <a:srgbClr val="FF0000"/>
                </a:solidFill>
                <a:effectLst>
                  <a:outerShdw blurRad="50800" dist="38100" dir="2700000" sx="101000" sy="101000" algn="tl" rotWithShape="0">
                    <a:prstClr val="black">
                      <a:alpha val="60000"/>
                    </a:prstClr>
                  </a:outerShdw>
                </a:effectLst>
                <a:latin typeface="Century Gothic" panose="020B0502020202020204" pitchFamily="34" charset="0"/>
                <a:cs typeface="Andalus" panose="02020603050405020304" pitchFamily="18" charset="-78"/>
              </a:rPr>
              <a:t>?</a:t>
            </a:r>
            <a:endParaRPr lang="en-US" sz="5400" dirty="0">
              <a:ln w="19050">
                <a:solidFill>
                  <a:schemeClr val="tx1"/>
                </a:solidFill>
              </a:ln>
              <a:solidFill>
                <a:srgbClr val="FF0000"/>
              </a:solidFill>
              <a:effectLst>
                <a:outerShdw blurRad="50800" dist="38100" dir="2700000" sx="101000" sy="101000" algn="tl" rotWithShape="0">
                  <a:prstClr val="black">
                    <a:alpha val="60000"/>
                  </a:prstClr>
                </a:outerShdw>
              </a:effectLst>
              <a:latin typeface="Century Gothic" panose="020B0502020202020204" pitchFamily="34" charset="0"/>
              <a:cs typeface="Andalus" panose="02020603050405020304" pitchFamily="18" charset="-78"/>
            </a:endParaRPr>
          </a:p>
        </p:txBody>
      </p:sp>
      <p:sp>
        <p:nvSpPr>
          <p:cNvPr id="27" name="Isosceles Triangle 26">
            <a:extLst>
              <a:ext uri="{FF2B5EF4-FFF2-40B4-BE49-F238E27FC236}">
                <a16:creationId xmlns:a16="http://schemas.microsoft.com/office/drawing/2014/main" id="{847EE31F-0826-4B1E-8767-ECD978C45C8D}"/>
              </a:ext>
            </a:extLst>
          </p:cNvPr>
          <p:cNvSpPr/>
          <p:nvPr/>
        </p:nvSpPr>
        <p:spPr>
          <a:xfrm rot="10800000">
            <a:off x="4058822" y="2209800"/>
            <a:ext cx="208183" cy="709714"/>
          </a:xfrm>
          <a:prstGeom prst="triangle">
            <a:avLst/>
          </a:prstGeom>
          <a:solidFill>
            <a:srgbClr val="B56D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23932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0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20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2000"/>
                                        <p:tgtEl>
                                          <p:spTgt spid="6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0">
                                            <p:txEl>
                                              <p:pRg st="0" end="0"/>
                                            </p:txEl>
                                          </p:spTgt>
                                        </p:tgtEl>
                                        <p:attrNameLst>
                                          <p:attrName>style.visibility</p:attrName>
                                        </p:attrNameLst>
                                      </p:cBhvr>
                                      <p:to>
                                        <p:strVal val="visible"/>
                                      </p:to>
                                    </p:set>
                                    <p:animEffect transition="in" filter="fade">
                                      <p:cBhvr>
                                        <p:cTn id="18" dur="2000"/>
                                        <p:tgtEl>
                                          <p:spTgt spid="7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
                                            <p:txEl>
                                              <p:pRg st="1" end="1"/>
                                            </p:txEl>
                                          </p:spTgt>
                                        </p:tgtEl>
                                        <p:attrNameLst>
                                          <p:attrName>style.visibility</p:attrName>
                                        </p:attrNameLst>
                                      </p:cBhvr>
                                      <p:to>
                                        <p:strVal val="visible"/>
                                      </p:to>
                                    </p:set>
                                    <p:animEffect transition="in" filter="fade">
                                      <p:cBhvr>
                                        <p:cTn id="23" dur="2000"/>
                                        <p:tgtEl>
                                          <p:spTgt spid="7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Effect transition="in" filter="fade">
                                      <p:cBhvr>
                                        <p:cTn id="28" dur="2000"/>
                                        <p:tgtEl>
                                          <p:spTgt spid="2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animBg="1"/>
      <p:bldP spid="27"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270</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6" y="4832780"/>
            <a:ext cx="2721583" cy="458523"/>
          </a:xfrm>
          <a:prstGeom prst="rect">
            <a:avLst/>
          </a:prstGeom>
          <a:noFill/>
        </p:spPr>
        <p:txBody>
          <a:bodyPr wrap="square" rtlCol="0">
            <a:spAutoFit/>
          </a:bodyPr>
          <a:lstStyle/>
          <a:p>
            <a:pPr>
              <a:lnSpc>
                <a:spcPct val="120000"/>
              </a:lnSpc>
            </a:pPr>
            <a:r>
              <a:rPr lang="en-US" altLang="en-US" sz="2200" b="1" dirty="0">
                <a:latin typeface="Century Gothic" pitchFamily="34" charset="0"/>
              </a:rPr>
              <a:t>prince </a:t>
            </a:r>
            <a:r>
              <a:rPr lang="en-US" altLang="en-US" sz="1400" b="1" dirty="0">
                <a:latin typeface="Century Gothic" pitchFamily="34" charset="0"/>
              </a:rPr>
              <a:t>(“the” anti-Christ)</a:t>
            </a:r>
            <a:endParaRPr lang="en-US" altLang="en-US" sz="2200" b="1" dirty="0">
              <a:latin typeface="Century Gothic" pitchFamily="34" charset="0"/>
            </a:endParaRP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E6226313-6682-4D42-81C7-D1F084055A7D}"/>
              </a:ext>
            </a:extLst>
          </p:cNvPr>
          <p:cNvSpPr/>
          <p:nvPr/>
        </p:nvSpPr>
        <p:spPr>
          <a:xfrm>
            <a:off x="5486400" y="4890634"/>
            <a:ext cx="2721583" cy="67196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D8636980-2987-4288-9B77-D50D510CB5CA}"/>
              </a:ext>
            </a:extLst>
          </p:cNvPr>
          <p:cNvSpPr txBox="1"/>
          <p:nvPr/>
        </p:nvSpPr>
        <p:spPr>
          <a:xfrm>
            <a:off x="5163312" y="5625326"/>
            <a:ext cx="3044671"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Satan wants to be elevated</a:t>
            </a:r>
          </a:p>
        </p:txBody>
      </p:sp>
      <p:sp>
        <p:nvSpPr>
          <p:cNvPr id="78" name="TextBox 77">
            <a:extLst>
              <a:ext uri="{FF2B5EF4-FFF2-40B4-BE49-F238E27FC236}">
                <a16:creationId xmlns:a16="http://schemas.microsoft.com/office/drawing/2014/main" id="{E22D4DC6-1152-4088-A73E-21864AAF4007}"/>
              </a:ext>
            </a:extLst>
          </p:cNvPr>
          <p:cNvSpPr txBox="1"/>
          <p:nvPr/>
        </p:nvSpPr>
        <p:spPr>
          <a:xfrm>
            <a:off x="292756" y="2490805"/>
            <a:ext cx="7810833" cy="569387"/>
          </a:xfrm>
          <a:prstGeom prst="rect">
            <a:avLst/>
          </a:prstGeom>
          <a:solidFill>
            <a:schemeClr val="bg1">
              <a:alpha val="60000"/>
            </a:schemeClr>
          </a:solidFill>
        </p:spPr>
        <p:txBody>
          <a:bodyPr wrap="square" rtlCol="0">
            <a:spAutoFit/>
          </a:bodyPr>
          <a:lstStyle/>
          <a:p>
            <a:pPr marL="0" lvl="1"/>
            <a:r>
              <a:rPr lang="en-US" altLang="en-US" sz="3100" b="1" dirty="0">
                <a:ln w="19050">
                  <a:solidFill>
                    <a:schemeClr val="tx1"/>
                  </a:solidFill>
                </a:ln>
                <a:solidFill>
                  <a:srgbClr val="00B0F0"/>
                </a:solidFill>
                <a:latin typeface="Century Gothic" pitchFamily="34" charset="0"/>
              </a:rPr>
              <a:t>My attempt to diagram this sentence:</a:t>
            </a:r>
          </a:p>
        </p:txBody>
      </p:sp>
      <p:sp>
        <p:nvSpPr>
          <p:cNvPr id="79" name="Rectangle 78">
            <a:extLst>
              <a:ext uri="{FF2B5EF4-FFF2-40B4-BE49-F238E27FC236}">
                <a16:creationId xmlns:a16="http://schemas.microsoft.com/office/drawing/2014/main" id="{94C39903-AF96-4853-A69C-E8A685E56F35}"/>
              </a:ext>
            </a:extLst>
          </p:cNvPr>
          <p:cNvSpPr/>
          <p:nvPr/>
        </p:nvSpPr>
        <p:spPr>
          <a:xfrm>
            <a:off x="2686433" y="3323628"/>
            <a:ext cx="1284466" cy="671966"/>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0" name="Rectangle 79">
            <a:extLst>
              <a:ext uri="{FF2B5EF4-FFF2-40B4-BE49-F238E27FC236}">
                <a16:creationId xmlns:a16="http://schemas.microsoft.com/office/drawing/2014/main" id="{9146D9C7-CEB1-46F1-B202-DDF48EE5924E}"/>
              </a:ext>
            </a:extLst>
          </p:cNvPr>
          <p:cNvSpPr/>
          <p:nvPr/>
        </p:nvSpPr>
        <p:spPr>
          <a:xfrm>
            <a:off x="5463092" y="3064727"/>
            <a:ext cx="3071307" cy="936195"/>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37691931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500"/>
                                        <p:tgtEl>
                                          <p:spTgt spid="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77" grpId="0" animBg="1"/>
      <p:bldP spid="79" grpId="0" animBg="1"/>
      <p:bldP spid="80"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1719830"/>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marL="177800" indent="-177800">
              <a:lnSpc>
                <a:spcPct val="120000"/>
              </a:lnSpc>
              <a:spcAft>
                <a:spcPts val="1200"/>
              </a:spcAft>
              <a:buFontTx/>
              <a:buChar char="•"/>
              <a:defRPr/>
            </a:pPr>
            <a:r>
              <a:rPr lang="en-US" sz="2200" dirty="0">
                <a:latin typeface="Century Gothic" pitchFamily="34" charset="0"/>
              </a:rPr>
              <a:t>After the 7 + 62 weeks is when Christ died or was “cut off”</a:t>
            </a:r>
          </a:p>
          <a:p>
            <a:pPr marL="177800" indent="-177800">
              <a:lnSpc>
                <a:spcPct val="120000"/>
              </a:lnSpc>
              <a:spcAft>
                <a:spcPts val="2400"/>
              </a:spcAft>
              <a:buFontTx/>
              <a:buChar char="•"/>
              <a:defRPr/>
            </a:pPr>
            <a:r>
              <a:rPr lang="en-US" sz="2200" dirty="0">
                <a:latin typeface="Century Gothic" pitchFamily="34" charset="0"/>
              </a:rPr>
              <a:t>After that comes a </a:t>
            </a:r>
            <a:r>
              <a:rPr lang="en-US" sz="2200" b="1" u="sng" dirty="0">
                <a:latin typeface="Century Gothic" pitchFamily="34" charset="0"/>
              </a:rPr>
              <a:t>prince</a:t>
            </a:r>
            <a:r>
              <a:rPr lang="en-US" sz="2200" dirty="0">
                <a:latin typeface="Century Gothic" pitchFamily="34" charset="0"/>
              </a:rPr>
              <a:t> of </a:t>
            </a:r>
            <a:r>
              <a:rPr lang="en-US" sz="2200" b="1" u="sng" dirty="0">
                <a:latin typeface="Century Gothic" pitchFamily="34" charset="0"/>
              </a:rPr>
              <a:t>the people</a:t>
            </a:r>
            <a:r>
              <a:rPr lang="en-US" sz="2200" dirty="0">
                <a:latin typeface="Century Gothic" pitchFamily="34" charset="0"/>
              </a:rPr>
              <a:t>, </a:t>
            </a:r>
            <a:r>
              <a:rPr lang="en-US" sz="2400" b="1" dirty="0">
                <a:ln w="15875">
                  <a:solidFill>
                    <a:schemeClr val="tx1"/>
                  </a:solidFill>
                </a:ln>
                <a:solidFill>
                  <a:srgbClr val="FF0000"/>
                </a:solidFill>
                <a:latin typeface="Century Gothic" pitchFamily="34" charset="0"/>
              </a:rPr>
              <a:t>“THE” anti-Christ</a:t>
            </a:r>
            <a:endParaRPr lang="en-US" sz="2200" b="1" dirty="0">
              <a:ln w="15875">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271</a:t>
            </a:fld>
            <a:endParaRPr lang="en-US"/>
          </a:p>
        </p:txBody>
      </p:sp>
      <p:sp>
        <p:nvSpPr>
          <p:cNvPr id="7" name="TextBox 6">
            <a:extLst>
              <a:ext uri="{FF2B5EF4-FFF2-40B4-BE49-F238E27FC236}">
                <a16:creationId xmlns:a16="http://schemas.microsoft.com/office/drawing/2014/main" id="{1E717EF5-C158-4281-BAA6-03F002A8EE5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34888F9-CA91-47BF-93AF-7BB05A038719}"/>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6DB2D597-516F-4E86-AF8B-4C486E7054C6}"/>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56543B-6928-4528-83C5-4CA31550BD5C}"/>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20C5B8-CF8F-4A3B-9BA0-4999772C0B08}"/>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6D79CE14-FE0F-4A1A-B563-65B6F65E77FD}"/>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57AFDE5F-DF20-4392-9A63-7C9FA68AC566}"/>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AF7488-2D4A-4843-A725-E6D6CDDEEC2A}"/>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703CA726-3A91-40A0-9FFA-855D20893CB6}"/>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B06EE3-4F3F-45B0-915F-A24E004CB4E2}"/>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7BF2F004-6F85-4A93-B84D-FD5D5F34B38B}"/>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9BB1DA-E577-4E09-A0C2-487DB74CED15}"/>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6830B6AD-AA4C-46F2-97ED-76677315B81B}"/>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FBB221-2667-481B-B0BF-375F4D8310C6}"/>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6C8F61-09B5-48EA-BD11-55F38B38497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037679-1A0D-43F9-9CEC-410CE289593F}"/>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B5A658-239B-47D3-8DF8-310A2613572A}"/>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EAE11D9D-CAE7-44E8-A6C4-F086D142E89E}"/>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43C36BA3-35C4-462A-B7A1-494EA17617BD}"/>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EB7319-8301-4B2F-9791-4C6CF0C294E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D29706B5-6BB9-4044-AC75-23A8FB367BB6}"/>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F51DE5BD-C3BE-490B-B71B-671EDF2F324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C188D9C-E259-4833-8D38-B25ED65AD1BF}"/>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09AF76A7-9079-48C4-8419-C7294BA5F02C}"/>
              </a:ext>
            </a:extLst>
          </p:cNvPr>
          <p:cNvSpPr txBox="1"/>
          <p:nvPr/>
        </p:nvSpPr>
        <p:spPr>
          <a:xfrm>
            <a:off x="5507886" y="4832780"/>
            <a:ext cx="2721713" cy="458523"/>
          </a:xfrm>
          <a:prstGeom prst="rect">
            <a:avLst/>
          </a:prstGeom>
          <a:noFill/>
        </p:spPr>
        <p:txBody>
          <a:bodyPr wrap="square" rtlCol="0">
            <a:spAutoFit/>
          </a:bodyPr>
          <a:lstStyle/>
          <a:p>
            <a:pPr>
              <a:lnSpc>
                <a:spcPct val="120000"/>
              </a:lnSpc>
            </a:pPr>
            <a:r>
              <a:rPr lang="en-US" altLang="en-US" sz="2200" b="1" dirty="0">
                <a:latin typeface="Century Gothic" pitchFamily="34" charset="0"/>
              </a:rPr>
              <a:t>prince </a:t>
            </a:r>
            <a:r>
              <a:rPr lang="en-US" altLang="en-US" sz="1400" b="1" dirty="0">
                <a:latin typeface="Century Gothic" pitchFamily="34" charset="0"/>
              </a:rPr>
              <a:t>(“the” anti-Christ)</a:t>
            </a:r>
            <a:endParaRPr lang="en-US" altLang="en-US" sz="2200" b="1" dirty="0">
              <a:latin typeface="Century Gothic" pitchFamily="34" charset="0"/>
            </a:endParaRPr>
          </a:p>
        </p:txBody>
      </p:sp>
      <p:sp>
        <p:nvSpPr>
          <p:cNvPr id="31" name="TextBox 30">
            <a:extLst>
              <a:ext uri="{FF2B5EF4-FFF2-40B4-BE49-F238E27FC236}">
                <a16:creationId xmlns:a16="http://schemas.microsoft.com/office/drawing/2014/main" id="{D01F6BAF-8BBD-4882-8BAD-318C98C25D83}"/>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CAD74E83-FF02-4248-9A7F-C89237C9B583}"/>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C7345004-FE1B-406A-A703-C0990E1E495C}"/>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1CE0491B-14D9-4170-BE18-4D0456D65847}"/>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DBF713A-7CAE-4853-9840-19A8B9136AB8}"/>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objects</a:t>
            </a:r>
          </a:p>
        </p:txBody>
      </p:sp>
    </p:spTree>
    <p:extLst>
      <p:ext uri="{BB962C8B-B14F-4D97-AF65-F5344CB8AC3E}">
        <p14:creationId xmlns:p14="http://schemas.microsoft.com/office/powerpoint/2010/main" val="3709821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4.72222E-6 -2.96296E-6 L -0.08473 -0.11527 " pathEditMode="relative" rAng="0" ptsTypes="AA">
                                      <p:cBhvr>
                                        <p:cTn id="6" dur="2000" fill="hold"/>
                                        <p:tgtEl>
                                          <p:spTgt spid="30"/>
                                        </p:tgtEl>
                                        <p:attrNameLst>
                                          <p:attrName>ppt_x</p:attrName>
                                          <p:attrName>ppt_y</p:attrName>
                                        </p:attrNameLst>
                                      </p:cBhvr>
                                      <p:rCtr x="-4236" y="-5764"/>
                                    </p:animMotion>
                                  </p:childTnLst>
                                </p:cTn>
                              </p:par>
                              <p:par>
                                <p:cTn id="7" presetID="42" presetClass="path" presetSubtype="0" accel="50000" decel="50000" fill="hold" grpId="1" nodeType="withEffect">
                                  <p:stCondLst>
                                    <p:cond delay="0"/>
                                  </p:stCondLst>
                                  <p:childTnLst>
                                    <p:animMotion origin="layout" path="M 2.77778E-6 3.7037E-7 L 0.08472 0.11481 " pathEditMode="relative" rAng="0" ptsTypes="AA">
                                      <p:cBhvr>
                                        <p:cTn id="8" dur="2000" fill="hold"/>
                                        <p:tgtEl>
                                          <p:spTgt spid="29"/>
                                        </p:tgtEl>
                                        <p:attrNameLst>
                                          <p:attrName>ppt_x</p:attrName>
                                          <p:attrName>ppt_y</p:attrName>
                                        </p:attrNameLst>
                                      </p:cBhvr>
                                      <p:rCtr x="4236" y="5741"/>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1"/>
      <p:bldP spid="30" grpId="1"/>
      <p:bldP spid="38"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2457083"/>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a:lnSpc>
                <a:spcPct val="120000"/>
              </a:lnSpc>
              <a:defRPr/>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sz="2200" dirty="0">
                <a:latin typeface="Century Gothic" pitchFamily="34" charset="0"/>
              </a:rPr>
              <a:t>And he </a:t>
            </a:r>
            <a:r>
              <a:rPr lang="en-US" sz="2800" b="1" dirty="0">
                <a:ln w="15875">
                  <a:solidFill>
                    <a:schemeClr val="tx1"/>
                  </a:solidFill>
                </a:ln>
                <a:solidFill>
                  <a:srgbClr val="FF0000"/>
                </a:solidFill>
                <a:latin typeface="Century Gothic" pitchFamily="34" charset="0"/>
              </a:rPr>
              <a:t>(“THE” anti-Christ) </a:t>
            </a:r>
            <a:r>
              <a:rPr lang="en-US" sz="2200" dirty="0">
                <a:latin typeface="Century Gothic" panose="020B0502020202020204" pitchFamily="34" charset="0"/>
                <a:cs typeface="Andalus" panose="02020603050405020304" pitchFamily="18" charset="-78"/>
              </a:rPr>
              <a:t>shall </a:t>
            </a:r>
            <a:r>
              <a:rPr lang="en-US" sz="2200" b="1" u="sng" dirty="0">
                <a:latin typeface="Century Gothic" panose="020B0502020202020204" pitchFamily="34" charset="0"/>
                <a:cs typeface="Andalus" panose="02020603050405020304" pitchFamily="18" charset="-78"/>
              </a:rPr>
              <a:t>confirm the covenant with many for one week</a:t>
            </a:r>
            <a:r>
              <a:rPr lang="en-US" sz="2200" dirty="0">
                <a:latin typeface="Century Gothic" panose="020B0502020202020204" pitchFamily="34" charset="0"/>
                <a:cs typeface="Andalus" panose="02020603050405020304" pitchFamily="18" charset="-78"/>
              </a:rPr>
              <a:t>; and </a:t>
            </a:r>
            <a:r>
              <a:rPr lang="en-US" sz="2200" dirty="0">
                <a:latin typeface="Century Gothic" pitchFamily="34" charset="0"/>
              </a:rPr>
              <a:t>in the midst of the week, he shall cause the sacrifice and the oblation to cease…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272</a:t>
            </a:fld>
            <a:endParaRPr lang="en-US"/>
          </a:p>
        </p:txBody>
      </p:sp>
      <p:sp>
        <p:nvSpPr>
          <p:cNvPr id="7" name="TextBox 6">
            <a:extLst>
              <a:ext uri="{FF2B5EF4-FFF2-40B4-BE49-F238E27FC236}">
                <a16:creationId xmlns:a16="http://schemas.microsoft.com/office/drawing/2014/main" id="{B723502A-B5C9-4D00-8EE2-5F9E9A697920}"/>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84D58C0-1EAB-480B-A733-AADE35C18918}"/>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75BAC159-CF88-4AC0-8028-E70F450868DD}"/>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68835E-B813-44B9-8F03-5D5843502BF9}"/>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D25EEE4-2FD0-4C36-869B-FC492E25AB9D}"/>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7DA81250-820F-461D-8FC9-A76FF0BFFD81}"/>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00F24FD4-0432-4D53-98F2-064F1844ECBE}"/>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34FE5E-7B22-47D8-B24A-8278DD94C569}"/>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534A48B5-0C19-4E30-B78F-C5AEF7D4006B}"/>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ECA93B-01EB-4AA9-A38C-6857B3B6E170}"/>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AE591354-8688-4B5E-A8A4-80C95766998F}"/>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FB683F4-E2A6-471D-821C-EB171642D43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BFF476CF-A921-4FAE-A339-002BAFA639D5}"/>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E57016-A394-4318-B311-54537456617F}"/>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E3FBA-E749-4FB5-B480-3E7FC552DF17}"/>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F7AAB0-BB31-49FF-BD13-C27C681B8039}"/>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F7C5BD-4C3D-4F62-A43D-86987E19ACA0}"/>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BDDFE36A-8714-44F8-B386-6F9A5234356F}"/>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6329AD69-FB9B-4AF7-B190-7F4134998DBF}"/>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41B176-88FD-44D8-9B8C-597C17B4996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048A8ED3-1639-4725-977F-A2C77FAAA6E1}"/>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105A2B66-7052-48D1-B7C1-8E116FD88DBB}"/>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B184CA9-DBD3-477A-874F-DDCE1365CE74}"/>
              </a:ext>
            </a:extLst>
          </p:cNvPr>
          <p:cNvSpPr txBox="1"/>
          <p:nvPr/>
        </p:nvSpPr>
        <p:spPr>
          <a:xfrm>
            <a:off x="5518787" y="481341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73A0F5B6-53C1-4B3D-BF0B-D4FFD3D23910}"/>
              </a:ext>
            </a:extLst>
          </p:cNvPr>
          <p:cNvSpPr txBox="1"/>
          <p:nvPr/>
        </p:nvSpPr>
        <p:spPr>
          <a:xfrm>
            <a:off x="4729862" y="4056249"/>
            <a:ext cx="2728210" cy="45852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r>
              <a:rPr lang="en-US" altLang="en-US" sz="1400" b="1" dirty="0">
                <a:latin typeface="Century Gothic" pitchFamily="34" charset="0"/>
              </a:rPr>
              <a:t> (“the” anti-Christ)</a:t>
            </a:r>
            <a:endParaRPr lang="en-US" altLang="en-US" sz="2200" b="1" dirty="0">
              <a:latin typeface="Century Gothic" pitchFamily="34" charset="0"/>
            </a:endParaRPr>
          </a:p>
        </p:txBody>
      </p:sp>
      <p:sp>
        <p:nvSpPr>
          <p:cNvPr id="31" name="TextBox 30">
            <a:extLst>
              <a:ext uri="{FF2B5EF4-FFF2-40B4-BE49-F238E27FC236}">
                <a16:creationId xmlns:a16="http://schemas.microsoft.com/office/drawing/2014/main" id="{4EB7DEDE-DCE5-43CD-9A6B-63DFB1EB588D}"/>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B3435037-DB56-4247-A533-2762AB80A581}"/>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1C76E61F-4F72-4F23-AC8B-FBD9DB2E541B}"/>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C2FC9A25-9BF3-4360-AB27-5C667FC13A73}"/>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10F5D58-F9CB-49FA-AED4-0A7ECA6E11BE}"/>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subject</a:t>
            </a:r>
          </a:p>
        </p:txBody>
      </p:sp>
      <p:sp>
        <p:nvSpPr>
          <p:cNvPr id="36" name="Rectangle 35">
            <a:extLst>
              <a:ext uri="{FF2B5EF4-FFF2-40B4-BE49-F238E27FC236}">
                <a16:creationId xmlns:a16="http://schemas.microsoft.com/office/drawing/2014/main" id="{CA467E5D-DE5C-4B83-A548-BB997D143D54}"/>
              </a:ext>
            </a:extLst>
          </p:cNvPr>
          <p:cNvSpPr/>
          <p:nvPr/>
        </p:nvSpPr>
        <p:spPr>
          <a:xfrm>
            <a:off x="4646337" y="4113808"/>
            <a:ext cx="2811735" cy="67196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3743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5.55556E-7 1.48148E-6 L -0.21302 -0.10741 " pathEditMode="relative" rAng="0" ptsTypes="AA">
                                      <p:cBhvr>
                                        <p:cTn id="16" dur="2000" fill="hold"/>
                                        <p:tgtEl>
                                          <p:spTgt spid="30"/>
                                        </p:tgtEl>
                                        <p:attrNameLst>
                                          <p:attrName>ppt_x</p:attrName>
                                          <p:attrName>ppt_y</p:attrName>
                                        </p:attrNameLst>
                                      </p:cBhvr>
                                      <p:rCtr x="-10660" y="-5370"/>
                                    </p:animMotion>
                                  </p:childTnLst>
                                </p:cTn>
                              </p:par>
                              <p:par>
                                <p:cTn id="17" presetID="42" presetClass="path" presetSubtype="0" accel="50000" decel="50000" fill="hold" grpId="1" nodeType="withEffect">
                                  <p:stCondLst>
                                    <p:cond delay="0"/>
                                  </p:stCondLst>
                                  <p:childTnLst>
                                    <p:animMotion origin="layout" path="M -3.05556E-6 3.33333E-6 L 0.21458 0.10833 " pathEditMode="relative" rAng="0" ptsTypes="AA">
                                      <p:cBhvr>
                                        <p:cTn id="18" dur="2000" fill="hold"/>
                                        <p:tgtEl>
                                          <p:spTgt spid="27"/>
                                        </p:tgtEl>
                                        <p:attrNameLst>
                                          <p:attrName>ppt_x</p:attrName>
                                          <p:attrName>ppt_y</p:attrName>
                                        </p:attrNameLst>
                                      </p:cBhvr>
                                      <p:rCtr x="11337" y="5324"/>
                                    </p:animMotion>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p:bldP spid="30" grpId="1"/>
      <p:bldP spid="35" grpId="0" animBg="1"/>
      <p:bldP spid="36" grpId="0" animBg="1"/>
      <p:bldP spid="36"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273</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6" y="4832780"/>
            <a:ext cx="1959713" cy="458523"/>
          </a:xfrm>
          <a:prstGeom prst="rect">
            <a:avLst/>
          </a:prstGeom>
          <a:noFill/>
        </p:spPr>
        <p:txBody>
          <a:bodyPr wrap="square" rtlCol="0">
            <a:spAutoFit/>
          </a:bodyPr>
          <a:lstStyle/>
          <a:p>
            <a:pPr>
              <a:lnSpc>
                <a:spcPct val="120000"/>
              </a:lnSpc>
            </a:pPr>
            <a:r>
              <a:rPr lang="en-US" altLang="en-US" sz="2200" b="1" dirty="0">
                <a:latin typeface="Century Gothic" pitchFamily="34" charset="0"/>
              </a:rPr>
              <a:t>prince (Titus)</a:t>
            </a: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2D4DC6-1152-4088-A73E-21864AAF4007}"/>
              </a:ext>
            </a:extLst>
          </p:cNvPr>
          <p:cNvSpPr txBox="1"/>
          <p:nvPr/>
        </p:nvSpPr>
        <p:spPr>
          <a:xfrm>
            <a:off x="292756" y="2490805"/>
            <a:ext cx="7810833" cy="569387"/>
          </a:xfrm>
          <a:prstGeom prst="rect">
            <a:avLst/>
          </a:prstGeom>
          <a:solidFill>
            <a:schemeClr val="bg1">
              <a:alpha val="60000"/>
            </a:schemeClr>
          </a:solidFill>
        </p:spPr>
        <p:txBody>
          <a:bodyPr wrap="square" rtlCol="0">
            <a:spAutoFit/>
          </a:bodyPr>
          <a:lstStyle/>
          <a:p>
            <a:pPr marL="0" lvl="1"/>
            <a:r>
              <a:rPr lang="en-US" altLang="en-US" sz="3100" b="1" dirty="0">
                <a:ln w="19050">
                  <a:solidFill>
                    <a:schemeClr val="tx1"/>
                  </a:solidFill>
                </a:ln>
                <a:solidFill>
                  <a:srgbClr val="00B0F0"/>
                </a:solidFill>
                <a:latin typeface="Century Gothic" pitchFamily="34" charset="0"/>
              </a:rPr>
              <a:t>My attempt to diagram this sentence:</a:t>
            </a:r>
          </a:p>
        </p:txBody>
      </p:sp>
      <p:sp>
        <p:nvSpPr>
          <p:cNvPr id="81" name="TextBox 80">
            <a:extLst>
              <a:ext uri="{FF2B5EF4-FFF2-40B4-BE49-F238E27FC236}">
                <a16:creationId xmlns:a16="http://schemas.microsoft.com/office/drawing/2014/main" id="{A4B14C33-B400-44A9-9ECF-BC50A8186720}"/>
              </a:ext>
            </a:extLst>
          </p:cNvPr>
          <p:cNvSpPr txBox="1"/>
          <p:nvPr/>
        </p:nvSpPr>
        <p:spPr>
          <a:xfrm>
            <a:off x="76200" y="3971925"/>
            <a:ext cx="8979408" cy="3046988"/>
          </a:xfrm>
          <a:prstGeom prst="rect">
            <a:avLst/>
          </a:prstGeom>
          <a:solidFill>
            <a:schemeClr val="bg1"/>
          </a:solidFill>
        </p:spPr>
        <p:txBody>
          <a:bodyPr wrap="square" rtlCol="0">
            <a:spAutoFit/>
          </a:bodyPr>
          <a:lstStyle/>
          <a:p>
            <a:pPr marL="0" lvl="1" algn="ctr"/>
            <a:r>
              <a:rPr lang="en-US" altLang="en-US" sz="9600" b="1" dirty="0">
                <a:ln w="19050">
                  <a:solidFill>
                    <a:schemeClr val="tx1"/>
                  </a:solidFill>
                </a:ln>
                <a:solidFill>
                  <a:schemeClr val="accent4">
                    <a:lumMod val="75000"/>
                  </a:schemeClr>
                </a:solidFill>
                <a:latin typeface="Century Gothic" pitchFamily="34" charset="0"/>
              </a:rPr>
              <a:t>IT’S ALL ABOUT JESUS</a:t>
            </a:r>
          </a:p>
        </p:txBody>
      </p:sp>
      <p:sp>
        <p:nvSpPr>
          <p:cNvPr id="79" name="Rectangle 78">
            <a:extLst>
              <a:ext uri="{FF2B5EF4-FFF2-40B4-BE49-F238E27FC236}">
                <a16:creationId xmlns:a16="http://schemas.microsoft.com/office/drawing/2014/main" id="{94C39903-AF96-4853-A69C-E8A685E56F35}"/>
              </a:ext>
            </a:extLst>
          </p:cNvPr>
          <p:cNvSpPr/>
          <p:nvPr/>
        </p:nvSpPr>
        <p:spPr>
          <a:xfrm>
            <a:off x="2686433" y="3323628"/>
            <a:ext cx="1284466" cy="671966"/>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7" name="Rectangle 36">
            <a:extLst>
              <a:ext uri="{FF2B5EF4-FFF2-40B4-BE49-F238E27FC236}">
                <a16:creationId xmlns:a16="http://schemas.microsoft.com/office/drawing/2014/main" id="{8B96A956-78BD-4152-AE17-8D947569F558}"/>
              </a:ext>
            </a:extLst>
          </p:cNvPr>
          <p:cNvSpPr/>
          <p:nvPr/>
        </p:nvSpPr>
        <p:spPr>
          <a:xfrm>
            <a:off x="6458125" y="5456276"/>
            <a:ext cx="2323748" cy="1309473"/>
          </a:xfrm>
          <a:prstGeom prst="rec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w="19050">
                  <a:solidFill>
                    <a:schemeClr val="tx1"/>
                  </a:solidFill>
                </a:ln>
                <a:solidFill>
                  <a:srgbClr val="FF0000"/>
                </a:solidFill>
                <a:latin typeface="Century Gothic" pitchFamily="34" charset="0"/>
              </a:rPr>
              <a:t>Not Satan</a:t>
            </a:r>
          </a:p>
        </p:txBody>
      </p:sp>
    </p:spTree>
    <p:extLst>
      <p:ext uri="{BB962C8B-B14F-4D97-AF65-F5344CB8AC3E}">
        <p14:creationId xmlns:p14="http://schemas.microsoft.com/office/powerpoint/2010/main" val="3915122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79" grpId="0" animBg="1"/>
      <p:bldP spid="37"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274</a:t>
            </a:fld>
            <a:endParaRPr lang="en-US"/>
          </a:p>
        </p:txBody>
      </p:sp>
      <p:sp>
        <p:nvSpPr>
          <p:cNvPr id="35" name="Rectangle 34"/>
          <p:cNvSpPr/>
          <p:nvPr/>
        </p:nvSpPr>
        <p:spPr>
          <a:xfrm>
            <a:off x="1196050" y="1219200"/>
            <a:ext cx="6781800" cy="381000"/>
          </a:xfrm>
          <a:prstGeom prst="rect">
            <a:avLst/>
          </a:prstGeom>
          <a:blipFill>
            <a:blip r:embed="rId3"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sp>
        <p:nvSpPr>
          <p:cNvPr id="51" name="Rectangle 50"/>
          <p:cNvSpPr/>
          <p:nvPr/>
        </p:nvSpPr>
        <p:spPr>
          <a:xfrm>
            <a:off x="3482050" y="1653832"/>
            <a:ext cx="2209800" cy="16002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1653832"/>
            <a:ext cx="2209800" cy="16002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1653832"/>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
        <p:nvSpPr>
          <p:cNvPr id="14" name="Content Placeholder 2">
            <a:extLst>
              <a:ext uri="{FF2B5EF4-FFF2-40B4-BE49-F238E27FC236}">
                <a16:creationId xmlns:a16="http://schemas.microsoft.com/office/drawing/2014/main" id="{124867F0-20EA-4637-B887-1987548CBA8A}"/>
              </a:ext>
            </a:extLst>
          </p:cNvPr>
          <p:cNvSpPr txBox="1">
            <a:spLocks/>
          </p:cNvSpPr>
          <p:nvPr/>
        </p:nvSpPr>
        <p:spPr>
          <a:xfrm>
            <a:off x="973281" y="3321050"/>
            <a:ext cx="7273637" cy="2927350"/>
          </a:xfrm>
          <a:prstGeom prst="rect">
            <a:avLst/>
          </a:prstGeom>
          <a:solidFill>
            <a:schemeClr val="bg1">
              <a:alpha val="50000"/>
            </a:schemeClr>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30000"/>
              </a:lnSpc>
              <a:spcBef>
                <a:spcPct val="0"/>
              </a:spcBef>
              <a:buFont typeface="Arial" panose="020B0604020202020204" pitchFamily="34" charset="0"/>
              <a:buNone/>
            </a:pPr>
            <a:r>
              <a:rPr lang="en-US" altLang="en-US" sz="2400" b="1" u="sng" dirty="0">
                <a:latin typeface="Century Gothic" pitchFamily="34" charset="0"/>
                <a:cs typeface="Narkisim" pitchFamily="34" charset="-79"/>
              </a:rPr>
              <a:t>Without Daniel 9, you lose these concepts for 7 years tribulation and “the” anti-Christ:</a:t>
            </a:r>
          </a:p>
          <a:p>
            <a:pPr>
              <a:lnSpc>
                <a:spcPct val="130000"/>
              </a:lnSpc>
              <a:spcBef>
                <a:spcPct val="0"/>
              </a:spcBef>
            </a:pPr>
            <a:r>
              <a:rPr lang="en-US" altLang="en-US" sz="2200" dirty="0">
                <a:latin typeface="Century Gothic" pitchFamily="34" charset="0"/>
                <a:cs typeface="Narkisim" pitchFamily="34" charset="-79"/>
              </a:rPr>
              <a:t>7 years</a:t>
            </a:r>
          </a:p>
          <a:p>
            <a:pPr>
              <a:lnSpc>
                <a:spcPct val="130000"/>
              </a:lnSpc>
              <a:spcBef>
                <a:spcPct val="0"/>
              </a:spcBef>
            </a:pPr>
            <a:r>
              <a:rPr lang="en-US" altLang="en-US" sz="2200" dirty="0">
                <a:ln w="19050">
                  <a:noFill/>
                </a:ln>
                <a:latin typeface="Century Gothic" pitchFamily="34" charset="0"/>
                <a:cs typeface="Narkisim" pitchFamily="34" charset="-79"/>
              </a:rPr>
              <a:t>1 week of covenant</a:t>
            </a:r>
          </a:p>
          <a:p>
            <a:pPr>
              <a:lnSpc>
                <a:spcPct val="130000"/>
              </a:lnSpc>
              <a:spcBef>
                <a:spcPct val="0"/>
              </a:spcBef>
            </a:pPr>
            <a:r>
              <a:rPr lang="en-US" altLang="en-US" sz="2200" dirty="0">
                <a:ln w="19050">
                  <a:noFill/>
                </a:ln>
                <a:latin typeface="Century Gothic" pitchFamily="34" charset="0"/>
                <a:cs typeface="Narkisim" pitchFamily="34" charset="-79"/>
              </a:rPr>
              <a:t>Destruction of the temple by “THE” anti-Christ</a:t>
            </a:r>
          </a:p>
          <a:p>
            <a:pPr>
              <a:lnSpc>
                <a:spcPct val="130000"/>
              </a:lnSpc>
              <a:spcBef>
                <a:spcPct val="0"/>
              </a:spcBef>
            </a:pPr>
            <a:r>
              <a:rPr lang="en-US" altLang="en-US" sz="2200" dirty="0">
                <a:ln w="19050">
                  <a:noFill/>
                </a:ln>
                <a:latin typeface="Century Gothic" pitchFamily="34" charset="0"/>
                <a:cs typeface="Narkisim" pitchFamily="34" charset="-79"/>
              </a:rPr>
              <a:t>Putting an end of sacrifices</a:t>
            </a:r>
          </a:p>
        </p:txBody>
      </p:sp>
    </p:spTree>
    <p:extLst>
      <p:ext uri="{BB962C8B-B14F-4D97-AF65-F5344CB8AC3E}">
        <p14:creationId xmlns:p14="http://schemas.microsoft.com/office/powerpoint/2010/main" val="8594755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275</a:t>
            </a:fld>
            <a:endParaRPr lang="en-US"/>
          </a:p>
        </p:txBody>
      </p:sp>
      <p:sp>
        <p:nvSpPr>
          <p:cNvPr id="35" name="Rectangle 34"/>
          <p:cNvSpPr/>
          <p:nvPr/>
        </p:nvSpPr>
        <p:spPr>
          <a:xfrm>
            <a:off x="685800" y="3186571"/>
            <a:ext cx="2209800" cy="988215"/>
          </a:xfrm>
          <a:prstGeom prst="rect">
            <a:avLst/>
          </a:prstGeom>
          <a:blipFill>
            <a:blip r:embed="rId3"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effectLst>
                  <a:outerShdw blurRad="38100" dist="38100" dir="2700000" algn="tl">
                    <a:srgbClr val="000000">
                      <a:alpha val="43137"/>
                    </a:srgbClr>
                  </a:outerShdw>
                </a:effectLst>
                <a:latin typeface="Century Gothic" pitchFamily="34" charset="0"/>
              </a:rPr>
              <a:t>Foundation of “THE” anti-Christ</a:t>
            </a:r>
          </a:p>
        </p:txBody>
      </p:sp>
      <p:pic>
        <p:nvPicPr>
          <p:cNvPr id="49" name="Picture 48" descr="Anti-Christ.jpg"/>
          <p:cNvPicPr>
            <a:picLocks noChangeAspect="1"/>
          </p:cNvPicPr>
          <p:nvPr/>
        </p:nvPicPr>
        <p:blipFill>
          <a:blip r:embed="rId4" cstate="print"/>
          <a:stretch>
            <a:fillRect/>
          </a:stretch>
        </p:blipFill>
        <p:spPr>
          <a:xfrm>
            <a:off x="685800" y="533400"/>
            <a:ext cx="2206788" cy="2574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679015" y="4259910"/>
            <a:ext cx="2209800" cy="1202254"/>
          </a:xfrm>
          <a:prstGeom prst="rect">
            <a:avLst/>
          </a:prstGeom>
          <a:blipFill>
            <a:blip r:embed="rId5"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effectLst>
                  <a:outerShdw blurRad="38100" dist="38100" dir="2700000" algn="tl">
                    <a:srgbClr val="000000">
                      <a:alpha val="43137"/>
                    </a:srgbClr>
                  </a:outerShdw>
                </a:effectLst>
              </a:rPr>
              <a:t>Daniel’s 70 Weeks</a:t>
            </a:r>
          </a:p>
        </p:txBody>
      </p:sp>
      <p:sp>
        <p:nvSpPr>
          <p:cNvPr id="17" name="TextBox 16"/>
          <p:cNvSpPr txBox="1"/>
          <p:nvPr/>
        </p:nvSpPr>
        <p:spPr>
          <a:xfrm>
            <a:off x="3341370" y="2133600"/>
            <a:ext cx="5280660" cy="2554545"/>
          </a:xfrm>
          <a:prstGeom prst="rect">
            <a:avLst/>
          </a:prstGeom>
          <a:noFill/>
        </p:spPr>
        <p:txBody>
          <a:bodyPr wrap="square" rtlCol="0">
            <a:spAutoFit/>
          </a:bodyPr>
          <a:lstStyle/>
          <a:p>
            <a:pPr algn="ctr">
              <a:spcBef>
                <a:spcPct val="50000"/>
              </a:spcBef>
              <a:defRPr/>
            </a:pPr>
            <a:r>
              <a:rPr lang="en-US" sz="3200" dirty="0">
                <a:latin typeface="Century Gothic" pitchFamily="34" charset="0"/>
              </a:rPr>
              <a:t>Daniel 9 is so critical to the concept of “THE” anti-Christ that without it, there really isn’t much of anything left.</a:t>
            </a:r>
          </a:p>
        </p:txBody>
      </p:sp>
    </p:spTree>
    <p:extLst>
      <p:ext uri="{BB962C8B-B14F-4D97-AF65-F5344CB8AC3E}">
        <p14:creationId xmlns:p14="http://schemas.microsoft.com/office/powerpoint/2010/main" val="3268610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2000"/>
                                        <p:tgtEl>
                                          <p:spTgt spid="50"/>
                                        </p:tgtEl>
                                      </p:cBhvr>
                                    </p:animEffect>
                                    <p:anim calcmode="lin" valueType="num">
                                      <p:cBhvr>
                                        <p:cTn id="7" dur="2000"/>
                                        <p:tgtEl>
                                          <p:spTgt spid="50"/>
                                        </p:tgtEl>
                                        <p:attrNameLst>
                                          <p:attrName>ppt_x</p:attrName>
                                        </p:attrNameLst>
                                      </p:cBhvr>
                                      <p:tavLst>
                                        <p:tav tm="0">
                                          <p:val>
                                            <p:strVal val="ppt_x"/>
                                          </p:val>
                                        </p:tav>
                                        <p:tav tm="100000">
                                          <p:val>
                                            <p:strVal val="ppt_x"/>
                                          </p:val>
                                        </p:tav>
                                      </p:tavLst>
                                    </p:anim>
                                    <p:anim calcmode="lin" valueType="num">
                                      <p:cBhvr>
                                        <p:cTn id="8" dur="2000"/>
                                        <p:tgtEl>
                                          <p:spTgt spid="50"/>
                                        </p:tgtEl>
                                        <p:attrNameLst>
                                          <p:attrName>ppt_y</p:attrName>
                                        </p:attrNameLst>
                                      </p:cBhvr>
                                      <p:tavLst>
                                        <p:tav tm="0">
                                          <p:val>
                                            <p:strVal val="ppt_y"/>
                                          </p:val>
                                        </p:tav>
                                        <p:tav tm="100000">
                                          <p:val>
                                            <p:strVal val="ppt_y+.1"/>
                                          </p:val>
                                        </p:tav>
                                      </p:tavLst>
                                    </p:anim>
                                    <p:set>
                                      <p:cBhvr>
                                        <p:cTn id="9" dur="1" fill="hold">
                                          <p:stCondLst>
                                            <p:cond delay="1999"/>
                                          </p:stCondLst>
                                        </p:cTn>
                                        <p:tgtEl>
                                          <p:spTgt spid="5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2000"/>
                                        <p:tgtEl>
                                          <p:spTgt spid="35"/>
                                        </p:tgtEl>
                                      </p:cBhvr>
                                    </p:animEffect>
                                    <p:anim calcmode="lin" valueType="num">
                                      <p:cBhvr>
                                        <p:cTn id="12" dur="2000"/>
                                        <p:tgtEl>
                                          <p:spTgt spid="35"/>
                                        </p:tgtEl>
                                        <p:attrNameLst>
                                          <p:attrName>ppt_x</p:attrName>
                                        </p:attrNameLst>
                                      </p:cBhvr>
                                      <p:tavLst>
                                        <p:tav tm="0">
                                          <p:val>
                                            <p:strVal val="ppt_x"/>
                                          </p:val>
                                        </p:tav>
                                        <p:tav tm="100000">
                                          <p:val>
                                            <p:strVal val="ppt_x"/>
                                          </p:val>
                                        </p:tav>
                                      </p:tavLst>
                                    </p:anim>
                                    <p:anim calcmode="lin" valueType="num">
                                      <p:cBhvr>
                                        <p:cTn id="13" dur="2000"/>
                                        <p:tgtEl>
                                          <p:spTgt spid="35"/>
                                        </p:tgtEl>
                                        <p:attrNameLst>
                                          <p:attrName>ppt_y</p:attrName>
                                        </p:attrNameLst>
                                      </p:cBhvr>
                                      <p:tavLst>
                                        <p:tav tm="0">
                                          <p:val>
                                            <p:strVal val="ppt_y"/>
                                          </p:val>
                                        </p:tav>
                                        <p:tav tm="100000">
                                          <p:val>
                                            <p:strVal val="ppt_y+.1"/>
                                          </p:val>
                                        </p:tav>
                                      </p:tavLst>
                                    </p:anim>
                                    <p:set>
                                      <p:cBhvr>
                                        <p:cTn id="14" dur="1" fill="hold">
                                          <p:stCondLst>
                                            <p:cond delay="1999"/>
                                          </p:stCondLst>
                                        </p:cTn>
                                        <p:tgtEl>
                                          <p:spTgt spid="35"/>
                                        </p:tgtEl>
                                        <p:attrNameLst>
                                          <p:attrName>style.visibility</p:attrName>
                                        </p:attrNameLst>
                                      </p:cBhvr>
                                      <p:to>
                                        <p:strVal val="hidden"/>
                                      </p:to>
                                    </p:set>
                                  </p:childTnLst>
                                </p:cTn>
                              </p:par>
                            </p:childTnLst>
                          </p:cTn>
                        </p:par>
                        <p:par>
                          <p:cTn id="15" fill="hold">
                            <p:stCondLst>
                              <p:cond delay="2000"/>
                            </p:stCondLst>
                            <p:childTnLst>
                              <p:par>
                                <p:cTn id="16" presetID="42" presetClass="exit" presetSubtype="0" fill="hold" nodeType="afterEffect">
                                  <p:stCondLst>
                                    <p:cond delay="0"/>
                                  </p:stCondLst>
                                  <p:childTnLst>
                                    <p:animEffect transition="out" filter="fade">
                                      <p:cBhvr>
                                        <p:cTn id="17" dur="5000"/>
                                        <p:tgtEl>
                                          <p:spTgt spid="49"/>
                                        </p:tgtEl>
                                      </p:cBhvr>
                                    </p:animEffect>
                                    <p:anim calcmode="lin" valueType="num">
                                      <p:cBhvr>
                                        <p:cTn id="18" dur="5000"/>
                                        <p:tgtEl>
                                          <p:spTgt spid="49"/>
                                        </p:tgtEl>
                                        <p:attrNameLst>
                                          <p:attrName>ppt_x</p:attrName>
                                        </p:attrNameLst>
                                      </p:cBhvr>
                                      <p:tavLst>
                                        <p:tav tm="0">
                                          <p:val>
                                            <p:strVal val="ppt_x"/>
                                          </p:val>
                                        </p:tav>
                                        <p:tav tm="100000">
                                          <p:val>
                                            <p:strVal val="ppt_x"/>
                                          </p:val>
                                        </p:tav>
                                      </p:tavLst>
                                    </p:anim>
                                    <p:anim calcmode="lin" valueType="num">
                                      <p:cBhvr>
                                        <p:cTn id="19" dur="5000"/>
                                        <p:tgtEl>
                                          <p:spTgt spid="49"/>
                                        </p:tgtEl>
                                        <p:attrNameLst>
                                          <p:attrName>ppt_y</p:attrName>
                                        </p:attrNameLst>
                                      </p:cBhvr>
                                      <p:tavLst>
                                        <p:tav tm="0">
                                          <p:val>
                                            <p:strVal val="ppt_y"/>
                                          </p:val>
                                        </p:tav>
                                        <p:tav tm="100000">
                                          <p:val>
                                            <p:strVal val="ppt_y+.1"/>
                                          </p:val>
                                        </p:tav>
                                      </p:tavLst>
                                    </p:anim>
                                    <p:set>
                                      <p:cBhvr>
                                        <p:cTn id="20" dur="1" fill="hold">
                                          <p:stCondLst>
                                            <p:cond delay="4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0"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133600"/>
            <a:ext cx="6370320" cy="2369880"/>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Are there </a:t>
            </a:r>
            <a:r>
              <a:rPr lang="en-US" sz="5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other scriptures</a:t>
            </a:r>
            <a:r>
              <a:rPr lang="en-US" sz="4400" b="1" dirty="0">
                <a:latin typeface="Century Gothic" pitchFamily="34" charset="0"/>
              </a:rPr>
              <a:t> </a:t>
            </a:r>
            <a:r>
              <a:rPr lang="en-US" sz="4000" dirty="0">
                <a:latin typeface="Century Gothic" pitchFamily="34" charset="0"/>
              </a:rPr>
              <a:t>people use for “THE” anti-Christ?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276</a:t>
            </a:fld>
            <a:endParaRPr lang="en-US"/>
          </a:p>
        </p:txBody>
      </p:sp>
    </p:spTree>
    <p:extLst>
      <p:ext uri="{BB962C8B-B14F-4D97-AF65-F5344CB8AC3E}">
        <p14:creationId xmlns:p14="http://schemas.microsoft.com/office/powerpoint/2010/main" val="3937988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5016758"/>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Do the scriptures ever say “THE” anti-Christ, referring to one being doing many things?</a:t>
            </a:r>
          </a:p>
          <a:p>
            <a:pPr>
              <a:lnSpc>
                <a:spcPct val="110000"/>
              </a:lnSpc>
              <a:spcAft>
                <a:spcPts val="600"/>
              </a:spcAft>
              <a:defRPr/>
            </a:pPr>
            <a:endParaRPr lang="en-US" sz="2400" dirty="0">
              <a:latin typeface="Century Gothic" pitchFamily="34" charset="0"/>
            </a:endParaRPr>
          </a:p>
          <a:p>
            <a:pPr>
              <a:lnSpc>
                <a:spcPct val="110000"/>
              </a:lnSpc>
              <a:spcAft>
                <a:spcPts val="600"/>
              </a:spcAft>
              <a:defRPr/>
            </a:pPr>
            <a:r>
              <a:rPr lang="en-US" sz="2400" b="1" u="sng" dirty="0">
                <a:latin typeface="Century Gothic" pitchFamily="34" charset="0"/>
              </a:rPr>
              <a:t>RLDS scriptures search:</a:t>
            </a:r>
          </a:p>
          <a:p>
            <a:pPr>
              <a:lnSpc>
                <a:spcPct val="110000"/>
              </a:lnSpc>
              <a:spcAft>
                <a:spcPts val="600"/>
              </a:spcAft>
              <a:defRPr/>
            </a:pPr>
            <a:r>
              <a:rPr lang="en-US" sz="2200" dirty="0">
                <a:latin typeface="Century Gothic" pitchFamily="34" charset="0"/>
              </a:rPr>
              <a:t>Key word: “antichrist” = </a:t>
            </a: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a:p>
            <a:pPr>
              <a:lnSpc>
                <a:spcPct val="110000"/>
              </a:lnSpc>
              <a:spcAft>
                <a:spcPts val="600"/>
              </a:spcAft>
              <a:defRPr/>
            </a:pPr>
            <a:r>
              <a:rPr lang="en-US" sz="2200" dirty="0">
                <a:latin typeface="Century Gothic" pitchFamily="34" charset="0"/>
              </a:rPr>
              <a:t>Key word: “anti-Christ” = </a:t>
            </a:r>
          </a:p>
          <a:p>
            <a:pPr>
              <a:lnSpc>
                <a:spcPct val="110000"/>
              </a:lnSpc>
              <a:spcAft>
                <a:spcPts val="600"/>
              </a:spcAft>
              <a:defRPr/>
            </a:pP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277</a:t>
            </a:fld>
            <a:endParaRPr lang="en-US" dirty="0"/>
          </a:p>
        </p:txBody>
      </p:sp>
      <p:sp>
        <p:nvSpPr>
          <p:cNvPr id="7" name="TextBox 4"/>
          <p:cNvSpPr txBox="1">
            <a:spLocks noChangeArrowheads="1"/>
          </p:cNvSpPr>
          <p:nvPr/>
        </p:nvSpPr>
        <p:spPr bwMode="auto">
          <a:xfrm>
            <a:off x="3886200" y="2983375"/>
            <a:ext cx="129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2" eaLnBrk="1" hangingPunct="1"/>
            <a:r>
              <a:rPr lang="en-US" altLang="en-US" sz="2200" dirty="0">
                <a:latin typeface="Century Gothic" panose="020B0502020202020204" pitchFamily="34" charset="0"/>
              </a:rPr>
              <a:t>7 results</a:t>
            </a:r>
          </a:p>
        </p:txBody>
      </p:sp>
      <p:sp>
        <p:nvSpPr>
          <p:cNvPr id="8" name="TextBox 4"/>
          <p:cNvSpPr txBox="1">
            <a:spLocks noChangeArrowheads="1"/>
          </p:cNvSpPr>
          <p:nvPr/>
        </p:nvSpPr>
        <p:spPr bwMode="auto">
          <a:xfrm>
            <a:off x="4038600" y="5208608"/>
            <a:ext cx="129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2" eaLnBrk="1" hangingPunct="1"/>
            <a:r>
              <a:rPr lang="en-US" altLang="en-US" sz="2200" dirty="0">
                <a:latin typeface="Century Gothic" panose="020B0502020202020204" pitchFamily="34" charset="0"/>
              </a:rPr>
              <a:t>0 results</a:t>
            </a:r>
          </a:p>
        </p:txBody>
      </p:sp>
      <p:sp>
        <p:nvSpPr>
          <p:cNvPr id="9" name="TextBox 3"/>
          <p:cNvSpPr txBox="1">
            <a:spLocks noChangeArrowheads="1"/>
          </p:cNvSpPr>
          <p:nvPr/>
        </p:nvSpPr>
        <p:spPr bwMode="auto">
          <a:xfrm>
            <a:off x="600075" y="3341688"/>
            <a:ext cx="396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eaLnBrk="1" hangingPunct="1">
              <a:buFont typeface="Arial" charset="0"/>
              <a:buChar char="•"/>
            </a:pPr>
            <a:r>
              <a:rPr lang="en-US" altLang="en-US" sz="2200" dirty="0">
                <a:latin typeface="Century Gothic" panose="020B0502020202020204" pitchFamily="34" charset="0"/>
              </a:rPr>
              <a:t>   I John 2:18 </a:t>
            </a:r>
          </a:p>
          <a:p>
            <a:pPr lvl="2" eaLnBrk="1" hangingPunct="1">
              <a:buFont typeface="Arial" charset="0"/>
              <a:buChar char="•"/>
            </a:pPr>
            <a:r>
              <a:rPr lang="en-US" altLang="en-US" sz="2200" dirty="0">
                <a:latin typeface="Century Gothic" panose="020B0502020202020204" pitchFamily="34" charset="0"/>
              </a:rPr>
              <a:t>   I John 2:22 </a:t>
            </a:r>
          </a:p>
          <a:p>
            <a:pPr lvl="2" eaLnBrk="1" hangingPunct="1">
              <a:buFont typeface="Arial" charset="0"/>
              <a:buChar char="•"/>
            </a:pPr>
            <a:r>
              <a:rPr lang="en-US" altLang="en-US" sz="2200" dirty="0">
                <a:latin typeface="Century Gothic" panose="020B0502020202020204" pitchFamily="34" charset="0"/>
              </a:rPr>
              <a:t>   I John 4:3</a:t>
            </a:r>
          </a:p>
          <a:p>
            <a:pPr lvl="2" eaLnBrk="1" hangingPunct="1">
              <a:buFont typeface="Arial" charset="0"/>
              <a:buChar char="•"/>
            </a:pPr>
            <a:r>
              <a:rPr lang="en-US" altLang="en-US" sz="2200" dirty="0">
                <a:latin typeface="Century Gothic" panose="020B0502020202020204" pitchFamily="34" charset="0"/>
              </a:rPr>
              <a:t>   II John 1:Intro</a:t>
            </a:r>
          </a:p>
        </p:txBody>
      </p:sp>
      <p:sp>
        <p:nvSpPr>
          <p:cNvPr id="10" name="TextBox 4"/>
          <p:cNvSpPr txBox="1">
            <a:spLocks noChangeArrowheads="1"/>
          </p:cNvSpPr>
          <p:nvPr/>
        </p:nvSpPr>
        <p:spPr bwMode="auto">
          <a:xfrm>
            <a:off x="3571875" y="3362325"/>
            <a:ext cx="3962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eaLnBrk="1" hangingPunct="1">
              <a:buFont typeface="Arial" charset="0"/>
              <a:buChar char="•"/>
            </a:pPr>
            <a:r>
              <a:rPr lang="en-US" altLang="en-US" sz="2200" dirty="0">
                <a:latin typeface="Century Gothic" panose="020B0502020202020204" pitchFamily="34" charset="0"/>
              </a:rPr>
              <a:t>   II John 1:7 </a:t>
            </a:r>
          </a:p>
          <a:p>
            <a:pPr lvl="2" eaLnBrk="1" hangingPunct="1">
              <a:buFont typeface="Arial" charset="0"/>
              <a:buChar char="•"/>
            </a:pPr>
            <a:r>
              <a:rPr lang="en-US" altLang="en-US" sz="2200" dirty="0">
                <a:latin typeface="Century Gothic" panose="020B0502020202020204" pitchFamily="34" charset="0"/>
              </a:rPr>
              <a:t>   Alma 16:7 </a:t>
            </a:r>
          </a:p>
          <a:p>
            <a:pPr lvl="2" eaLnBrk="1" hangingPunct="1">
              <a:buFont typeface="Arial" charset="0"/>
              <a:buChar char="•"/>
            </a:pPr>
            <a:r>
              <a:rPr lang="en-US" altLang="en-US" sz="2200" dirty="0">
                <a:latin typeface="Century Gothic" panose="020B0502020202020204" pitchFamily="34" charset="0"/>
              </a:rPr>
              <a:t>   Alma 16:13</a:t>
            </a:r>
          </a:p>
        </p:txBody>
      </p:sp>
    </p:spTree>
    <p:extLst>
      <p:ext uri="{BB962C8B-B14F-4D97-AF65-F5344CB8AC3E}">
        <p14:creationId xmlns:p14="http://schemas.microsoft.com/office/powerpoint/2010/main" val="28010476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Effect transition="in" filter="fade">
                                      <p:cBhvr>
                                        <p:cTn id="13" dur="2000"/>
                                        <p:tgtEl>
                                          <p:spTgt spid="2">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0"/>
                                        <p:tgtEl>
                                          <p:spTgt spid="7"/>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093428"/>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RLDS scriptures search:</a:t>
            </a:r>
          </a:p>
          <a:p>
            <a:pPr>
              <a:lnSpc>
                <a:spcPct val="110000"/>
              </a:lnSpc>
              <a:spcAft>
                <a:spcPts val="600"/>
              </a:spcAft>
              <a:defRPr/>
            </a:pPr>
            <a:r>
              <a:rPr lang="en-US" sz="2200" dirty="0">
                <a:latin typeface="Century Gothic" pitchFamily="34" charset="0"/>
              </a:rPr>
              <a:t>Key word: “false Christ” = </a:t>
            </a: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a:p>
            <a:pPr>
              <a:lnSpc>
                <a:spcPct val="110000"/>
              </a:lnSpc>
              <a:spcAft>
                <a:spcPts val="600"/>
              </a:spcAft>
              <a:defRPr/>
            </a:pPr>
            <a:r>
              <a:rPr lang="en-US" sz="2200" dirty="0">
                <a:latin typeface="Century Gothic" pitchFamily="34" charset="0"/>
              </a:rPr>
              <a:t>Key word: “false Messiah” = </a:t>
            </a:r>
          </a:p>
          <a:p>
            <a:pPr>
              <a:lnSpc>
                <a:spcPct val="110000"/>
              </a:lnSpc>
              <a:spcAft>
                <a:spcPts val="600"/>
              </a:spcAft>
              <a:defRPr/>
            </a:pPr>
            <a:endParaRPr lang="en-US" sz="2200" dirty="0">
              <a:latin typeface="Century Gothic" pitchFamily="34" charset="0"/>
            </a:endParaRPr>
          </a:p>
          <a:p>
            <a:pPr>
              <a:lnSpc>
                <a:spcPct val="110000"/>
              </a:lnSpc>
              <a:spcAft>
                <a:spcPts val="600"/>
              </a:spcAft>
              <a:defRPr/>
            </a:pPr>
            <a:r>
              <a:rPr lang="en-US" sz="2200" dirty="0">
                <a:latin typeface="Century Gothic" pitchFamily="34" charset="0"/>
              </a:rPr>
              <a:t>Key word: “the false prophet” = </a:t>
            </a: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278</a:t>
            </a:fld>
            <a:endParaRPr lang="en-US" dirty="0"/>
          </a:p>
        </p:txBody>
      </p:sp>
      <p:sp>
        <p:nvSpPr>
          <p:cNvPr id="11" name="TextBox 4"/>
          <p:cNvSpPr txBox="1">
            <a:spLocks noChangeArrowheads="1"/>
          </p:cNvSpPr>
          <p:nvPr/>
        </p:nvSpPr>
        <p:spPr bwMode="auto">
          <a:xfrm>
            <a:off x="4114800" y="1630825"/>
            <a:ext cx="1295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2" eaLnBrk="1" hangingPunct="1"/>
            <a:r>
              <a:rPr lang="en-US" altLang="en-US" sz="2200" dirty="0">
                <a:latin typeface="Century Gothic" panose="020B0502020202020204" pitchFamily="34" charset="0"/>
              </a:rPr>
              <a:t>3 results</a:t>
            </a:r>
          </a:p>
        </p:txBody>
      </p:sp>
      <p:sp>
        <p:nvSpPr>
          <p:cNvPr id="12" name="TextBox 4"/>
          <p:cNvSpPr txBox="1">
            <a:spLocks noChangeArrowheads="1"/>
          </p:cNvSpPr>
          <p:nvPr/>
        </p:nvSpPr>
        <p:spPr bwMode="auto">
          <a:xfrm>
            <a:off x="4419600" y="2971800"/>
            <a:ext cx="1295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2" eaLnBrk="1" hangingPunct="1"/>
            <a:r>
              <a:rPr lang="en-US" altLang="en-US" sz="2200" dirty="0">
                <a:latin typeface="Century Gothic" panose="020B0502020202020204" pitchFamily="34" charset="0"/>
              </a:rPr>
              <a:t>1 results</a:t>
            </a:r>
          </a:p>
        </p:txBody>
      </p:sp>
      <p:sp>
        <p:nvSpPr>
          <p:cNvPr id="13" name="TextBox 4"/>
          <p:cNvSpPr txBox="1">
            <a:spLocks noChangeArrowheads="1"/>
          </p:cNvSpPr>
          <p:nvPr/>
        </p:nvSpPr>
        <p:spPr bwMode="auto">
          <a:xfrm>
            <a:off x="4953000" y="3856264"/>
            <a:ext cx="129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2" eaLnBrk="1" hangingPunct="1"/>
            <a:r>
              <a:rPr lang="en-US" altLang="en-US" sz="2200" dirty="0">
                <a:latin typeface="Century Gothic" panose="020B0502020202020204" pitchFamily="34" charset="0"/>
              </a:rPr>
              <a:t>3 results</a:t>
            </a:r>
          </a:p>
        </p:txBody>
      </p:sp>
      <p:sp>
        <p:nvSpPr>
          <p:cNvPr id="14" name="TextBox 5"/>
          <p:cNvSpPr txBox="1">
            <a:spLocks noChangeArrowheads="1"/>
          </p:cNvSpPr>
          <p:nvPr/>
        </p:nvSpPr>
        <p:spPr bwMode="auto">
          <a:xfrm>
            <a:off x="619125" y="2000250"/>
            <a:ext cx="3962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eaLnBrk="1" hangingPunct="1">
              <a:buFont typeface="Arial" charset="0"/>
              <a:buChar char="•"/>
            </a:pPr>
            <a:r>
              <a:rPr lang="en-US" altLang="en-US" sz="2200" dirty="0">
                <a:latin typeface="Century Gothic" panose="020B0502020202020204" pitchFamily="34" charset="0"/>
              </a:rPr>
              <a:t>   Matthew 24:23 </a:t>
            </a:r>
          </a:p>
          <a:p>
            <a:pPr lvl="2" eaLnBrk="1" hangingPunct="1">
              <a:buFont typeface="Arial" charset="0"/>
              <a:buChar char="•"/>
            </a:pPr>
            <a:r>
              <a:rPr lang="en-US" altLang="en-US" sz="2200" dirty="0">
                <a:latin typeface="Century Gothic" panose="020B0502020202020204" pitchFamily="34" charset="0"/>
              </a:rPr>
              <a:t>   Mark 13:25 </a:t>
            </a:r>
          </a:p>
        </p:txBody>
      </p:sp>
      <p:sp>
        <p:nvSpPr>
          <p:cNvPr id="15" name="TextBox 6"/>
          <p:cNvSpPr txBox="1">
            <a:spLocks noChangeArrowheads="1"/>
          </p:cNvSpPr>
          <p:nvPr/>
        </p:nvSpPr>
        <p:spPr bwMode="auto">
          <a:xfrm>
            <a:off x="4343400" y="2000250"/>
            <a:ext cx="358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lvl="2" eaLnBrk="1" hangingPunct="1">
              <a:buFont typeface="Arial" charset="0"/>
              <a:buChar char="•"/>
            </a:pPr>
            <a:r>
              <a:rPr lang="en-US" altLang="en-US" sz="2200" dirty="0">
                <a:latin typeface="Century Gothic" panose="020B0502020202020204" pitchFamily="34" charset="0"/>
              </a:rPr>
              <a:t>   Words of Mormon 1:23 </a:t>
            </a:r>
          </a:p>
        </p:txBody>
      </p:sp>
      <p:sp>
        <p:nvSpPr>
          <p:cNvPr id="16" name="TextBox 7"/>
          <p:cNvSpPr txBox="1">
            <a:spLocks noChangeArrowheads="1"/>
          </p:cNvSpPr>
          <p:nvPr/>
        </p:nvSpPr>
        <p:spPr bwMode="auto">
          <a:xfrm>
            <a:off x="609600" y="3343275"/>
            <a:ext cx="3962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eaLnBrk="1" hangingPunct="1">
              <a:buFont typeface="Arial" charset="0"/>
              <a:buChar char="•"/>
            </a:pPr>
            <a:r>
              <a:rPr lang="en-US" altLang="en-US" sz="2200" dirty="0">
                <a:latin typeface="Century Gothic" panose="020B0502020202020204" pitchFamily="34" charset="0"/>
              </a:rPr>
              <a:t>   II Nephi 11:33</a:t>
            </a:r>
          </a:p>
        </p:txBody>
      </p:sp>
      <p:sp>
        <p:nvSpPr>
          <p:cNvPr id="17" name="TextBox 8"/>
          <p:cNvSpPr txBox="1">
            <a:spLocks noChangeArrowheads="1"/>
          </p:cNvSpPr>
          <p:nvPr/>
        </p:nvSpPr>
        <p:spPr bwMode="auto">
          <a:xfrm>
            <a:off x="609600" y="4248150"/>
            <a:ext cx="3962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2" eaLnBrk="1" hangingPunct="1">
              <a:buFont typeface="Arial" charset="0"/>
              <a:buChar char="•"/>
            </a:pPr>
            <a:r>
              <a:rPr lang="en-US" altLang="en-US" sz="2200" dirty="0">
                <a:latin typeface="Century Gothic" panose="020B0502020202020204" pitchFamily="34" charset="0"/>
              </a:rPr>
              <a:t>   Revelation 16:13</a:t>
            </a:r>
          </a:p>
          <a:p>
            <a:pPr lvl="2" eaLnBrk="1" hangingPunct="1">
              <a:buFont typeface="Arial" charset="0"/>
              <a:buChar char="•"/>
            </a:pPr>
            <a:r>
              <a:rPr lang="en-US" altLang="en-US" sz="2200" dirty="0">
                <a:latin typeface="Century Gothic" panose="020B0502020202020204" pitchFamily="34" charset="0"/>
              </a:rPr>
              <a:t>   Revelation 19:20</a:t>
            </a:r>
          </a:p>
          <a:p>
            <a:pPr lvl="2" eaLnBrk="1" hangingPunct="1">
              <a:buFont typeface="Arial" charset="0"/>
              <a:buChar char="•"/>
            </a:pPr>
            <a:r>
              <a:rPr lang="en-US" altLang="en-US" sz="2200" dirty="0">
                <a:latin typeface="Century Gothic" panose="020B0502020202020204" pitchFamily="34" charset="0"/>
              </a:rPr>
              <a:t>   Revelation 20:10</a:t>
            </a:r>
          </a:p>
        </p:txBody>
      </p:sp>
    </p:spTree>
    <p:extLst>
      <p:ext uri="{BB962C8B-B14F-4D97-AF65-F5344CB8AC3E}">
        <p14:creationId xmlns:p14="http://schemas.microsoft.com/office/powerpoint/2010/main" val="7284949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361194"/>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(7): key word “</a:t>
            </a:r>
            <a:r>
              <a:rPr lang="en-US" sz="2400" b="1" u="sng" dirty="0" err="1">
                <a:latin typeface="Century Gothic" pitchFamily="34" charset="0"/>
              </a:rPr>
              <a:t>antiChrist</a:t>
            </a:r>
            <a:r>
              <a:rPr lang="en-US" sz="2400" b="1" u="sng" dirty="0">
                <a:latin typeface="Century Gothic" pitchFamily="34" charset="0"/>
              </a:rPr>
              <a:t>”:</a:t>
            </a:r>
          </a:p>
          <a:p>
            <a:pPr marL="457200" indent="-457200">
              <a:lnSpc>
                <a:spcPct val="110000"/>
              </a:lnSpc>
              <a:spcAft>
                <a:spcPts val="600"/>
              </a:spcAft>
              <a:buFont typeface="+mj-lt"/>
              <a:buAutoNum type="arabicPeriod"/>
              <a:defRPr/>
            </a:pPr>
            <a:r>
              <a:rPr lang="en-US" sz="2100" u="sng" dirty="0">
                <a:latin typeface="Century Gothic" pitchFamily="34" charset="0"/>
              </a:rPr>
              <a:t>I John 2:18</a:t>
            </a:r>
            <a:r>
              <a:rPr lang="en-US" sz="2100" dirty="0">
                <a:latin typeface="Century Gothic" pitchFamily="34" charset="0"/>
              </a:rPr>
              <a:t> – …as ye have heard that antichrist shall come, even now are there many antichrists…</a:t>
            </a:r>
          </a:p>
          <a:p>
            <a:pPr marL="457200" indent="-457200">
              <a:lnSpc>
                <a:spcPct val="110000"/>
              </a:lnSpc>
              <a:spcAft>
                <a:spcPts val="600"/>
              </a:spcAft>
              <a:buFont typeface="+mj-lt"/>
              <a:buAutoNum type="arabicPeriod"/>
              <a:defRPr/>
            </a:pPr>
            <a:r>
              <a:rPr lang="en-US" sz="2100" u="sng" dirty="0">
                <a:latin typeface="Century Gothic" pitchFamily="34" charset="0"/>
              </a:rPr>
              <a:t>I John 2:22</a:t>
            </a:r>
            <a:r>
              <a:rPr lang="en-US" sz="2100" dirty="0">
                <a:latin typeface="Century Gothic" pitchFamily="34" charset="0"/>
              </a:rPr>
              <a:t> – Who is a liar but he that </a:t>
            </a:r>
            <a:r>
              <a:rPr lang="en-US" sz="2100" dirty="0" err="1">
                <a:latin typeface="Century Gothic" pitchFamily="34" charset="0"/>
              </a:rPr>
              <a:t>denieth</a:t>
            </a:r>
            <a:r>
              <a:rPr lang="en-US" sz="2100" dirty="0">
                <a:latin typeface="Century Gothic" pitchFamily="34" charset="0"/>
              </a:rPr>
              <a:t> that Jesus is the Christ? He is antichrist, that </a:t>
            </a:r>
            <a:r>
              <a:rPr lang="en-US" sz="2100" dirty="0" err="1">
                <a:latin typeface="Century Gothic" pitchFamily="34" charset="0"/>
              </a:rPr>
              <a:t>denieth</a:t>
            </a:r>
            <a:r>
              <a:rPr lang="en-US" sz="2100" dirty="0">
                <a:latin typeface="Century Gothic" pitchFamily="34" charset="0"/>
              </a:rPr>
              <a:t> the Father and the Son.</a:t>
            </a:r>
          </a:p>
          <a:p>
            <a:pPr marL="457200" indent="-457200">
              <a:lnSpc>
                <a:spcPct val="110000"/>
              </a:lnSpc>
              <a:spcAft>
                <a:spcPts val="600"/>
              </a:spcAft>
              <a:buFont typeface="+mj-lt"/>
              <a:buAutoNum type="arabicPeriod"/>
              <a:defRPr/>
            </a:pPr>
            <a:r>
              <a:rPr lang="en-US" sz="2100" u="sng" dirty="0">
                <a:latin typeface="Century Gothic" pitchFamily="34" charset="0"/>
              </a:rPr>
              <a:t>I John 4:3</a:t>
            </a:r>
            <a:r>
              <a:rPr lang="en-US" sz="2100" dirty="0">
                <a:latin typeface="Century Gothic" pitchFamily="34" charset="0"/>
              </a:rPr>
              <a:t> – And every spirit that </a:t>
            </a:r>
            <a:r>
              <a:rPr lang="en-US" sz="2100" dirty="0" err="1">
                <a:latin typeface="Century Gothic" pitchFamily="34" charset="0"/>
              </a:rPr>
              <a:t>confesseth</a:t>
            </a:r>
            <a:r>
              <a:rPr lang="en-US" sz="2100" dirty="0">
                <a:latin typeface="Century Gothic" pitchFamily="34" charset="0"/>
              </a:rPr>
              <a:t> not that Jesus Christ is come in the flesh is not of God; and this is that spirit of antichrist, whereof ye have heard that it should come; and even now it is already in the world.</a:t>
            </a:r>
          </a:p>
          <a:p>
            <a:pPr marL="457200" indent="-457200">
              <a:lnSpc>
                <a:spcPct val="110000"/>
              </a:lnSpc>
              <a:spcAft>
                <a:spcPts val="600"/>
              </a:spcAft>
              <a:buFont typeface="+mj-lt"/>
              <a:buAutoNum type="arabicPeriod"/>
              <a:defRPr/>
            </a:pPr>
            <a:r>
              <a:rPr lang="en-US" sz="2100" u="sng" dirty="0">
                <a:latin typeface="Century Gothic" pitchFamily="34" charset="0"/>
              </a:rPr>
              <a:t>II John 1:Intro</a:t>
            </a:r>
            <a:r>
              <a:rPr lang="en-US" sz="2100" dirty="0">
                <a:latin typeface="Century Gothic" pitchFamily="34" charset="0"/>
              </a:rPr>
              <a:t> – </a:t>
            </a:r>
            <a:r>
              <a:rPr lang="en-US" sz="2100" b="1" i="1" dirty="0">
                <a:latin typeface="Century Gothic" pitchFamily="34" charset="0"/>
              </a:rPr>
              <a:t>not scripture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279</a:t>
            </a:fld>
            <a:endParaRPr lang="en-US" dirty="0"/>
          </a:p>
        </p:txBody>
      </p:sp>
    </p:spTree>
    <p:extLst>
      <p:ext uri="{BB962C8B-B14F-4D97-AF65-F5344CB8AC3E}">
        <p14:creationId xmlns:p14="http://schemas.microsoft.com/office/powerpoint/2010/main" val="1288955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WE</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 believe?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647625"/>
            <a:ext cx="990600" cy="13538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8864" t="10856" r="30796" b="864"/>
          <a:stretch/>
        </p:blipFill>
        <p:spPr>
          <a:xfrm>
            <a:off x="2895600" y="3505200"/>
            <a:ext cx="1016718" cy="16687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6477" t="3114" r="18523" b="14152"/>
          <a:stretch/>
        </p:blipFill>
        <p:spPr>
          <a:xfrm>
            <a:off x="4038599" y="3733800"/>
            <a:ext cx="2155719" cy="1219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0400" y="3810000"/>
            <a:ext cx="1842197" cy="1143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5" name="Picture 2"/>
          <p:cNvPicPr>
            <a:picLocks noChangeAspect="1" noChangeArrowheads="1"/>
          </p:cNvPicPr>
          <p:nvPr/>
        </p:nvPicPr>
        <p:blipFill>
          <a:blip r:embed="rId8" cstate="print">
            <a:lum bright="-20000"/>
            <a:extLst>
              <a:ext uri="{28A0092B-C50C-407E-A947-70E740481C1C}">
                <a14:useLocalDpi xmlns:a14="http://schemas.microsoft.com/office/drawing/2010/main" val="0"/>
              </a:ext>
            </a:extLst>
          </a:blip>
          <a:srcRect/>
          <a:stretch>
            <a:fillRect/>
          </a:stretch>
        </p:blipFill>
        <p:spPr bwMode="auto">
          <a:xfrm>
            <a:off x="4000500" y="1592302"/>
            <a:ext cx="1003300" cy="14575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1200" y="1600200"/>
            <a:ext cx="1158240" cy="1447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Slide Number Placeholder 6"/>
          <p:cNvSpPr>
            <a:spLocks noGrp="1"/>
          </p:cNvSpPr>
          <p:nvPr>
            <p:ph type="sldNum" sz="quarter" idx="12"/>
          </p:nvPr>
        </p:nvSpPr>
        <p:spPr/>
        <p:txBody>
          <a:bodyPr/>
          <a:lstStyle/>
          <a:p>
            <a:fld id="{AA1DEFB2-6A7E-46E0-9C12-CECB786200CE}" type="slidenum">
              <a:rPr lang="en-US" smtClean="0"/>
              <a:pPr/>
              <a:t>28</a:t>
            </a:fld>
            <a:endParaRPr lang="en-US"/>
          </a:p>
        </p:txBody>
      </p:sp>
      <p:sp>
        <p:nvSpPr>
          <p:cNvPr id="16" name="TextBox 15"/>
          <p:cNvSpPr txBox="1"/>
          <p:nvPr/>
        </p:nvSpPr>
        <p:spPr>
          <a:xfrm>
            <a:off x="1066800" y="3548152"/>
            <a:ext cx="1143000" cy="1862048"/>
          </a:xfrm>
          <a:prstGeom prst="rect">
            <a:avLst/>
          </a:prstGeom>
          <a:noFill/>
        </p:spPr>
        <p:txBody>
          <a:bodyPr wrap="square" rtlCol="0">
            <a:spAutoFit/>
          </a:bodyPr>
          <a:lstStyle/>
          <a:p>
            <a:r>
              <a:rPr lang="en-US" sz="11500" dirty="0">
                <a:ln w="19050">
                  <a:solidFill>
                    <a:schemeClr val="tx1"/>
                  </a:solidFill>
                </a:ln>
                <a:solidFill>
                  <a:srgbClr val="FF0000"/>
                </a:solidFill>
                <a:latin typeface="Century Gothic" pitchFamily="34" charset="0"/>
              </a:rPr>
              <a:t>?</a:t>
            </a:r>
            <a:endParaRPr lang="en-US" sz="8800" dirty="0">
              <a:ln w="19050">
                <a:solidFill>
                  <a:schemeClr val="tx1"/>
                </a:solidFill>
              </a:ln>
              <a:solidFill>
                <a:srgbClr val="FF0000"/>
              </a:solidFill>
              <a:latin typeface="Century Gothic" pitchFamily="34" charset="0"/>
            </a:endParaRPr>
          </a:p>
        </p:txBody>
      </p:sp>
      <p:pic>
        <p:nvPicPr>
          <p:cNvPr id="19" name="Picture 2" descr="035 The Church"/>
          <p:cNvPicPr>
            <a:picLocks noChangeAspect="1" noChangeArrowheads="1"/>
          </p:cNvPicPr>
          <p:nvPr/>
        </p:nvPicPr>
        <p:blipFill>
          <a:blip r:embed="rId10" cstate="print"/>
          <a:srcRect/>
          <a:stretch>
            <a:fillRect/>
          </a:stretch>
        </p:blipFill>
        <p:spPr bwMode="auto">
          <a:xfrm>
            <a:off x="2209799" y="1623692"/>
            <a:ext cx="948879" cy="14243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21" name="Straight Arrow Connector 20"/>
          <p:cNvCxnSpPr/>
          <p:nvPr/>
        </p:nvCxnSpPr>
        <p:spPr>
          <a:xfrm>
            <a:off x="3314700" y="2399346"/>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551707" y="2361246"/>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130800" y="2412046"/>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088907" y="2412046"/>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 descr="035 The Church"/>
          <p:cNvPicPr>
            <a:picLocks noChangeAspect="1" noChangeArrowheads="1"/>
          </p:cNvPicPr>
          <p:nvPr/>
        </p:nvPicPr>
        <p:blipFill>
          <a:blip r:embed="rId11" cstate="print"/>
          <a:srcRect/>
          <a:stretch>
            <a:fillRect/>
          </a:stretch>
        </p:blipFill>
        <p:spPr bwMode="auto">
          <a:xfrm>
            <a:off x="7772400" y="1599246"/>
            <a:ext cx="990600" cy="14869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29" name="Straight Arrow Connector 28"/>
          <p:cNvCxnSpPr/>
          <p:nvPr/>
        </p:nvCxnSpPr>
        <p:spPr>
          <a:xfrm>
            <a:off x="2161307" y="4419600"/>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1000" y="4419600"/>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324600" y="4418401"/>
            <a:ext cx="581893" cy="1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48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0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20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00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20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0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2000"/>
                                        <p:tgtEl>
                                          <p:spTgt spid="31"/>
                                        </p:tgtEl>
                                      </p:cBhvr>
                                    </p:animEffect>
                                  </p:childTnLst>
                                </p:cTn>
                              </p:par>
                              <p:par>
                                <p:cTn id="59" presetID="10"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5444567"/>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(7): key word “</a:t>
            </a:r>
            <a:r>
              <a:rPr lang="en-US" sz="2400" b="1" u="sng" dirty="0" err="1">
                <a:latin typeface="Century Gothic" pitchFamily="34" charset="0"/>
              </a:rPr>
              <a:t>antiChrist</a:t>
            </a:r>
            <a:r>
              <a:rPr lang="en-US" sz="2400" b="1" u="sng" dirty="0">
                <a:latin typeface="Century Gothic" pitchFamily="34" charset="0"/>
              </a:rPr>
              <a:t>” (cont.):</a:t>
            </a:r>
          </a:p>
          <a:p>
            <a:pPr marL="457200" indent="-457200">
              <a:lnSpc>
                <a:spcPct val="110000"/>
              </a:lnSpc>
              <a:spcAft>
                <a:spcPts val="600"/>
              </a:spcAft>
              <a:buFont typeface="+mj-lt"/>
              <a:buAutoNum type="arabicPeriod" startAt="5"/>
              <a:defRPr/>
            </a:pPr>
            <a:r>
              <a:rPr lang="en-US" sz="2100" u="sng" dirty="0">
                <a:latin typeface="Century Gothic" pitchFamily="34" charset="0"/>
              </a:rPr>
              <a:t>II John 1:7</a:t>
            </a:r>
            <a:r>
              <a:rPr lang="en-US" sz="2100" dirty="0">
                <a:latin typeface="Century Gothic" pitchFamily="34" charset="0"/>
              </a:rPr>
              <a:t> – For many deceivers are entered into the world, who confess not that Jesus Christ is come in the flesh. This is a deceiver and an antichrist.</a:t>
            </a:r>
          </a:p>
          <a:p>
            <a:pPr marL="457200" indent="-457200">
              <a:lnSpc>
                <a:spcPct val="110000"/>
              </a:lnSpc>
              <a:spcAft>
                <a:spcPts val="600"/>
              </a:spcAft>
              <a:buFont typeface="+mj-lt"/>
              <a:buAutoNum type="arabicPeriod" startAt="5"/>
              <a:defRPr/>
            </a:pPr>
            <a:r>
              <a:rPr lang="en-US" sz="2100" u="sng" dirty="0">
                <a:latin typeface="Century Gothic" pitchFamily="34" charset="0"/>
              </a:rPr>
              <a:t>Alma 16:7</a:t>
            </a:r>
            <a:r>
              <a:rPr lang="en-US" sz="2100" dirty="0">
                <a:latin typeface="Century Gothic" pitchFamily="34" charset="0"/>
              </a:rPr>
              <a:t> – But it came to pass in the latter end of the seventeenth year, there came a man into the land of </a:t>
            </a:r>
            <a:r>
              <a:rPr lang="en-US" sz="2100" dirty="0" err="1">
                <a:latin typeface="Century Gothic" pitchFamily="34" charset="0"/>
              </a:rPr>
              <a:t>Zarahemla</a:t>
            </a:r>
            <a:r>
              <a:rPr lang="en-US" sz="2100" dirty="0">
                <a:latin typeface="Century Gothic" pitchFamily="34" charset="0"/>
              </a:rPr>
              <a:t>; and he was antichrist, for he began to preach unto the people against the prophecies which had been spoken by the prophets concerning the coming of Christ.</a:t>
            </a:r>
          </a:p>
          <a:p>
            <a:pPr marL="457200" indent="-457200">
              <a:lnSpc>
                <a:spcPct val="110000"/>
              </a:lnSpc>
              <a:spcAft>
                <a:spcPts val="600"/>
              </a:spcAft>
              <a:buFont typeface="+mj-lt"/>
              <a:buAutoNum type="arabicPeriod" startAt="5"/>
              <a:defRPr/>
            </a:pPr>
            <a:r>
              <a:rPr lang="en-US" sz="2100" u="sng" dirty="0">
                <a:latin typeface="Century Gothic" pitchFamily="34" charset="0"/>
              </a:rPr>
              <a:t>Alma 16:13</a:t>
            </a:r>
            <a:r>
              <a:rPr lang="en-US" sz="2100" dirty="0">
                <a:latin typeface="Century Gothic" pitchFamily="34" charset="0"/>
              </a:rPr>
              <a:t> – And this antichrist, whose name was </a:t>
            </a:r>
            <a:r>
              <a:rPr lang="en-US" sz="2100" b="1" dirty="0" err="1">
                <a:latin typeface="Century Gothic" pitchFamily="34" charset="0"/>
              </a:rPr>
              <a:t>Korihor</a:t>
            </a:r>
            <a:r>
              <a:rPr lang="en-US" sz="2100" dirty="0">
                <a:latin typeface="Century Gothic" pitchFamily="34" charset="0"/>
              </a:rPr>
              <a:t> (and the law could have no hold upon him,) began to preach unto the people, that there should be no Christ.</a:t>
            </a:r>
          </a:p>
          <a:p>
            <a:pPr marL="457200" indent="-457200">
              <a:lnSpc>
                <a:spcPct val="110000"/>
              </a:lnSpc>
              <a:spcAft>
                <a:spcPts val="600"/>
              </a:spcAft>
              <a:buFont typeface="+mj-lt"/>
              <a:buAutoNum type="arabicPeriod" startAt="5"/>
              <a:defRPr/>
            </a:pP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280</a:t>
            </a:fld>
            <a:endParaRPr lang="en-US" dirty="0"/>
          </a:p>
        </p:txBody>
      </p:sp>
    </p:spTree>
    <p:extLst>
      <p:ext uri="{BB962C8B-B14F-4D97-AF65-F5344CB8AC3E}">
        <p14:creationId xmlns:p14="http://schemas.microsoft.com/office/powerpoint/2010/main" val="6717826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613571"/>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(3): key word “false Christ”:</a:t>
            </a:r>
          </a:p>
          <a:p>
            <a:pPr marL="457200" indent="-457200">
              <a:lnSpc>
                <a:spcPct val="110000"/>
              </a:lnSpc>
              <a:spcAft>
                <a:spcPts val="600"/>
              </a:spcAft>
              <a:buFont typeface="+mj-lt"/>
              <a:buAutoNum type="arabicPeriod"/>
              <a:defRPr/>
            </a:pPr>
            <a:r>
              <a:rPr lang="en-US" sz="2100" u="sng" dirty="0">
                <a:latin typeface="Century Gothic" pitchFamily="34" charset="0"/>
              </a:rPr>
              <a:t>Matthew 24:22-23</a:t>
            </a:r>
            <a:r>
              <a:rPr lang="en-US" sz="2100" dirty="0">
                <a:latin typeface="Century Gothic" pitchFamily="34" charset="0"/>
              </a:rPr>
              <a:t> – And again, after the tribulation of those days which shall come upon Jerusalem if any man shall say unto you Lo! here is Christ, or there; believe him not, For in those days, there shall also arise false </a:t>
            </a:r>
            <a:r>
              <a:rPr lang="en-US" sz="2100" dirty="0" err="1">
                <a:latin typeface="Century Gothic" pitchFamily="34" charset="0"/>
              </a:rPr>
              <a:t>Christs</a:t>
            </a:r>
            <a:r>
              <a:rPr lang="en-US" sz="2100" dirty="0">
                <a:latin typeface="Century Gothic" pitchFamily="34" charset="0"/>
              </a:rPr>
              <a:t>, and false prophets, and shall show great signs and wonders; insomuch that, if possible, they shall deceive the very elect, who are the elect according to the covenant.</a:t>
            </a:r>
          </a:p>
          <a:p>
            <a:pPr marL="914400" lvl="1" indent="-457200">
              <a:lnSpc>
                <a:spcPct val="110000"/>
              </a:lnSpc>
              <a:spcAft>
                <a:spcPts val="600"/>
              </a:spcAft>
              <a:buFont typeface="Arial" pitchFamily="34" charset="0"/>
              <a:buChar char="•"/>
              <a:defRPr/>
            </a:pPr>
            <a:r>
              <a:rPr lang="en-US" sz="2100" i="1" dirty="0">
                <a:latin typeface="Century Gothic" pitchFamily="34" charset="0"/>
              </a:rPr>
              <a:t>Inspired Version clarifies that this is talking about the time of the destruction of Jerusalem and </a:t>
            </a:r>
            <a:r>
              <a:rPr lang="en-US" sz="2400" b="1" i="1" dirty="0">
                <a:ln w="15875">
                  <a:solidFill>
                    <a:schemeClr val="tx1"/>
                  </a:solidFill>
                </a:ln>
                <a:solidFill>
                  <a:srgbClr val="FF0000"/>
                </a:solidFill>
                <a:latin typeface="Century Gothic" pitchFamily="34" charset="0"/>
              </a:rPr>
              <a:t>NOT</a:t>
            </a:r>
            <a:r>
              <a:rPr lang="en-US" sz="2400" i="1" dirty="0">
                <a:ln w="15875">
                  <a:solidFill>
                    <a:schemeClr val="tx1"/>
                  </a:solidFill>
                </a:ln>
                <a:latin typeface="Century Gothic" pitchFamily="34" charset="0"/>
              </a:rPr>
              <a:t> </a:t>
            </a:r>
            <a:r>
              <a:rPr lang="en-US" sz="2100" i="1" dirty="0">
                <a:latin typeface="Century Gothic" pitchFamily="34" charset="0"/>
              </a:rPr>
              <a:t>about the time when Christ will return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281</a:t>
            </a:fld>
            <a:endParaRPr lang="en-US" dirty="0"/>
          </a:p>
        </p:txBody>
      </p:sp>
    </p:spTree>
    <p:extLst>
      <p:ext uri="{BB962C8B-B14F-4D97-AF65-F5344CB8AC3E}">
        <p14:creationId xmlns:p14="http://schemas.microsoft.com/office/powerpoint/2010/main" val="33033219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3496342"/>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(3): key word “false Christ” (cont.):</a:t>
            </a:r>
          </a:p>
          <a:p>
            <a:pPr marL="457200" indent="-457200">
              <a:lnSpc>
                <a:spcPct val="110000"/>
              </a:lnSpc>
              <a:spcAft>
                <a:spcPts val="600"/>
              </a:spcAft>
              <a:buFont typeface="+mj-lt"/>
              <a:buAutoNum type="arabicPeriod" startAt="2"/>
              <a:defRPr/>
            </a:pPr>
            <a:r>
              <a:rPr lang="en-US" sz="2100" u="sng" dirty="0">
                <a:latin typeface="Century Gothic" pitchFamily="34" charset="0"/>
              </a:rPr>
              <a:t>Mark 13:25</a:t>
            </a:r>
            <a:r>
              <a:rPr lang="en-US" sz="2100" dirty="0">
                <a:latin typeface="Century Gothic" pitchFamily="34" charset="0"/>
              </a:rPr>
              <a:t> – For in those days there shall also arise false </a:t>
            </a:r>
            <a:r>
              <a:rPr lang="en-US" sz="2100" dirty="0" err="1">
                <a:latin typeface="Century Gothic" pitchFamily="34" charset="0"/>
              </a:rPr>
              <a:t>Christs</a:t>
            </a:r>
            <a:r>
              <a:rPr lang="en-US" sz="2100" dirty="0">
                <a:latin typeface="Century Gothic" pitchFamily="34" charset="0"/>
              </a:rPr>
              <a:t>, and false prophets, and shall show great signs and wonders; insomuch, that if possible, they shall deceive the very elect, who are the elect according to the covenant.</a:t>
            </a:r>
          </a:p>
          <a:p>
            <a:pPr marL="457200" indent="-457200">
              <a:lnSpc>
                <a:spcPct val="110000"/>
              </a:lnSpc>
              <a:spcAft>
                <a:spcPts val="600"/>
              </a:spcAft>
              <a:buFont typeface="+mj-lt"/>
              <a:buAutoNum type="arabicPeriod" startAt="2"/>
              <a:defRPr/>
            </a:pPr>
            <a:r>
              <a:rPr lang="en-US" sz="2100" u="sng" dirty="0">
                <a:latin typeface="Century Gothic" pitchFamily="34" charset="0"/>
              </a:rPr>
              <a:t>Words of Mormon 1:23</a:t>
            </a:r>
            <a:r>
              <a:rPr lang="en-US" sz="2100" dirty="0">
                <a:latin typeface="Century Gothic" pitchFamily="34" charset="0"/>
              </a:rPr>
              <a:t> – And it came to pass that after there had been false </a:t>
            </a:r>
            <a:r>
              <a:rPr lang="en-US" sz="2100" dirty="0" err="1">
                <a:latin typeface="Century Gothic" pitchFamily="34" charset="0"/>
              </a:rPr>
              <a:t>Christs</a:t>
            </a:r>
            <a:r>
              <a:rPr lang="en-US" sz="2100" dirty="0">
                <a:latin typeface="Century Gothic" pitchFamily="34" charset="0"/>
              </a:rPr>
              <a:t>, and their mouths had been shut, and they punished according to their crimes;…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282</a:t>
            </a:fld>
            <a:endParaRPr lang="en-US" dirty="0"/>
          </a:p>
        </p:txBody>
      </p:sp>
    </p:spTree>
    <p:extLst>
      <p:ext uri="{BB962C8B-B14F-4D97-AF65-F5344CB8AC3E}">
        <p14:creationId xmlns:p14="http://schemas.microsoft.com/office/powerpoint/2010/main" val="3983993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3745769"/>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(1): key word “false Messiah”:</a:t>
            </a:r>
          </a:p>
          <a:p>
            <a:pPr marL="457200" indent="-457200">
              <a:lnSpc>
                <a:spcPct val="110000"/>
              </a:lnSpc>
              <a:spcAft>
                <a:spcPts val="600"/>
              </a:spcAft>
              <a:buFont typeface="+mj-lt"/>
              <a:buAutoNum type="arabicPeriod"/>
              <a:defRPr/>
            </a:pPr>
            <a:r>
              <a:rPr lang="en-US" sz="2100" u="sng" dirty="0">
                <a:latin typeface="Century Gothic" pitchFamily="34" charset="0"/>
              </a:rPr>
              <a:t>II Nephi 11:28-35</a:t>
            </a:r>
            <a:r>
              <a:rPr lang="en-US" sz="2100" dirty="0">
                <a:latin typeface="Century Gothic" pitchFamily="34" charset="0"/>
              </a:rPr>
              <a:t> – And the Lord will set his hand again the second time to restore his people from their lost and fallen state. Wherefore, he will proceed to do a marvelous work, and a wonder among the children of men. Wherefore, he shall bring forth his words unto them, which words shall judge them at the last day; For they shall be given them for the purpose of convincing them of the true Messiah, who was rejected by them; (continued)…</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283</a:t>
            </a:fld>
            <a:endParaRPr lang="en-US" dirty="0"/>
          </a:p>
        </p:txBody>
      </p:sp>
    </p:spTree>
    <p:extLst>
      <p:ext uri="{BB962C8B-B14F-4D97-AF65-F5344CB8AC3E}">
        <p14:creationId xmlns:p14="http://schemas.microsoft.com/office/powerpoint/2010/main" val="1298390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130361"/>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(1): key word “false Messiah” (cont.):</a:t>
            </a:r>
          </a:p>
          <a:p>
            <a:pPr marL="457200" indent="-457200">
              <a:lnSpc>
                <a:spcPct val="110000"/>
              </a:lnSpc>
              <a:spcAft>
                <a:spcPts val="600"/>
              </a:spcAft>
              <a:buFont typeface="+mj-lt"/>
              <a:buAutoNum type="arabicPeriod"/>
              <a:defRPr/>
            </a:pPr>
            <a:r>
              <a:rPr lang="en-US" sz="2100" u="sng" dirty="0">
                <a:latin typeface="Century Gothic" pitchFamily="34" charset="0"/>
              </a:rPr>
              <a:t>II Nephi 11:28-35</a:t>
            </a:r>
            <a:r>
              <a:rPr lang="en-US" sz="2100" dirty="0">
                <a:latin typeface="Century Gothic" pitchFamily="34" charset="0"/>
              </a:rPr>
              <a:t> –  (continued) …And unto the convincing of them that they need not look forward anymore for a Messiah to come, </a:t>
            </a:r>
            <a:r>
              <a:rPr lang="en-US" sz="2100" b="1" u="sng" dirty="0">
                <a:latin typeface="Century Gothic" pitchFamily="34" charset="0"/>
              </a:rPr>
              <a:t>For there should not any come, save it should be a false Messiah</a:t>
            </a:r>
            <a:r>
              <a:rPr lang="en-US" sz="2100" dirty="0">
                <a:latin typeface="Century Gothic" pitchFamily="34" charset="0"/>
              </a:rPr>
              <a:t>, which should deceive the people: For there is save one Messiah spoken of by the prophets, and that Messiah is he who should be rejected of the Jews. For according to the words of the prophets, </a:t>
            </a:r>
            <a:r>
              <a:rPr lang="en-US" sz="2100" b="1" u="sng" dirty="0">
                <a:latin typeface="Century Gothic" pitchFamily="34" charset="0"/>
              </a:rPr>
              <a:t>the Messiah cometh in six hundred years from the time that my father left Jerusalem</a:t>
            </a:r>
            <a:r>
              <a:rPr lang="en-US" sz="2100" dirty="0">
                <a:latin typeface="Century Gothic" pitchFamily="34" charset="0"/>
              </a:rPr>
              <a: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284</a:t>
            </a:fld>
            <a:endParaRPr lang="en-US" dirty="0"/>
          </a:p>
        </p:txBody>
      </p:sp>
    </p:spTree>
    <p:extLst>
      <p:ext uri="{BB962C8B-B14F-4D97-AF65-F5344CB8AC3E}">
        <p14:creationId xmlns:p14="http://schemas.microsoft.com/office/powerpoint/2010/main" val="12236650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258089"/>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(3): key word “the false prophet”:</a:t>
            </a:r>
          </a:p>
          <a:p>
            <a:pPr marL="457200" indent="-457200">
              <a:lnSpc>
                <a:spcPct val="110000"/>
              </a:lnSpc>
              <a:spcAft>
                <a:spcPts val="600"/>
              </a:spcAft>
              <a:buFont typeface="+mj-lt"/>
              <a:buAutoNum type="arabicPeriod"/>
              <a:defRPr/>
            </a:pPr>
            <a:r>
              <a:rPr lang="en-US" sz="2100" u="sng" dirty="0">
                <a:latin typeface="Century Gothic" pitchFamily="34" charset="0"/>
              </a:rPr>
              <a:t>Revelation 16:13</a:t>
            </a:r>
            <a:r>
              <a:rPr lang="en-US" sz="2100" dirty="0">
                <a:latin typeface="Century Gothic" pitchFamily="34" charset="0"/>
              </a:rPr>
              <a:t> – And I saw three unclean spirits like frogs come out of the mouth of the dragon, and out of the mouth of the beast, and out of the mouth of the false prophet.</a:t>
            </a:r>
          </a:p>
          <a:p>
            <a:pPr marL="457200" indent="-457200">
              <a:lnSpc>
                <a:spcPct val="110000"/>
              </a:lnSpc>
              <a:spcAft>
                <a:spcPts val="600"/>
              </a:spcAft>
              <a:buFont typeface="+mj-lt"/>
              <a:buAutoNum type="arabicPeriod"/>
              <a:defRPr/>
            </a:pPr>
            <a:r>
              <a:rPr lang="en-US" sz="2100" u="sng" dirty="0">
                <a:latin typeface="Century Gothic" pitchFamily="34" charset="0"/>
              </a:rPr>
              <a:t>Revelation 19:20</a:t>
            </a:r>
            <a:r>
              <a:rPr lang="en-US" sz="2100" dirty="0">
                <a:latin typeface="Century Gothic" pitchFamily="34" charset="0"/>
              </a:rPr>
              <a:t> – And the beast was taken, and with him </a:t>
            </a:r>
            <a:r>
              <a:rPr lang="en-US" sz="2400" b="1" dirty="0">
                <a:ln w="15875">
                  <a:solidFill>
                    <a:schemeClr val="tx1"/>
                  </a:solidFill>
                </a:ln>
                <a:solidFill>
                  <a:srgbClr val="FF0000"/>
                </a:solidFill>
                <a:latin typeface="Century Gothic" pitchFamily="34" charset="0"/>
              </a:rPr>
              <a:t>the false prophet </a:t>
            </a:r>
            <a:r>
              <a:rPr lang="en-US" sz="2100" dirty="0">
                <a:latin typeface="Century Gothic" pitchFamily="34" charset="0"/>
              </a:rPr>
              <a:t>that wrought miracles before him, with which he deceived </a:t>
            </a:r>
            <a:r>
              <a:rPr lang="en-US" sz="2100" b="1" u="sng" dirty="0">
                <a:latin typeface="Century Gothic" pitchFamily="34" charset="0"/>
              </a:rPr>
              <a:t>them that had received the mark of the beast, and them that worshiped his image</a:t>
            </a:r>
            <a:r>
              <a:rPr lang="en-US" sz="2100" dirty="0">
                <a:latin typeface="Century Gothic" pitchFamily="34" charset="0"/>
              </a:rPr>
              <a:t>. These both were cast alive into a lake of fire burning with brimstone.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285</a:t>
            </a:fld>
            <a:endParaRPr lang="en-US" dirty="0"/>
          </a:p>
        </p:txBody>
      </p:sp>
    </p:spTree>
    <p:extLst>
      <p:ext uri="{BB962C8B-B14F-4D97-AF65-F5344CB8AC3E}">
        <p14:creationId xmlns:p14="http://schemas.microsoft.com/office/powerpoint/2010/main" val="25766216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305800" cy="4952253"/>
          </a:xfrm>
          <a:prstGeom prst="rect">
            <a:avLst/>
          </a:prstGeom>
          <a:noFill/>
        </p:spPr>
        <p:txBody>
          <a:bodyPr wrap="square" rtlCol="0">
            <a:spAutoFit/>
          </a:bodyPr>
          <a:lstStyle/>
          <a:p>
            <a:pPr>
              <a:lnSpc>
                <a:spcPct val="110000"/>
              </a:lnSpc>
              <a:spcAft>
                <a:spcPts val="600"/>
              </a:spcAft>
              <a:defRPr/>
            </a:pPr>
            <a:r>
              <a:rPr lang="en-US" sz="2300" b="1" u="sng" dirty="0">
                <a:latin typeface="Century Gothic" pitchFamily="34" charset="0"/>
              </a:rPr>
              <a:t>Search results (3): key word “the false prophet” (cont.):</a:t>
            </a:r>
          </a:p>
          <a:p>
            <a:pPr marL="457200" indent="-457200">
              <a:lnSpc>
                <a:spcPct val="110000"/>
              </a:lnSpc>
              <a:spcAft>
                <a:spcPts val="1800"/>
              </a:spcAft>
              <a:buFont typeface="+mj-lt"/>
              <a:buAutoNum type="arabicPeriod" startAt="3"/>
              <a:defRPr/>
            </a:pPr>
            <a:r>
              <a:rPr lang="en-US" sz="2100" u="sng" dirty="0">
                <a:latin typeface="Century Gothic" pitchFamily="34" charset="0"/>
              </a:rPr>
              <a:t>Revelation 20:10</a:t>
            </a:r>
            <a:r>
              <a:rPr lang="en-US" sz="2100" dirty="0">
                <a:latin typeface="Century Gothic" pitchFamily="34" charset="0"/>
              </a:rPr>
              <a:t> – And the devil that deceived them was cast into the lake of fire and brimstone, where the beast and the false prophet are, and shall be tormented day and night forever and ever.</a:t>
            </a:r>
          </a:p>
          <a:p>
            <a:pPr>
              <a:lnSpc>
                <a:spcPct val="110000"/>
              </a:lnSpc>
              <a:spcAft>
                <a:spcPts val="600"/>
              </a:spcAft>
              <a:defRPr/>
            </a:pPr>
            <a:r>
              <a:rPr lang="en-US" sz="2400" b="1" u="sng" dirty="0">
                <a:latin typeface="Century Gothic" pitchFamily="34" charset="0"/>
              </a:rPr>
              <a:t>Notes:</a:t>
            </a:r>
          </a:p>
          <a:p>
            <a:pPr marL="342900" indent="-342900">
              <a:lnSpc>
                <a:spcPct val="110000"/>
              </a:lnSpc>
              <a:spcAft>
                <a:spcPts val="600"/>
              </a:spcAft>
              <a:buFont typeface="Arial" panose="020B0604020202020204" pitchFamily="34" charset="0"/>
              <a:buChar char="•"/>
              <a:defRPr/>
            </a:pPr>
            <a:r>
              <a:rPr lang="en-US" sz="2100" dirty="0">
                <a:latin typeface="Century Gothic" pitchFamily="34" charset="0"/>
              </a:rPr>
              <a:t>“The false prophet” title was introduced in Revelation 16:13 as during the time of the 6</a:t>
            </a:r>
            <a:r>
              <a:rPr lang="en-US" sz="2100" baseline="30000" dirty="0">
                <a:latin typeface="Century Gothic" pitchFamily="34" charset="0"/>
              </a:rPr>
              <a:t>th</a:t>
            </a:r>
            <a:r>
              <a:rPr lang="en-US" sz="2100" dirty="0">
                <a:latin typeface="Century Gothic" pitchFamily="34" charset="0"/>
              </a:rPr>
              <a:t> vial.  However, this could also be the beast from Revelation 13:11-13 during the dark ages.</a:t>
            </a:r>
          </a:p>
          <a:p>
            <a:pPr marL="342900" indent="-342900">
              <a:lnSpc>
                <a:spcPct val="110000"/>
              </a:lnSpc>
              <a:spcAft>
                <a:spcPts val="600"/>
              </a:spcAft>
              <a:buFont typeface="Arial" panose="020B0604020202020204" pitchFamily="34" charset="0"/>
              <a:buChar char="•"/>
              <a:defRPr/>
            </a:pPr>
            <a:r>
              <a:rPr lang="en-US" sz="2100" dirty="0">
                <a:latin typeface="Century Gothic" pitchFamily="34" charset="0"/>
              </a:rPr>
              <a:t>Very little is given about what the false prophet would do other than deceive those who have the mark of the beast.</a:t>
            </a:r>
          </a:p>
          <a:p>
            <a:pPr marL="342900" indent="-342900">
              <a:lnSpc>
                <a:spcPct val="110000"/>
              </a:lnSpc>
              <a:spcAft>
                <a:spcPts val="600"/>
              </a:spcAft>
              <a:buFont typeface="Arial" panose="020B0604020202020204" pitchFamily="34" charset="0"/>
              <a:buChar char="•"/>
              <a:defRPr/>
            </a:pPr>
            <a:r>
              <a:rPr lang="en-US" sz="2100" dirty="0">
                <a:latin typeface="Century Gothic" pitchFamily="34" charset="0"/>
              </a:rPr>
              <a:t>Benjamin believes this could be the Papacy.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286</a:t>
            </a:fld>
            <a:endParaRPr lang="en-US" dirty="0"/>
          </a:p>
        </p:txBody>
      </p:sp>
    </p:spTree>
    <p:extLst>
      <p:ext uri="{BB962C8B-B14F-4D97-AF65-F5344CB8AC3E}">
        <p14:creationId xmlns:p14="http://schemas.microsoft.com/office/powerpoint/2010/main" val="353252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650504"/>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Antichrist (common attachment):</a:t>
            </a:r>
          </a:p>
          <a:p>
            <a:pPr>
              <a:lnSpc>
                <a:spcPct val="110000"/>
              </a:lnSpc>
              <a:spcAft>
                <a:spcPts val="600"/>
              </a:spcAft>
              <a:defRPr/>
            </a:pPr>
            <a:r>
              <a:rPr lang="en-US" sz="2000" dirty="0">
                <a:latin typeface="Century Gothic" pitchFamily="34" charset="0"/>
              </a:rPr>
              <a:t>Antichrist against Christ, or an opposition Christ, a rival Christ. The word is used only by the apostle John. Referring to false teachers, he says (1 John 2:18, 22; 4:3; 2 John 1:7), "Even now are there many antichrists." </a:t>
            </a:r>
          </a:p>
          <a:p>
            <a:pPr marL="457200" indent="-457200">
              <a:lnSpc>
                <a:spcPct val="110000"/>
              </a:lnSpc>
              <a:spcAft>
                <a:spcPts val="600"/>
              </a:spcAft>
              <a:buFont typeface="+mj-lt"/>
              <a:buAutoNum type="arabicPeriod"/>
              <a:defRPr/>
            </a:pPr>
            <a:r>
              <a:rPr lang="en-US" sz="2000" dirty="0">
                <a:latin typeface="Century Gothic" pitchFamily="34" charset="0"/>
              </a:rPr>
              <a:t>This name has been applied to the "little horn" of the "</a:t>
            </a:r>
            <a:r>
              <a:rPr lang="en-US" sz="2000" b="1" u="sng" dirty="0">
                <a:latin typeface="Century Gothic" pitchFamily="34" charset="0"/>
              </a:rPr>
              <a:t>king of fierce countenance</a:t>
            </a:r>
            <a:r>
              <a:rPr lang="en-US" sz="2000" dirty="0">
                <a:latin typeface="Century Gothic" pitchFamily="34" charset="0"/>
              </a:rPr>
              <a:t>" (Dan. 7:24-25; 8:23-25). </a:t>
            </a:r>
          </a:p>
          <a:p>
            <a:pPr marL="457200" indent="-457200">
              <a:lnSpc>
                <a:spcPct val="110000"/>
              </a:lnSpc>
              <a:spcAft>
                <a:spcPts val="600"/>
              </a:spcAft>
              <a:buFont typeface="+mj-lt"/>
              <a:buAutoNum type="arabicPeriod"/>
              <a:defRPr/>
            </a:pPr>
            <a:r>
              <a:rPr lang="en-US" sz="2000" dirty="0">
                <a:latin typeface="Century Gothic" pitchFamily="34" charset="0"/>
              </a:rPr>
              <a:t>It has been applied also to the "false </a:t>
            </a:r>
            <a:r>
              <a:rPr lang="en-US" sz="2000" dirty="0" err="1">
                <a:latin typeface="Century Gothic" pitchFamily="34" charset="0"/>
              </a:rPr>
              <a:t>Christs</a:t>
            </a:r>
            <a:r>
              <a:rPr lang="en-US" sz="2000" dirty="0">
                <a:latin typeface="Century Gothic" pitchFamily="34" charset="0"/>
              </a:rPr>
              <a:t>" spoken of by our Lord (Matt. 24:5, 23-24). </a:t>
            </a:r>
          </a:p>
          <a:p>
            <a:pPr marL="457200" indent="-457200">
              <a:lnSpc>
                <a:spcPct val="110000"/>
              </a:lnSpc>
              <a:spcAft>
                <a:spcPts val="600"/>
              </a:spcAft>
              <a:buFont typeface="+mj-lt"/>
              <a:buAutoNum type="arabicPeriod"/>
              <a:defRPr/>
            </a:pPr>
            <a:r>
              <a:rPr lang="en-US" sz="2000" dirty="0">
                <a:latin typeface="Century Gothic" pitchFamily="34" charset="0"/>
              </a:rPr>
              <a:t>To the "</a:t>
            </a:r>
            <a:r>
              <a:rPr lang="en-US" sz="2000" b="1" u="sng" dirty="0">
                <a:latin typeface="Century Gothic" pitchFamily="34" charset="0"/>
              </a:rPr>
              <a:t>man of sin</a:t>
            </a:r>
            <a:r>
              <a:rPr lang="en-US" sz="2000" dirty="0">
                <a:latin typeface="Century Gothic" pitchFamily="34" charset="0"/>
              </a:rPr>
              <a:t>" described by Paul (2 Thess. 2:3-4, 8-10). </a:t>
            </a:r>
          </a:p>
          <a:p>
            <a:pPr marL="457200" indent="-457200">
              <a:lnSpc>
                <a:spcPct val="110000"/>
              </a:lnSpc>
              <a:spcAft>
                <a:spcPts val="600"/>
              </a:spcAft>
              <a:buFont typeface="+mj-lt"/>
              <a:buAutoNum type="arabicPeriod"/>
              <a:defRPr/>
            </a:pPr>
            <a:r>
              <a:rPr lang="en-US" sz="2000" dirty="0">
                <a:latin typeface="Century Gothic" pitchFamily="34" charset="0"/>
              </a:rPr>
              <a:t>And to the "beast from the sea" (Rev. 13:1; 17:1-18).</a:t>
            </a:r>
          </a:p>
          <a:p>
            <a:pPr algn="r">
              <a:lnSpc>
                <a:spcPct val="110000"/>
              </a:lnSpc>
              <a:spcAft>
                <a:spcPts val="600"/>
              </a:spcAft>
              <a:defRPr/>
            </a:pPr>
            <a:r>
              <a:rPr lang="en-US" sz="2000" dirty="0">
                <a:latin typeface="Century Gothic" pitchFamily="34" charset="0"/>
              </a:rPr>
              <a:t>Easton's 1897 Bible Dictionary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287</a:t>
            </a:fld>
            <a:endParaRPr lang="en-US" dirty="0"/>
          </a:p>
        </p:txBody>
      </p:sp>
    </p:spTree>
    <p:extLst>
      <p:ext uri="{BB962C8B-B14F-4D97-AF65-F5344CB8AC3E}">
        <p14:creationId xmlns:p14="http://schemas.microsoft.com/office/powerpoint/2010/main" val="19784836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5084405"/>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(1): key word “man of sin”:</a:t>
            </a:r>
          </a:p>
          <a:p>
            <a:pPr>
              <a:lnSpc>
                <a:spcPct val="110000"/>
              </a:lnSpc>
              <a:spcAft>
                <a:spcPts val="600"/>
              </a:spcAft>
              <a:defRPr/>
            </a:pPr>
            <a:r>
              <a:rPr lang="en-US" sz="2000" u="sng" dirty="0">
                <a:latin typeface="Century Gothic" pitchFamily="34" charset="0"/>
              </a:rPr>
              <a:t>II Thessalonians 2:1-10</a:t>
            </a:r>
            <a:r>
              <a:rPr lang="en-US" sz="2000" dirty="0">
                <a:latin typeface="Century Gothic" pitchFamily="34" charset="0"/>
              </a:rPr>
              <a:t> – Now we beseech you, brethren, by the coming of our Lord Jesus Christ, and by our gathering together unto him, That ye be not soon shaken in mind, or be troubled by letter, except ye receive it from us; neither by spirit, nor by word, as that the day of Christ is at hand. Let no man deceive you by any means; for </a:t>
            </a:r>
            <a:r>
              <a:rPr lang="en-US" sz="2000" b="1" u="sng" dirty="0">
                <a:latin typeface="Century Gothic" pitchFamily="34" charset="0"/>
              </a:rPr>
              <a:t>there shall come a falling away first, and that </a:t>
            </a:r>
            <a:r>
              <a:rPr lang="en-US" sz="2800" b="1" dirty="0">
                <a:ln w="15875">
                  <a:solidFill>
                    <a:schemeClr val="tx1"/>
                  </a:solidFill>
                </a:ln>
                <a:solidFill>
                  <a:srgbClr val="FF0000"/>
                </a:solidFill>
                <a:latin typeface="Century Gothic" pitchFamily="34" charset="0"/>
              </a:rPr>
              <a:t>the man of sin</a:t>
            </a:r>
            <a:r>
              <a:rPr lang="en-US" sz="2000" b="1" u="sng" dirty="0">
                <a:latin typeface="Century Gothic" pitchFamily="34" charset="0"/>
              </a:rPr>
              <a:t> be revealed, the son of perdition</a:t>
            </a:r>
            <a:r>
              <a:rPr lang="en-US" sz="2000" dirty="0">
                <a:latin typeface="Century Gothic" pitchFamily="34" charset="0"/>
              </a:rPr>
              <a:t>; Who </a:t>
            </a:r>
            <a:r>
              <a:rPr lang="en-US" sz="2000" dirty="0" err="1">
                <a:latin typeface="Century Gothic" pitchFamily="34" charset="0"/>
              </a:rPr>
              <a:t>opposeth</a:t>
            </a:r>
            <a:r>
              <a:rPr lang="en-US" sz="2000" dirty="0">
                <a:latin typeface="Century Gothic" pitchFamily="34" charset="0"/>
              </a:rPr>
              <a:t> and </a:t>
            </a:r>
            <a:r>
              <a:rPr lang="en-US" sz="2000" dirty="0" err="1">
                <a:latin typeface="Century Gothic" pitchFamily="34" charset="0"/>
              </a:rPr>
              <a:t>exalteth</a:t>
            </a:r>
            <a:r>
              <a:rPr lang="en-US" sz="2000" dirty="0">
                <a:latin typeface="Century Gothic" pitchFamily="34" charset="0"/>
              </a:rPr>
              <a:t> himself above all that is called God, or that is worshiped; so that he as God </a:t>
            </a:r>
            <a:r>
              <a:rPr lang="en-US" sz="2000" dirty="0" err="1">
                <a:latin typeface="Century Gothic" pitchFamily="34" charset="0"/>
              </a:rPr>
              <a:t>sitteth</a:t>
            </a:r>
            <a:r>
              <a:rPr lang="en-US" sz="2000" dirty="0">
                <a:latin typeface="Century Gothic" pitchFamily="34" charset="0"/>
              </a:rPr>
              <a:t> in the temple of God, showing himself that he is God...And then shall that wicked one be revealed, whom the Lord shall consume with the spirit of his mouth, and shall destroy with the brightness of his coming… (continued)</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288</a:t>
            </a:fld>
            <a:endParaRPr lang="en-US" dirty="0"/>
          </a:p>
        </p:txBody>
      </p:sp>
    </p:spTree>
    <p:extLst>
      <p:ext uri="{BB962C8B-B14F-4D97-AF65-F5344CB8AC3E}">
        <p14:creationId xmlns:p14="http://schemas.microsoft.com/office/powerpoint/2010/main" val="10860470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4859728"/>
          </a:xfrm>
          <a:prstGeom prst="rect">
            <a:avLst/>
          </a:prstGeom>
          <a:noFill/>
        </p:spPr>
        <p:txBody>
          <a:bodyPr wrap="square" rtlCol="0">
            <a:spAutoFit/>
          </a:bodyPr>
          <a:lstStyle/>
          <a:p>
            <a:pPr>
              <a:lnSpc>
                <a:spcPct val="110000"/>
              </a:lnSpc>
              <a:spcAft>
                <a:spcPts val="600"/>
              </a:spcAft>
              <a:defRPr/>
            </a:pPr>
            <a:r>
              <a:rPr lang="en-US" sz="2400" b="1" u="sng" dirty="0">
                <a:latin typeface="Century Gothic" pitchFamily="34" charset="0"/>
              </a:rPr>
              <a:t>Search results (1): key word “man of sin” (cont.):</a:t>
            </a:r>
          </a:p>
          <a:p>
            <a:pPr>
              <a:lnSpc>
                <a:spcPct val="110000"/>
              </a:lnSpc>
              <a:spcAft>
                <a:spcPts val="1800"/>
              </a:spcAft>
              <a:defRPr/>
            </a:pPr>
            <a:r>
              <a:rPr lang="en-US" sz="2000" u="sng" dirty="0">
                <a:latin typeface="Century Gothic" pitchFamily="34" charset="0"/>
              </a:rPr>
              <a:t>II Thessalonians 2:1-10</a:t>
            </a:r>
            <a:r>
              <a:rPr lang="en-US" sz="2000" dirty="0">
                <a:latin typeface="Century Gothic" pitchFamily="34" charset="0"/>
              </a:rPr>
              <a:t> –  (continued) …Yea, the Lord, even Jesus, whose coming is not until after there cometh a falling away, by the working of Satan with all power, and signs and lying wonders, And with all deceivableness of unrighteousness in them that perish; because they received not the love of the truth, that they might be saved…</a:t>
            </a:r>
          </a:p>
          <a:p>
            <a:pPr>
              <a:lnSpc>
                <a:spcPct val="110000"/>
              </a:lnSpc>
              <a:spcAft>
                <a:spcPts val="600"/>
              </a:spcAft>
              <a:defRPr/>
            </a:pPr>
            <a:r>
              <a:rPr lang="en-US" sz="2400" b="1" u="sng" dirty="0">
                <a:latin typeface="Century Gothic" pitchFamily="34" charset="0"/>
              </a:rPr>
              <a:t>Notes:</a:t>
            </a:r>
          </a:p>
          <a:p>
            <a:pPr>
              <a:lnSpc>
                <a:spcPct val="110000"/>
              </a:lnSpc>
              <a:spcAft>
                <a:spcPts val="600"/>
              </a:spcAft>
              <a:defRPr/>
            </a:pPr>
            <a:r>
              <a:rPr lang="en-US" sz="2000" dirty="0">
                <a:latin typeface="Century Gothic" pitchFamily="34" charset="0"/>
              </a:rPr>
              <a:t>“Man of sin” is revealed in the falling away or apostasy which is during the 1,260 years</a:t>
            </a:r>
          </a:p>
          <a:p>
            <a:pPr>
              <a:lnSpc>
                <a:spcPct val="110000"/>
              </a:lnSpc>
              <a:spcAft>
                <a:spcPts val="600"/>
              </a:spcAft>
              <a:defRPr/>
            </a:pPr>
            <a:r>
              <a:rPr lang="en-US" sz="2000" dirty="0">
                <a:latin typeface="Century Gothic" pitchFamily="34" charset="0"/>
              </a:rPr>
              <a:t>Thus, “the man of sin” is </a:t>
            </a:r>
            <a:r>
              <a:rPr lang="en-US" sz="2800" b="1" u="sng" dirty="0">
                <a:ln w="15875">
                  <a:solidFill>
                    <a:schemeClr val="tx1"/>
                  </a:solidFill>
                </a:ln>
                <a:solidFill>
                  <a:srgbClr val="FF0000"/>
                </a:solidFill>
                <a:latin typeface="Century Gothic" pitchFamily="34" charset="0"/>
              </a:rPr>
              <a:t>NOT</a:t>
            </a:r>
            <a:r>
              <a:rPr lang="en-US" sz="2800" dirty="0">
                <a:ln w="15875">
                  <a:solidFill>
                    <a:schemeClr val="tx1"/>
                  </a:solidFill>
                </a:ln>
                <a:latin typeface="Century Gothic" pitchFamily="34" charset="0"/>
              </a:rPr>
              <a:t> </a:t>
            </a:r>
            <a:r>
              <a:rPr lang="en-US" sz="2000" dirty="0">
                <a:latin typeface="Century Gothic" pitchFamily="34" charset="0"/>
              </a:rPr>
              <a:t>someone who is yet to come as he was reveled during the apostasy.  Could be the Papacy.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anti-Christ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289</a:t>
            </a:fld>
            <a:endParaRPr lang="en-US" dirty="0"/>
          </a:p>
        </p:txBody>
      </p:sp>
    </p:spTree>
    <p:extLst>
      <p:ext uri="{BB962C8B-B14F-4D97-AF65-F5344CB8AC3E}">
        <p14:creationId xmlns:p14="http://schemas.microsoft.com/office/powerpoint/2010/main" val="24601807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WE</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 believe?</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1572" y="1715869"/>
            <a:ext cx="4465522" cy="17862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6" name="TextBox 15"/>
          <p:cNvSpPr txBox="1"/>
          <p:nvPr/>
        </p:nvSpPr>
        <p:spPr>
          <a:xfrm>
            <a:off x="990600" y="3828871"/>
            <a:ext cx="7239000" cy="1985159"/>
          </a:xfrm>
          <a:prstGeom prst="rect">
            <a:avLst/>
          </a:prstGeom>
          <a:noFill/>
        </p:spPr>
        <p:txBody>
          <a:bodyPr wrap="square" rtlCol="0">
            <a:spAutoFit/>
          </a:bodyPr>
          <a:lstStyle/>
          <a:p>
            <a:pPr algn="ctr">
              <a:spcAft>
                <a:spcPts val="1800"/>
              </a:spcAft>
            </a:pPr>
            <a:r>
              <a:rPr lang="en-US" sz="3600" dirty="0">
                <a:latin typeface="Century Gothic" panose="020B0502020202020204" pitchFamily="34" charset="0"/>
                <a:cs typeface="Andalus" panose="02020603050405020304" pitchFamily="18" charset="-78"/>
              </a:rPr>
              <a:t>What about 7 years tribulation?</a:t>
            </a:r>
          </a:p>
          <a:p>
            <a:pPr algn="ctr">
              <a:spcAft>
                <a:spcPts val="1800"/>
              </a:spcAft>
            </a:pPr>
            <a:r>
              <a:rPr lang="en-US" sz="3600" dirty="0">
                <a:latin typeface="Century Gothic" panose="020B0502020202020204" pitchFamily="34" charset="0"/>
                <a:cs typeface="Andalus" panose="02020603050405020304" pitchFamily="18" charset="-78"/>
              </a:rPr>
              <a:t>What have we heard about 7 years tribulation?</a:t>
            </a:r>
            <a:endParaRPr lang="en-US" sz="4000" dirty="0">
              <a:latin typeface="Century Gothic" panose="020B0502020202020204" pitchFamily="34" charset="0"/>
              <a:cs typeface="Andalus" panose="02020603050405020304" pitchFamily="18" charset="-78"/>
            </a:endParaRPr>
          </a:p>
        </p:txBody>
      </p:sp>
      <p:sp>
        <p:nvSpPr>
          <p:cNvPr id="2" name="Slide Number Placeholder 1"/>
          <p:cNvSpPr>
            <a:spLocks noGrp="1"/>
          </p:cNvSpPr>
          <p:nvPr>
            <p:ph type="sldNum" sz="quarter" idx="12"/>
          </p:nvPr>
        </p:nvSpPr>
        <p:spPr/>
        <p:txBody>
          <a:bodyPr/>
          <a:lstStyle/>
          <a:p>
            <a:fld id="{AA1DEFB2-6A7E-46E0-9C12-CECB786200CE}" type="slidenum">
              <a:rPr lang="en-US" smtClean="0"/>
              <a:pPr/>
              <a:t>29</a:t>
            </a:fld>
            <a:endParaRPr lang="en-US"/>
          </a:p>
        </p:txBody>
      </p:sp>
    </p:spTree>
    <p:extLst>
      <p:ext uri="{BB962C8B-B14F-4D97-AF65-F5344CB8AC3E}">
        <p14:creationId xmlns:p14="http://schemas.microsoft.com/office/powerpoint/2010/main" val="15752639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2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2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Conclusion</a:t>
            </a:r>
            <a:b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“THE” anti-Christ</a:t>
            </a:r>
            <a:endParaRPr lang="en-US" sz="8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290</a:t>
            </a:fld>
            <a:endParaRPr lang="en-US" dirty="0"/>
          </a:p>
        </p:txBody>
      </p:sp>
    </p:spTree>
    <p:extLst>
      <p:ext uri="{BB962C8B-B14F-4D97-AF65-F5344CB8AC3E}">
        <p14:creationId xmlns:p14="http://schemas.microsoft.com/office/powerpoint/2010/main" val="42199370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143000"/>
            <a:ext cx="8001000" cy="6143477"/>
          </a:xfrm>
          <a:prstGeom prst="rect">
            <a:avLst/>
          </a:prstGeom>
          <a:noFill/>
        </p:spPr>
        <p:txBody>
          <a:bodyPr wrap="square" rtlCol="0">
            <a:spAutoFit/>
          </a:bodyPr>
          <a:lstStyle/>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Many references in scripture refer to the “spirit of antichrist” and not “THE” anti-Christ</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The beast and “the man of sin” are all descriptions of people/entities/things that </a:t>
            </a:r>
            <a:r>
              <a:rPr lang="en-US" sz="2800" b="1" dirty="0">
                <a:ln w="15875">
                  <a:solidFill>
                    <a:schemeClr val="tx1"/>
                  </a:solidFill>
                </a:ln>
                <a:solidFill>
                  <a:srgbClr val="FF0000"/>
                </a:solidFill>
                <a:latin typeface="Century Gothic" pitchFamily="34" charset="0"/>
              </a:rPr>
              <a:t>were </a:t>
            </a:r>
            <a:r>
              <a:rPr lang="en-US" sz="2200" dirty="0">
                <a:latin typeface="Century Gothic" pitchFamily="34" charset="0"/>
              </a:rPr>
              <a:t>introduced during the apostasy and </a:t>
            </a:r>
            <a:r>
              <a:rPr lang="en-US" sz="2800" b="1" dirty="0">
                <a:ln w="15875">
                  <a:solidFill>
                    <a:schemeClr val="tx1"/>
                  </a:solidFill>
                </a:ln>
                <a:solidFill>
                  <a:srgbClr val="FF0000"/>
                </a:solidFill>
                <a:latin typeface="Century Gothic" pitchFamily="34" charset="0"/>
              </a:rPr>
              <a:t>NOT</a:t>
            </a:r>
            <a:r>
              <a:rPr lang="en-US" sz="2200" dirty="0">
                <a:latin typeface="Century Gothic" pitchFamily="34" charset="0"/>
              </a:rPr>
              <a:t> to rise up during the end times.</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“The false prophet” scriptures do not expressly connect him to other entities in other verses, however he could be associated with the beast from Revelation 13.</a:t>
            </a:r>
          </a:p>
          <a:p>
            <a:pPr marL="342900" indent="-342900">
              <a:lnSpc>
                <a:spcPct val="110000"/>
              </a:lnSpc>
              <a:spcAft>
                <a:spcPts val="600"/>
              </a:spcAft>
              <a:buFont typeface="Arial" panose="020B0604020202020204" pitchFamily="34" charset="0"/>
              <a:buChar char="•"/>
              <a:defRPr/>
            </a:pPr>
            <a:r>
              <a:rPr lang="en-US" sz="2800" b="1" dirty="0">
                <a:ln w="15875">
                  <a:solidFill>
                    <a:schemeClr val="tx1"/>
                  </a:solidFill>
                </a:ln>
                <a:solidFill>
                  <a:srgbClr val="FF0000"/>
                </a:solidFill>
                <a:latin typeface="Century Gothic" pitchFamily="34" charset="0"/>
              </a:rPr>
              <a:t>We do expect </a:t>
            </a:r>
            <a:r>
              <a:rPr lang="en-US" sz="2200" dirty="0">
                <a:latin typeface="Century Gothic" pitchFamily="34" charset="0"/>
              </a:rPr>
              <a:t>antichrists to arise, as prophesied.  The world belief of “THE” anti-Christ includes concepts </a:t>
            </a:r>
            <a:r>
              <a:rPr lang="en-US" sz="2800" b="1" dirty="0">
                <a:ln w="15875">
                  <a:solidFill>
                    <a:schemeClr val="tx1"/>
                  </a:solidFill>
                </a:ln>
                <a:solidFill>
                  <a:srgbClr val="FF0000"/>
                </a:solidFill>
                <a:latin typeface="Century Gothic" pitchFamily="34" charset="0"/>
              </a:rPr>
              <a:t>NOT</a:t>
            </a:r>
            <a:r>
              <a:rPr lang="en-US" sz="2200" dirty="0">
                <a:latin typeface="Century Gothic" pitchFamily="34" charset="0"/>
              </a:rPr>
              <a:t> founded in scripture.</a:t>
            </a: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a:p>
            <a:pPr>
              <a:lnSpc>
                <a:spcPct val="110000"/>
              </a:lnSpc>
              <a:spcAft>
                <a:spcPts val="600"/>
              </a:spcAft>
              <a:defRPr/>
            </a:pPr>
            <a:endParaRPr 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291</a:t>
            </a:fld>
            <a:endParaRPr lang="en-US" dirty="0"/>
          </a:p>
        </p:txBody>
      </p:sp>
      <p:sp>
        <p:nvSpPr>
          <p:cNvPr id="7" name="TextBox 6"/>
          <p:cNvSpPr txBox="1"/>
          <p:nvPr/>
        </p:nvSpPr>
        <p:spPr>
          <a:xfrm>
            <a:off x="318914" y="5791200"/>
            <a:ext cx="8520286" cy="1015663"/>
          </a:xfrm>
          <a:prstGeom prst="rect">
            <a:avLst/>
          </a:prstGeom>
          <a:solidFill>
            <a:schemeClr val="bg1">
              <a:alpha val="66000"/>
            </a:schemeClr>
          </a:solid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Tree>
    <p:extLst>
      <p:ext uri="{BB962C8B-B14F-4D97-AF65-F5344CB8AC3E}">
        <p14:creationId xmlns:p14="http://schemas.microsoft.com/office/powerpoint/2010/main" val="18429919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000" fill="hold"/>
                                        <p:tgtEl>
                                          <p:spTgt spid="7"/>
                                        </p:tgtEl>
                                        <p:attrNameLst>
                                          <p:attrName>ppt_w</p:attrName>
                                        </p:attrNameLst>
                                      </p:cBhvr>
                                      <p:tavLst>
                                        <p:tav tm="0">
                                          <p:val>
                                            <p:fltVal val="0"/>
                                          </p:val>
                                        </p:tav>
                                        <p:tav tm="100000">
                                          <p:val>
                                            <p:strVal val="#ppt_w"/>
                                          </p:val>
                                        </p:tav>
                                      </p:tavLst>
                                    </p:anim>
                                    <p:anim calcmode="lin" valueType="num">
                                      <p:cBhvr>
                                        <p:cTn id="23" dur="2000" fill="hold"/>
                                        <p:tgtEl>
                                          <p:spTgt spid="7"/>
                                        </p:tgtEl>
                                        <p:attrNameLst>
                                          <p:attrName>ppt_h</p:attrName>
                                        </p:attrNameLst>
                                      </p:cBhvr>
                                      <p:tavLst>
                                        <p:tav tm="0">
                                          <p:val>
                                            <p:fltVal val="0"/>
                                          </p:val>
                                        </p:tav>
                                        <p:tav tm="100000">
                                          <p:val>
                                            <p:strVal val="#ppt_h"/>
                                          </p:val>
                                        </p:tav>
                                      </p:tavLst>
                                    </p:anim>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292</a:t>
            </a:fld>
            <a:endParaRPr lang="en-US"/>
          </a:p>
        </p:txBody>
      </p:sp>
      <p:pic>
        <p:nvPicPr>
          <p:cNvPr id="4" name="Picture 3">
            <a:extLst>
              <a:ext uri="{FF2B5EF4-FFF2-40B4-BE49-F238E27FC236}">
                <a16:creationId xmlns:a16="http://schemas.microsoft.com/office/drawing/2014/main" id="{82D833D2-A93A-4156-AB79-94A496DEE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76131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42" b="10424"/>
          <a:stretch/>
        </p:blipFill>
        <p:spPr>
          <a:xfrm>
            <a:off x="0" y="4310743"/>
            <a:ext cx="9144000" cy="2547258"/>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318914" y="1698010"/>
            <a:ext cx="8520286" cy="2492990"/>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78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The MARK of the BEAST</a:t>
            </a:r>
          </a:p>
        </p:txBody>
      </p:sp>
      <p:sp>
        <p:nvSpPr>
          <p:cNvPr id="7" name="TextBox 6"/>
          <p:cNvSpPr txBox="1"/>
          <p:nvPr/>
        </p:nvSpPr>
        <p:spPr>
          <a:xfrm>
            <a:off x="304800" y="2400181"/>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
        <p:nvSpPr>
          <p:cNvPr id="2" name="Slide Number Placeholder 1"/>
          <p:cNvSpPr>
            <a:spLocks noGrp="1"/>
          </p:cNvSpPr>
          <p:nvPr>
            <p:ph type="sldNum" sz="quarter" idx="12"/>
          </p:nvPr>
        </p:nvSpPr>
        <p:spPr/>
        <p:txBody>
          <a:bodyPr/>
          <a:lstStyle/>
          <a:p>
            <a:fld id="{AA1DEFB2-6A7E-46E0-9C12-CECB786200CE}" type="slidenum">
              <a:rPr lang="en-US" smtClean="0"/>
              <a:pPr/>
              <a:t>293</a:t>
            </a:fld>
            <a:endParaRPr lang="en-US"/>
          </a:p>
        </p:txBody>
      </p:sp>
    </p:spTree>
    <p:extLst>
      <p:ext uri="{BB962C8B-B14F-4D97-AF65-F5344CB8AC3E}">
        <p14:creationId xmlns:p14="http://schemas.microsoft.com/office/powerpoint/2010/main" val="1439643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6"/>
                                        </p:tgtEl>
                                        <p:attrNameLst>
                                          <p:attrName>ppt_w</p:attrName>
                                        </p:attrNameLst>
                                      </p:cBhvr>
                                      <p:tavLst>
                                        <p:tav tm="0">
                                          <p:val>
                                            <p:strVal val="ppt_w"/>
                                          </p:val>
                                        </p:tav>
                                        <p:tav tm="100000">
                                          <p:val>
                                            <p:fltVal val="0"/>
                                          </p:val>
                                        </p:tav>
                                      </p:tavLst>
                                    </p:anim>
                                    <p:anim calcmode="lin" valueType="num">
                                      <p:cBhvr>
                                        <p:cTn id="14" dur="1000"/>
                                        <p:tgtEl>
                                          <p:spTgt spid="6"/>
                                        </p:tgtEl>
                                        <p:attrNameLst>
                                          <p:attrName>ppt_h</p:attrName>
                                        </p:attrNameLst>
                                      </p:cBhvr>
                                      <p:tavLst>
                                        <p:tav tm="0">
                                          <p:val>
                                            <p:strVal val="ppt_h"/>
                                          </p:val>
                                        </p:tav>
                                        <p:tav tm="100000">
                                          <p:val>
                                            <p:fltVal val="0"/>
                                          </p:val>
                                        </p:tav>
                                      </p:tavLst>
                                    </p:anim>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fltVal val="0"/>
                                          </p:val>
                                        </p:tav>
                                        <p:tav tm="100000">
                                          <p:val>
                                            <p:strVal val="#ppt_w"/>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294</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447800"/>
            <a:ext cx="8534400" cy="393133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a:t>
            </a:r>
            <a:r>
              <a:rPr lang="en-US" sz="2200" b="1" u="sng" dirty="0">
                <a:latin typeface="Century Gothic" panose="020B0502020202020204" pitchFamily="34" charset="0"/>
                <a:cs typeface="Andalus" panose="02020603050405020304" pitchFamily="18" charset="-78"/>
              </a:rPr>
              <a:t>he </a:t>
            </a:r>
            <a:r>
              <a:rPr lang="en-US" sz="2200" b="1" i="1" u="sng" dirty="0">
                <a:latin typeface="Century Gothic" panose="020B0502020202020204" pitchFamily="34" charset="0"/>
                <a:cs typeface="Andalus" panose="02020603050405020304" pitchFamily="18" charset="-78"/>
              </a:rPr>
              <a:t>[second beast]</a:t>
            </a:r>
            <a:r>
              <a:rPr lang="en-US" sz="2200" b="1" u="sng" dirty="0">
                <a:latin typeface="Century Gothic" panose="020B0502020202020204" pitchFamily="34" charset="0"/>
                <a:cs typeface="Andalus" panose="02020603050405020304" pitchFamily="18" charset="-78"/>
              </a:rPr>
              <a:t> </a:t>
            </a:r>
            <a:r>
              <a:rPr lang="en-US" sz="2200" b="1" u="sng" dirty="0" err="1">
                <a:latin typeface="Century Gothic" panose="020B0502020202020204" pitchFamily="34" charset="0"/>
                <a:cs typeface="Andalus" panose="02020603050405020304" pitchFamily="18" charset="-78"/>
              </a:rPr>
              <a:t>causeth</a:t>
            </a:r>
            <a:r>
              <a:rPr lang="en-US" sz="2200" b="1" u="sng" dirty="0">
                <a:latin typeface="Century Gothic" panose="020B0502020202020204" pitchFamily="34" charset="0"/>
                <a:cs typeface="Andalus" panose="02020603050405020304" pitchFamily="18" charset="-78"/>
              </a:rPr>
              <a:t> all</a:t>
            </a:r>
            <a:r>
              <a:rPr lang="en-US" sz="2200" dirty="0">
                <a:latin typeface="Century Gothic" panose="020B0502020202020204" pitchFamily="34" charset="0"/>
                <a:cs typeface="Andalus" panose="02020603050405020304" pitchFamily="18" charset="-78"/>
              </a:rPr>
              <a:t>, both small and great, rich and poor, free and bond, </a:t>
            </a:r>
            <a:r>
              <a:rPr lang="en-US" sz="2800" b="1" dirty="0">
                <a:ln w="15875">
                  <a:solidFill>
                    <a:schemeClr val="tx1"/>
                  </a:solidFill>
                </a:ln>
                <a:solidFill>
                  <a:srgbClr val="FF0000"/>
                </a:solidFill>
                <a:latin typeface="Century Gothic" pitchFamily="34" charset="0"/>
              </a:rPr>
              <a:t>to receive a mark </a:t>
            </a:r>
            <a:r>
              <a:rPr lang="en-US" sz="2200" dirty="0">
                <a:latin typeface="Century Gothic" panose="020B0502020202020204" pitchFamily="34" charset="0"/>
                <a:cs typeface="Andalus" panose="02020603050405020304" pitchFamily="18" charset="-78"/>
              </a:rPr>
              <a:t>in their right hand, or in their foreheads; And that </a:t>
            </a:r>
            <a:r>
              <a:rPr lang="en-US" sz="2200" b="1" u="sng" dirty="0">
                <a:latin typeface="Century Gothic" panose="020B0502020202020204" pitchFamily="34" charset="0"/>
                <a:cs typeface="Andalus" panose="02020603050405020304" pitchFamily="18" charset="-78"/>
              </a:rPr>
              <a:t>no man might buy or sell, save he that had the mark, or the name of the beast, or the number of his name</a:t>
            </a:r>
            <a:r>
              <a:rPr lang="en-US" sz="2200" dirty="0">
                <a:latin typeface="Century Gothic" panose="020B0502020202020204" pitchFamily="34" charset="0"/>
                <a:cs typeface="Andalus" panose="02020603050405020304" pitchFamily="18" charset="-78"/>
              </a:rPr>
              <a:t>.  Here is wisdom. Let him that hath understanding count </a:t>
            </a:r>
            <a:r>
              <a:rPr lang="en-US" sz="2200" b="1" u="sng" dirty="0">
                <a:latin typeface="Century Gothic" panose="020B0502020202020204" pitchFamily="34" charset="0"/>
                <a:cs typeface="Andalus" panose="02020603050405020304" pitchFamily="18" charset="-78"/>
              </a:rPr>
              <a:t>the number of the beast; for it is the number of a man; and his number is Six hundred threescore and six</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Revelation 13:16-18</a:t>
            </a:r>
          </a:p>
        </p:txBody>
      </p:sp>
    </p:spTree>
    <p:extLst>
      <p:ext uri="{BB962C8B-B14F-4D97-AF65-F5344CB8AC3E}">
        <p14:creationId xmlns:p14="http://schemas.microsoft.com/office/powerpoint/2010/main" val="1358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295</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935049"/>
            <a:ext cx="8534400" cy="5008551"/>
          </a:xfrm>
          <a:prstGeom prst="rect">
            <a:avLst/>
          </a:prstGeom>
          <a:noFill/>
        </p:spPr>
        <p:txBody>
          <a:bodyPr wrap="square" rtlCol="0">
            <a:spAutoFit/>
          </a:bodyPr>
          <a:lstStyle/>
          <a:p>
            <a:pPr>
              <a:lnSpc>
                <a:spcPct val="120000"/>
              </a:lnSpc>
              <a:spcAft>
                <a:spcPts val="1200"/>
              </a:spcAft>
            </a:pPr>
            <a:r>
              <a:rPr lang="en-US" sz="2200" dirty="0">
                <a:latin typeface="Century Gothic" panose="020B0502020202020204" pitchFamily="34" charset="0"/>
                <a:cs typeface="Andalus" panose="02020603050405020304" pitchFamily="18" charset="-78"/>
              </a:rPr>
              <a:t>…</a:t>
            </a:r>
            <a:r>
              <a:rPr lang="en-US" sz="2800" b="1" dirty="0">
                <a:ln w="15875">
                  <a:solidFill>
                    <a:schemeClr val="tx1"/>
                  </a:solidFill>
                </a:ln>
                <a:solidFill>
                  <a:srgbClr val="FF0000"/>
                </a:solidFill>
                <a:latin typeface="Century Gothic" pitchFamily="34" charset="0"/>
              </a:rPr>
              <a:t>If any man worship the beast and his image, and receive his mark in his forehead or in his hand</a:t>
            </a:r>
            <a:r>
              <a:rPr lang="en-US" sz="2200" dirty="0">
                <a:latin typeface="Century Gothic" panose="020B0502020202020204" pitchFamily="34" charset="0"/>
                <a:cs typeface="Andalus" panose="02020603050405020304" pitchFamily="18" charset="-78"/>
              </a:rPr>
              <a:t>, The same shall drink of the wine of the wrath of God, which is poured out without mixture into the cup of his indignation; and </a:t>
            </a:r>
            <a:r>
              <a:rPr lang="en-US" sz="2200" b="1" u="sng" dirty="0">
                <a:latin typeface="Century Gothic" panose="020B0502020202020204" pitchFamily="34" charset="0"/>
                <a:cs typeface="Andalus" panose="02020603050405020304" pitchFamily="18" charset="-78"/>
              </a:rPr>
              <a:t>he shall be tormented with fire and brimstone</a:t>
            </a:r>
            <a:r>
              <a:rPr lang="en-US" sz="2200" dirty="0">
                <a:latin typeface="Century Gothic" panose="020B0502020202020204" pitchFamily="34" charset="0"/>
                <a:cs typeface="Andalus" panose="02020603050405020304" pitchFamily="18" charset="-78"/>
              </a:rPr>
              <a:t> in the presence of the holy angels, and in the presence of the Lamb; And the smoke of their torment </a:t>
            </a:r>
            <a:r>
              <a:rPr lang="en-US" sz="2200" dirty="0" err="1">
                <a:latin typeface="Century Gothic" panose="020B0502020202020204" pitchFamily="34" charset="0"/>
                <a:cs typeface="Andalus" panose="02020603050405020304" pitchFamily="18" charset="-78"/>
              </a:rPr>
              <a:t>ascendeth</a:t>
            </a:r>
            <a:r>
              <a:rPr lang="en-US" sz="2200" dirty="0">
                <a:latin typeface="Century Gothic" panose="020B0502020202020204" pitchFamily="34" charset="0"/>
                <a:cs typeface="Andalus" panose="02020603050405020304" pitchFamily="18" charset="-78"/>
              </a:rPr>
              <a:t> up forever and ever; and </a:t>
            </a:r>
            <a:r>
              <a:rPr lang="en-US" sz="2200" b="1" u="sng" dirty="0">
                <a:latin typeface="Century Gothic" panose="020B0502020202020204" pitchFamily="34" charset="0"/>
                <a:cs typeface="Andalus" panose="02020603050405020304" pitchFamily="18" charset="-78"/>
              </a:rPr>
              <a:t>they have no rest day nor night, who worship the beast and his image, and whosoever </a:t>
            </a:r>
            <a:r>
              <a:rPr lang="en-US" sz="2200" b="1" u="sng" dirty="0" err="1">
                <a:latin typeface="Century Gothic" panose="020B0502020202020204" pitchFamily="34" charset="0"/>
                <a:cs typeface="Andalus" panose="02020603050405020304" pitchFamily="18" charset="-78"/>
              </a:rPr>
              <a:t>receiveth</a:t>
            </a:r>
            <a:r>
              <a:rPr lang="en-US" sz="2200" b="1" u="sng" dirty="0">
                <a:latin typeface="Century Gothic" panose="020B0502020202020204" pitchFamily="34" charset="0"/>
                <a:cs typeface="Andalus" panose="02020603050405020304" pitchFamily="18" charset="-78"/>
              </a:rPr>
              <a:t> the mark of his name</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Revelation 14:9-11</a:t>
            </a:r>
          </a:p>
        </p:txBody>
      </p:sp>
    </p:spTree>
    <p:extLst>
      <p:ext uri="{BB962C8B-B14F-4D97-AF65-F5344CB8AC3E}">
        <p14:creationId xmlns:p14="http://schemas.microsoft.com/office/powerpoint/2010/main" val="10773755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133600"/>
            <a:ext cx="6370320" cy="2369880"/>
          </a:xfrm>
          <a:prstGeom prst="rect">
            <a:avLst/>
          </a:prstGeom>
          <a:noFill/>
        </p:spPr>
        <p:txBody>
          <a:bodyPr wrap="square" rtlCol="0">
            <a:spAutoFit/>
          </a:bodyPr>
          <a:lstStyle/>
          <a:p>
            <a:pPr algn="ctr" fontAlgn="auto">
              <a:spcBef>
                <a:spcPct val="50000"/>
              </a:spcBef>
              <a:spcAft>
                <a:spcPts val="0"/>
              </a:spcAft>
              <a:defRPr/>
            </a:pPr>
            <a:r>
              <a:rPr lang="en-US" sz="4000" u="sng" dirty="0">
                <a:latin typeface="Century Gothic" pitchFamily="34" charset="0"/>
              </a:rPr>
              <a:t>What</a:t>
            </a:r>
            <a:r>
              <a:rPr lang="en-US" sz="4000" dirty="0">
                <a:latin typeface="Century Gothic" pitchFamily="34" charset="0"/>
              </a:rPr>
              <a:t> are the world’s views of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of the beast</a:t>
            </a:r>
            <a:r>
              <a:rPr lang="en-US" sz="4000" dirty="0">
                <a:latin typeface="Century Gothic" pitchFamily="34" charset="0"/>
              </a:rPr>
              <a: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296</a:t>
            </a:fld>
            <a:endParaRPr lang="en-US"/>
          </a:p>
        </p:txBody>
      </p:sp>
    </p:spTree>
    <p:extLst>
      <p:ext uri="{BB962C8B-B14F-4D97-AF65-F5344CB8AC3E}">
        <p14:creationId xmlns:p14="http://schemas.microsoft.com/office/powerpoint/2010/main" val="4088695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297</a:t>
            </a:fld>
            <a:endParaRPr lang="en-US"/>
          </a:p>
        </p:txBody>
      </p:sp>
      <p:pic>
        <p:nvPicPr>
          <p:cNvPr id="1026" name="Picture 2" descr="Pin on Spiritual">
            <a:extLst>
              <a:ext uri="{FF2B5EF4-FFF2-40B4-BE49-F238E27FC236}">
                <a16:creationId xmlns:a16="http://schemas.microsoft.com/office/drawing/2014/main" id="{842AE524-8EB6-436C-A2AB-A244831B0B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65978"/>
            <a:ext cx="32049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n you unknowingly get the mark of the beast and still go to Heaven?">
            <a:extLst>
              <a:ext uri="{FF2B5EF4-FFF2-40B4-BE49-F238E27FC236}">
                <a16:creationId xmlns:a16="http://schemas.microsoft.com/office/drawing/2014/main" id="{C859580A-7EFE-42CD-86BC-E85BEC23A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128" y="865978"/>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itcoin's Relationship With 'Mark of the Beast' Theories | Op-Ed Bitcoin  News">
            <a:extLst>
              <a:ext uri="{FF2B5EF4-FFF2-40B4-BE49-F238E27FC236}">
                <a16:creationId xmlns:a16="http://schemas.microsoft.com/office/drawing/2014/main" id="{F63994B7-B79A-4DC2-A095-B3C92743D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678" y="865978"/>
            <a:ext cx="3457575" cy="19477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Mark of the Beast and Buying and Selling - The American Vision">
            <a:extLst>
              <a:ext uri="{FF2B5EF4-FFF2-40B4-BE49-F238E27FC236}">
                <a16:creationId xmlns:a16="http://schemas.microsoft.com/office/drawing/2014/main" id="{82837473-7C60-4A2F-967B-1E7CC99CF3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13"/>
          <a:stretch/>
        </p:blipFill>
        <p:spPr bwMode="auto">
          <a:xfrm>
            <a:off x="4191000" y="2673748"/>
            <a:ext cx="4953000" cy="1961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the mark of the beast? | Psephizo">
            <a:extLst>
              <a:ext uri="{FF2B5EF4-FFF2-40B4-BE49-F238E27FC236}">
                <a16:creationId xmlns:a16="http://schemas.microsoft.com/office/drawing/2014/main" id="{739B2054-C7C6-4919-9AAD-AFAA15943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2687085"/>
            <a:ext cx="4191000" cy="19477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MA announces CPT codes for COVID-19 immunizations">
            <a:extLst>
              <a:ext uri="{FF2B5EF4-FFF2-40B4-BE49-F238E27FC236}">
                <a16:creationId xmlns:a16="http://schemas.microsoft.com/office/drawing/2014/main" id="{B328A271-3B2A-491A-9C13-B038813FDE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8731" y="4621516"/>
            <a:ext cx="4275268" cy="22364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Mark of the Beast - 10 Things to Understand from the Bible">
            <a:extLst>
              <a:ext uri="{FF2B5EF4-FFF2-40B4-BE49-F238E27FC236}">
                <a16:creationId xmlns:a16="http://schemas.microsoft.com/office/drawing/2014/main" id="{5A8C5A51-C96E-4E12-A9A2-72AC01765A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664"/>
          <a:stretch/>
        </p:blipFill>
        <p:spPr bwMode="auto">
          <a:xfrm>
            <a:off x="0" y="4621516"/>
            <a:ext cx="4868730" cy="22479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40B234-810F-405D-BDB3-6FFE10CA585B}"/>
              </a:ext>
            </a:extLst>
          </p:cNvPr>
          <p:cNvSpPr txBox="1"/>
          <p:nvPr/>
        </p:nvSpPr>
        <p:spPr>
          <a:xfrm>
            <a:off x="4868729" y="4862595"/>
            <a:ext cx="4265973" cy="1754326"/>
          </a:xfrm>
          <a:prstGeom prst="rect">
            <a:avLst/>
          </a:prstGeom>
          <a:noFill/>
        </p:spPr>
        <p:txBody>
          <a:bodyPr wrap="square" rtlCol="0">
            <a:spAutoFit/>
          </a:bodyPr>
          <a:lstStyle/>
          <a:p>
            <a:pPr algn="ctr" fontAlgn="auto">
              <a:spcBef>
                <a:spcPct val="50000"/>
              </a:spcBef>
              <a:spcAft>
                <a:spcPts val="0"/>
              </a:spcAft>
              <a:defRPr/>
            </a:pP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People just don’t know</a:t>
            </a:r>
            <a:endParaRPr lang="en-US" sz="4000" dirty="0">
              <a:latin typeface="Century Gothic" pitchFamily="34" charset="0"/>
            </a:endParaRPr>
          </a:p>
        </p:txBody>
      </p:sp>
    </p:spTree>
    <p:extLst>
      <p:ext uri="{BB962C8B-B14F-4D97-AF65-F5344CB8AC3E}">
        <p14:creationId xmlns:p14="http://schemas.microsoft.com/office/powerpoint/2010/main" val="138366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1000"/>
                                        <p:tgtEl>
                                          <p:spTgt spid="1034"/>
                                        </p:tgtEl>
                                      </p:cBhvr>
                                    </p:animEffect>
                                    <p:anim calcmode="lin" valueType="num">
                                      <p:cBhvr>
                                        <p:cTn id="14" dur="1000" fill="hold"/>
                                        <p:tgtEl>
                                          <p:spTgt spid="1034"/>
                                        </p:tgtEl>
                                        <p:attrNameLst>
                                          <p:attrName>ppt_x</p:attrName>
                                        </p:attrNameLst>
                                      </p:cBhvr>
                                      <p:tavLst>
                                        <p:tav tm="0">
                                          <p:val>
                                            <p:strVal val="#ppt_x"/>
                                          </p:val>
                                        </p:tav>
                                        <p:tav tm="100000">
                                          <p:val>
                                            <p:strVal val="#ppt_x"/>
                                          </p:val>
                                        </p:tav>
                                      </p:tavLst>
                                    </p:anim>
                                    <p:anim calcmode="lin" valueType="num">
                                      <p:cBhvr>
                                        <p:cTn id="15" dur="1000" fill="hold"/>
                                        <p:tgtEl>
                                          <p:spTgt spid="103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1000"/>
                                        <p:tgtEl>
                                          <p:spTgt spid="1038"/>
                                        </p:tgtEl>
                                      </p:cBhvr>
                                    </p:animEffect>
                                    <p:anim calcmode="lin" valueType="num">
                                      <p:cBhvr>
                                        <p:cTn id="20" dur="1000" fill="hold"/>
                                        <p:tgtEl>
                                          <p:spTgt spid="1038"/>
                                        </p:tgtEl>
                                        <p:attrNameLst>
                                          <p:attrName>ppt_x</p:attrName>
                                        </p:attrNameLst>
                                      </p:cBhvr>
                                      <p:tavLst>
                                        <p:tav tm="0">
                                          <p:val>
                                            <p:strVal val="#ppt_x"/>
                                          </p:val>
                                        </p:tav>
                                        <p:tav tm="100000">
                                          <p:val>
                                            <p:strVal val="#ppt_x"/>
                                          </p:val>
                                        </p:tav>
                                      </p:tavLst>
                                    </p:anim>
                                    <p:anim calcmode="lin" valueType="num">
                                      <p:cBhvr>
                                        <p:cTn id="21" dur="1000" fill="hold"/>
                                        <p:tgtEl>
                                          <p:spTgt spid="103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fade">
                                      <p:cBhvr>
                                        <p:cTn id="25" dur="1000"/>
                                        <p:tgtEl>
                                          <p:spTgt spid="1030"/>
                                        </p:tgtEl>
                                      </p:cBhvr>
                                    </p:animEffect>
                                    <p:anim calcmode="lin" valueType="num">
                                      <p:cBhvr>
                                        <p:cTn id="26" dur="1000" fill="hold"/>
                                        <p:tgtEl>
                                          <p:spTgt spid="1030"/>
                                        </p:tgtEl>
                                        <p:attrNameLst>
                                          <p:attrName>ppt_x</p:attrName>
                                        </p:attrNameLst>
                                      </p:cBhvr>
                                      <p:tavLst>
                                        <p:tav tm="0">
                                          <p:val>
                                            <p:strVal val="#ppt_x"/>
                                          </p:val>
                                        </p:tav>
                                        <p:tav tm="100000">
                                          <p:val>
                                            <p:strVal val="#ppt_x"/>
                                          </p:val>
                                        </p:tav>
                                      </p:tavLst>
                                    </p:anim>
                                    <p:anim calcmode="lin" valueType="num">
                                      <p:cBhvr>
                                        <p:cTn id="27" dur="1000" fill="hold"/>
                                        <p:tgtEl>
                                          <p:spTgt spid="103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1000"/>
                                        <p:tgtEl>
                                          <p:spTgt spid="1036"/>
                                        </p:tgtEl>
                                      </p:cBhvr>
                                    </p:animEffect>
                                    <p:anim calcmode="lin" valueType="num">
                                      <p:cBhvr>
                                        <p:cTn id="32" dur="1000" fill="hold"/>
                                        <p:tgtEl>
                                          <p:spTgt spid="1036"/>
                                        </p:tgtEl>
                                        <p:attrNameLst>
                                          <p:attrName>ppt_x</p:attrName>
                                        </p:attrNameLst>
                                      </p:cBhvr>
                                      <p:tavLst>
                                        <p:tav tm="0">
                                          <p:val>
                                            <p:strVal val="#ppt_x"/>
                                          </p:val>
                                        </p:tav>
                                        <p:tav tm="100000">
                                          <p:val>
                                            <p:strVal val="#ppt_x"/>
                                          </p:val>
                                        </p:tav>
                                      </p:tavLst>
                                    </p:anim>
                                    <p:anim calcmode="lin" valueType="num">
                                      <p:cBhvr>
                                        <p:cTn id="33" dur="1000" fill="hold"/>
                                        <p:tgtEl>
                                          <p:spTgt spid="103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040"/>
                                        </p:tgtEl>
                                        <p:attrNameLst>
                                          <p:attrName>style.visibility</p:attrName>
                                        </p:attrNameLst>
                                      </p:cBhvr>
                                      <p:to>
                                        <p:strVal val="visible"/>
                                      </p:to>
                                    </p:set>
                                    <p:animEffect transition="in" filter="fade">
                                      <p:cBhvr>
                                        <p:cTn id="37" dur="1000"/>
                                        <p:tgtEl>
                                          <p:spTgt spid="1040"/>
                                        </p:tgtEl>
                                      </p:cBhvr>
                                    </p:animEffect>
                                    <p:anim calcmode="lin" valueType="num">
                                      <p:cBhvr>
                                        <p:cTn id="38" dur="1000" fill="hold"/>
                                        <p:tgtEl>
                                          <p:spTgt spid="1040"/>
                                        </p:tgtEl>
                                        <p:attrNameLst>
                                          <p:attrName>ppt_x</p:attrName>
                                        </p:attrNameLst>
                                      </p:cBhvr>
                                      <p:tavLst>
                                        <p:tav tm="0">
                                          <p:val>
                                            <p:strVal val="#ppt_x"/>
                                          </p:val>
                                        </p:tav>
                                        <p:tav tm="100000">
                                          <p:val>
                                            <p:strVal val="#ppt_x"/>
                                          </p:val>
                                        </p:tav>
                                      </p:tavLst>
                                    </p:anim>
                                    <p:anim calcmode="lin" valueType="num">
                                      <p:cBhvr>
                                        <p:cTn id="39" dur="1000" fill="hold"/>
                                        <p:tgtEl>
                                          <p:spTgt spid="104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042"/>
                                        </p:tgtEl>
                                        <p:attrNameLst>
                                          <p:attrName>style.visibility</p:attrName>
                                        </p:attrNameLst>
                                      </p:cBhvr>
                                      <p:to>
                                        <p:strVal val="visible"/>
                                      </p:to>
                                    </p:set>
                                    <p:animEffect transition="in" filter="fade">
                                      <p:cBhvr>
                                        <p:cTn id="43" dur="1000"/>
                                        <p:tgtEl>
                                          <p:spTgt spid="1042"/>
                                        </p:tgtEl>
                                      </p:cBhvr>
                                    </p:animEffect>
                                    <p:anim calcmode="lin" valueType="num">
                                      <p:cBhvr>
                                        <p:cTn id="44" dur="1000" fill="hold"/>
                                        <p:tgtEl>
                                          <p:spTgt spid="1042"/>
                                        </p:tgtEl>
                                        <p:attrNameLst>
                                          <p:attrName>ppt_x</p:attrName>
                                        </p:attrNameLst>
                                      </p:cBhvr>
                                      <p:tavLst>
                                        <p:tav tm="0">
                                          <p:val>
                                            <p:strVal val="#ppt_x"/>
                                          </p:val>
                                        </p:tav>
                                        <p:tav tm="100000">
                                          <p:val>
                                            <p:strVal val="#ppt_x"/>
                                          </p:val>
                                        </p:tav>
                                      </p:tavLst>
                                    </p:anim>
                                    <p:anim calcmode="lin" valueType="num">
                                      <p:cBhvr>
                                        <p:cTn id="45"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640681"/>
            <a:ext cx="8001000" cy="3693319"/>
          </a:xfrm>
          <a:prstGeom prst="rect">
            <a:avLst/>
          </a:prstGeom>
          <a:noFill/>
        </p:spPr>
        <p:txBody>
          <a:bodyPr wrap="square" rtlCol="0">
            <a:spAutoFit/>
          </a:bodyPr>
          <a:lstStyle/>
          <a:p>
            <a:pPr algn="ctr" fontAlgn="auto">
              <a:spcAft>
                <a:spcPts val="1200"/>
              </a:spcAft>
              <a:defRPr/>
            </a:pPr>
            <a:r>
              <a:rPr lang="en-US" sz="3800" dirty="0">
                <a:latin typeface="Century Gothic" pitchFamily="34" charset="0"/>
              </a:rPr>
              <a:t>Is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of the beast</a:t>
            </a:r>
            <a:r>
              <a:rPr lang="en-US" sz="3800" u="sng" dirty="0">
                <a:latin typeface="Century Gothic" pitchFamily="34" charset="0"/>
              </a:rPr>
              <a:t>: </a:t>
            </a:r>
          </a:p>
          <a:p>
            <a:pPr algn="ctr" fontAlgn="auto">
              <a:spcAft>
                <a:spcPts val="1200"/>
              </a:spcAft>
              <a:defRPr/>
            </a:pPr>
            <a:r>
              <a:rPr lang="en-US" sz="80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physical </a:t>
            </a:r>
            <a:r>
              <a:rPr lang="en-US" sz="7200" b="1" u="sng" dirty="0">
                <a:latin typeface="Century Gothic" pitchFamily="34" charset="0"/>
              </a:rPr>
              <a:t>OR</a:t>
            </a:r>
            <a:r>
              <a:rPr lang="en-US" sz="6600" dirty="0">
                <a:latin typeface="Century Gothic" pitchFamily="34" charset="0"/>
              </a:rPr>
              <a:t> </a:t>
            </a:r>
          </a:p>
          <a:p>
            <a:pPr algn="ctr" fontAlgn="auto">
              <a:spcAft>
                <a:spcPts val="1200"/>
              </a:spcAft>
              <a:defRPr/>
            </a:pPr>
            <a:r>
              <a:rPr lang="en-US" sz="80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spiritual</a:t>
            </a:r>
            <a:r>
              <a:rPr lang="en-US" sz="6600" dirty="0">
                <a:latin typeface="Century Gothic" pitchFamily="34" charset="0"/>
              </a:rPr>
              <a:t>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298</a:t>
            </a:fld>
            <a:endParaRPr lang="en-US"/>
          </a:p>
        </p:txBody>
      </p:sp>
    </p:spTree>
    <p:extLst>
      <p:ext uri="{BB962C8B-B14F-4D97-AF65-F5344CB8AC3E}">
        <p14:creationId xmlns:p14="http://schemas.microsoft.com/office/powerpoint/2010/main" val="8269220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299</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216513"/>
            <a:ext cx="8534400" cy="4676152"/>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the smoke of their torment </a:t>
            </a:r>
            <a:r>
              <a:rPr lang="en-US" sz="2200" dirty="0" err="1">
                <a:latin typeface="Century Gothic" panose="020B0502020202020204" pitchFamily="34" charset="0"/>
                <a:cs typeface="Andalus" panose="02020603050405020304" pitchFamily="18" charset="-78"/>
              </a:rPr>
              <a:t>ascendeth</a:t>
            </a:r>
            <a:r>
              <a:rPr lang="en-US" sz="2200" dirty="0">
                <a:latin typeface="Century Gothic" panose="020B0502020202020204" pitchFamily="34" charset="0"/>
                <a:cs typeface="Andalus" panose="02020603050405020304" pitchFamily="18" charset="-78"/>
              </a:rPr>
              <a:t> up forever and ever; and </a:t>
            </a:r>
            <a:r>
              <a:rPr lang="en-US" sz="2200" b="1" u="sng" dirty="0">
                <a:latin typeface="Century Gothic" panose="020B0502020202020204" pitchFamily="34" charset="0"/>
                <a:cs typeface="Andalus" panose="02020603050405020304" pitchFamily="18" charset="-78"/>
              </a:rPr>
              <a:t>they have no rest day nor night, who worship the beast and his image, and whosoever </a:t>
            </a:r>
            <a:r>
              <a:rPr lang="en-US" sz="2200" b="1" u="sng" dirty="0" err="1">
                <a:latin typeface="Century Gothic" panose="020B0502020202020204" pitchFamily="34" charset="0"/>
                <a:cs typeface="Andalus" panose="02020603050405020304" pitchFamily="18" charset="-78"/>
              </a:rPr>
              <a:t>receiveth</a:t>
            </a:r>
            <a:r>
              <a:rPr lang="en-US" sz="2200" b="1" u="sng" dirty="0">
                <a:latin typeface="Century Gothic" panose="020B0502020202020204" pitchFamily="34" charset="0"/>
                <a:cs typeface="Andalus" panose="02020603050405020304" pitchFamily="18" charset="-78"/>
              </a:rPr>
              <a:t> the mark of his name</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Revelation 14:11</a:t>
            </a:r>
          </a:p>
          <a:p>
            <a:pPr>
              <a:lnSpc>
                <a:spcPct val="120000"/>
              </a:lnSpc>
            </a:pPr>
            <a:endParaRPr lang="en-US" sz="1600" dirty="0">
              <a:latin typeface="Century Gothic" panose="020B0502020202020204" pitchFamily="34" charset="0"/>
              <a:cs typeface="Andalus" panose="02020603050405020304" pitchFamily="18" charset="-78"/>
            </a:endParaRPr>
          </a:p>
          <a:p>
            <a:pPr>
              <a:lnSpc>
                <a:spcPct val="120000"/>
              </a:lnSpc>
            </a:pPr>
            <a:r>
              <a:rPr lang="en-US" sz="2200" dirty="0">
                <a:latin typeface="Century Gothic" panose="020B0502020202020204" pitchFamily="34" charset="0"/>
                <a:cs typeface="Andalus" panose="02020603050405020304" pitchFamily="18" charset="-78"/>
              </a:rPr>
              <a:t>And the first went, and poured out his vial upon the earth; and </a:t>
            </a:r>
            <a:r>
              <a:rPr lang="en-US" sz="2200" b="1" u="sng" dirty="0">
                <a:latin typeface="Century Gothic" panose="020B0502020202020204" pitchFamily="34" charset="0"/>
                <a:cs typeface="Andalus" panose="02020603050405020304" pitchFamily="18" charset="-78"/>
              </a:rPr>
              <a:t>there fell a noisome and grievous sore upon the men which had the mark of the beast, and upon them which worshiped his image</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Revelation 16:2</a:t>
            </a:r>
          </a:p>
        </p:txBody>
      </p:sp>
    </p:spTree>
    <p:extLst>
      <p:ext uri="{BB962C8B-B14F-4D97-AF65-F5344CB8AC3E}">
        <p14:creationId xmlns:p14="http://schemas.microsoft.com/office/powerpoint/2010/main" val="18237718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1447800"/>
            <a:ext cx="7772400" cy="1470025"/>
          </a:xfrm>
        </p:spPr>
        <p:txBody>
          <a:bodyPr>
            <a:noAutofit/>
          </a:bodyPr>
          <a:lstStyle/>
          <a:p>
            <a:r>
              <a:rPr lang="en-US" sz="6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Seven Years Tribulation</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
            </a:r>
            <a:b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60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&amp; “THE” anti-Christ</a:t>
            </a:r>
          </a:p>
        </p:txBody>
      </p:sp>
      <p:sp>
        <p:nvSpPr>
          <p:cNvPr id="3" name="Subtitle 2"/>
          <p:cNvSpPr>
            <a:spLocks noGrp="1"/>
          </p:cNvSpPr>
          <p:nvPr>
            <p:ph type="subTitle" idx="1"/>
          </p:nvPr>
        </p:nvSpPr>
        <p:spPr>
          <a:xfrm>
            <a:off x="1371600" y="3680002"/>
            <a:ext cx="6400800" cy="1882597"/>
          </a:xfrm>
        </p:spPr>
        <p:txBody>
          <a:bodyPr>
            <a:noAutofit/>
          </a:bodyPr>
          <a:lstStyle/>
          <a:p>
            <a:r>
              <a:rPr lang="en-US" sz="2400" dirty="0">
                <a:solidFill>
                  <a:schemeClr val="tx1"/>
                </a:solidFill>
                <a:latin typeface="Century Gothic" panose="020B0502020202020204" pitchFamily="34" charset="0"/>
              </a:rPr>
              <a:t>Elder Benjamin Pedersen</a:t>
            </a:r>
          </a:p>
          <a:p>
            <a:r>
              <a:rPr lang="en-US" sz="2400" dirty="0">
                <a:solidFill>
                  <a:schemeClr val="tx1"/>
                </a:solidFill>
                <a:latin typeface="Century Gothic" panose="020B0502020202020204" pitchFamily="34" charset="0"/>
              </a:rPr>
              <a:t>Outreach Restoration Branch</a:t>
            </a:r>
          </a:p>
          <a:p>
            <a:r>
              <a:rPr lang="en-US" sz="2400" dirty="0">
                <a:solidFill>
                  <a:schemeClr val="tx1"/>
                </a:solidFill>
                <a:latin typeface="Century Gothic" panose="020B0502020202020204" pitchFamily="34" charset="0"/>
              </a:rPr>
              <a:t>(816) 517-7971</a:t>
            </a:r>
          </a:p>
          <a:p>
            <a:r>
              <a:rPr lang="en-US" sz="2400" dirty="0">
                <a:solidFill>
                  <a:schemeClr val="tx1"/>
                </a:solidFill>
                <a:latin typeface="Century Gothic" panose="020B0502020202020204" pitchFamily="34" charset="0"/>
              </a:rPr>
              <a:t>b1nzion@yahoo.com</a:t>
            </a:r>
          </a:p>
          <a:p>
            <a:endParaRPr lang="en-US" sz="20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66090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1295400"/>
            <a:ext cx="8305800" cy="4081117"/>
          </a:xfrm>
          <a:prstGeom prst="rect">
            <a:avLst/>
          </a:prstGeom>
          <a:noFill/>
        </p:spPr>
        <p:txBody>
          <a:bodyPr wrap="square" rtlCol="0">
            <a:spAutoFit/>
          </a:bodyPr>
          <a:lstStyle/>
          <a:p>
            <a:pPr>
              <a:lnSpc>
                <a:spcPct val="120000"/>
              </a:lnSpc>
            </a:pPr>
            <a:r>
              <a:rPr lang="en-US" altLang="en-US" sz="2400" dirty="0">
                <a:latin typeface="Century Gothic" panose="020B0502020202020204" pitchFamily="34" charset="0"/>
              </a:rPr>
              <a:t>The </a:t>
            </a:r>
            <a:r>
              <a:rPr lang="en-US" altLang="en-US" sz="2400" b="1" i="1" u="sng" dirty="0">
                <a:latin typeface="Century Gothic" panose="020B0502020202020204" pitchFamily="34" charset="0"/>
              </a:rPr>
              <a:t>tribulation</a:t>
            </a:r>
            <a:r>
              <a:rPr lang="en-US" altLang="en-US" sz="2400" i="1" dirty="0">
                <a:latin typeface="Century Gothic" panose="020B0502020202020204" pitchFamily="34" charset="0"/>
              </a:rPr>
              <a:t> </a:t>
            </a:r>
            <a:r>
              <a:rPr lang="en-US" altLang="en-US" sz="2400" dirty="0">
                <a:latin typeface="Century Gothic" panose="020B0502020202020204" pitchFamily="34" charset="0"/>
              </a:rPr>
              <a:t>is a future time of world distress lasting seven years. The </a:t>
            </a:r>
            <a:r>
              <a:rPr lang="en-US" altLang="en-US" sz="2400" b="1" u="sng" dirty="0">
                <a:latin typeface="Century Gothic" panose="020B0502020202020204" pitchFamily="34" charset="0"/>
              </a:rPr>
              <a:t>Antichrist</a:t>
            </a:r>
            <a:r>
              <a:rPr lang="en-US" altLang="en-US" sz="2400" dirty="0">
                <a:latin typeface="Century Gothic" panose="020B0502020202020204" pitchFamily="34" charset="0"/>
              </a:rPr>
              <a:t> will rule the world as a political and religious leader for the seven years. The first three and one half years will be a time of peace and prosperity. The Antichrist then puts an end to sacrifice and offering in the rebuilt temple.</a:t>
            </a:r>
          </a:p>
          <a:p>
            <a:pPr>
              <a:lnSpc>
                <a:spcPct val="120000"/>
              </a:lnSpc>
            </a:pPr>
            <a:endParaRPr lang="en-US" altLang="en-US" sz="2400" dirty="0">
              <a:latin typeface="Century Gothic" panose="020B0502020202020204" pitchFamily="34" charset="0"/>
            </a:endParaRPr>
          </a:p>
          <a:p>
            <a:pPr>
              <a:lnSpc>
                <a:spcPct val="120000"/>
              </a:lnSpc>
            </a:pPr>
            <a:r>
              <a:rPr lang="en-US" altLang="en-US" sz="2400" b="1" u="sng" dirty="0">
                <a:solidFill>
                  <a:srgbClr val="FF0000"/>
                </a:solidFill>
                <a:latin typeface="Century Gothic" panose="020B0502020202020204" pitchFamily="34" charset="0"/>
              </a:rPr>
              <a:t>Note</a:t>
            </a:r>
            <a:r>
              <a:rPr lang="en-US" altLang="en-US" sz="2400" dirty="0">
                <a:solidFill>
                  <a:srgbClr val="FF0000"/>
                </a:solidFill>
                <a:latin typeface="Century Gothic" panose="020B0502020202020204" pitchFamily="34" charset="0"/>
              </a:rPr>
              <a:t>: The temple in Jerusalem was destroyed and the belief is that it will be rebuilt and then destroyed again.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Seven Years Tribulation Idea</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a:t>
            </a:fld>
            <a:endParaRPr lang="en-US"/>
          </a:p>
        </p:txBody>
      </p:sp>
    </p:spTree>
    <p:extLst>
      <p:ext uri="{BB962C8B-B14F-4D97-AF65-F5344CB8AC3E}">
        <p14:creationId xmlns:p14="http://schemas.microsoft.com/office/powerpoint/2010/main" val="3205165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300</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165173"/>
            <a:ext cx="8534400" cy="2644827"/>
          </a:xfrm>
          <a:prstGeom prst="rect">
            <a:avLst/>
          </a:prstGeom>
          <a:noFill/>
        </p:spPr>
        <p:txBody>
          <a:bodyPr wrap="square" rtlCol="0">
            <a:spAutoFit/>
          </a:bodyPr>
          <a:lstStyle/>
          <a:p>
            <a:pPr>
              <a:lnSpc>
                <a:spcPct val="120000"/>
              </a:lnSpc>
              <a:spcAft>
                <a:spcPts val="1200"/>
              </a:spcAft>
            </a:pPr>
            <a:r>
              <a:rPr lang="en-US" sz="2200" dirty="0">
                <a:latin typeface="Century Gothic" panose="020B0502020202020204" pitchFamily="34" charset="0"/>
                <a:cs typeface="Andalus" panose="02020603050405020304" pitchFamily="18" charset="-78"/>
              </a:rPr>
              <a:t>And the beast was taken, and with him the false prophet that wrought miracles before him, with which he deceived </a:t>
            </a:r>
            <a:r>
              <a:rPr lang="en-US" sz="2200" b="1" u="sng" dirty="0">
                <a:latin typeface="Century Gothic" panose="020B0502020202020204" pitchFamily="34" charset="0"/>
                <a:cs typeface="Andalus" panose="02020603050405020304" pitchFamily="18" charset="-78"/>
              </a:rPr>
              <a:t>them that had received the mark of the beast, and them that worshiped his image</a:t>
            </a:r>
            <a:r>
              <a:rPr lang="en-US" sz="2200" dirty="0">
                <a:latin typeface="Century Gothic" panose="020B0502020202020204" pitchFamily="34" charset="0"/>
                <a:cs typeface="Andalus" panose="02020603050405020304" pitchFamily="18" charset="-78"/>
              </a:rPr>
              <a:t>. These both were cast alive into a lake of fire burning with brimstone.</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Revelation 19:20</a:t>
            </a:r>
          </a:p>
        </p:txBody>
      </p:sp>
      <p:sp>
        <p:nvSpPr>
          <p:cNvPr id="8" name="TextBox 7">
            <a:extLst>
              <a:ext uri="{FF2B5EF4-FFF2-40B4-BE49-F238E27FC236}">
                <a16:creationId xmlns:a16="http://schemas.microsoft.com/office/drawing/2014/main" id="{1C983381-C37F-4A86-BE37-11432E51F347}"/>
              </a:ext>
            </a:extLst>
          </p:cNvPr>
          <p:cNvSpPr txBox="1"/>
          <p:nvPr/>
        </p:nvSpPr>
        <p:spPr>
          <a:xfrm>
            <a:off x="332551" y="3949189"/>
            <a:ext cx="8478896" cy="1765811"/>
          </a:xfrm>
          <a:prstGeom prst="rect">
            <a:avLst/>
          </a:prstGeom>
          <a:noFill/>
        </p:spPr>
        <p:txBody>
          <a:bodyPr wrap="square" rtlCol="0">
            <a:spAutoFit/>
          </a:bodyPr>
          <a:lstStyle/>
          <a:p>
            <a:pPr algn="ctr" fontAlgn="auto">
              <a:spcBef>
                <a:spcPct val="50000"/>
              </a:spcBef>
              <a:spcAft>
                <a:spcPts val="0"/>
              </a:spcAft>
              <a:defRPr/>
            </a:pP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Worshipers is exactly what the Lucifer wants!</a:t>
            </a:r>
            <a:endParaRPr lang="en-US" sz="4000" dirty="0">
              <a:latin typeface="Century Gothic" pitchFamily="34" charset="0"/>
            </a:endParaRPr>
          </a:p>
        </p:txBody>
      </p:sp>
      <p:sp>
        <p:nvSpPr>
          <p:cNvPr id="9" name="TextBox 8">
            <a:extLst>
              <a:ext uri="{FF2B5EF4-FFF2-40B4-BE49-F238E27FC236}">
                <a16:creationId xmlns:a16="http://schemas.microsoft.com/office/drawing/2014/main" id="{67548F36-5A8F-4169-AF30-C6CB1A32BF6C}"/>
              </a:ext>
            </a:extLst>
          </p:cNvPr>
          <p:cNvSpPr txBox="1"/>
          <p:nvPr/>
        </p:nvSpPr>
        <p:spPr>
          <a:xfrm>
            <a:off x="0" y="5874603"/>
            <a:ext cx="9144000" cy="830997"/>
          </a:xfrm>
          <a:prstGeom prst="rect">
            <a:avLst/>
          </a:prstGeom>
          <a:solidFill>
            <a:schemeClr val="bg1">
              <a:alpha val="60000"/>
            </a:schemeClr>
          </a:solidFill>
        </p:spPr>
        <p:txBody>
          <a:bodyPr wrap="square" rtlCol="0">
            <a:spAutoFit/>
          </a:bodyPr>
          <a:lstStyle/>
          <a:p>
            <a:pPr algn="ctr" fontAlgn="auto">
              <a:spcAft>
                <a:spcPts val="1200"/>
              </a:spcAft>
              <a:defRPr/>
            </a:pPr>
            <a:r>
              <a:rPr lang="en-US" sz="48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Spiritual mark</a:t>
            </a:r>
            <a:endParaRPr lang="en-US" sz="4000" dirty="0">
              <a:solidFill>
                <a:srgbClr val="00B0F0"/>
              </a:solidFill>
              <a:latin typeface="Century Gothic" pitchFamily="34" charset="0"/>
            </a:endParaRPr>
          </a:p>
        </p:txBody>
      </p:sp>
    </p:spTree>
    <p:extLst>
      <p:ext uri="{BB962C8B-B14F-4D97-AF65-F5344CB8AC3E}">
        <p14:creationId xmlns:p14="http://schemas.microsoft.com/office/powerpoint/2010/main" val="1614056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2400" y="838200"/>
            <a:ext cx="8836479" cy="1384995"/>
          </a:xfrm>
          <a:prstGeom prst="rect">
            <a:avLst/>
          </a:prstGeom>
          <a:noFill/>
        </p:spPr>
        <p:txBody>
          <a:bodyPr wrap="square" rtlCol="0">
            <a:spAutoFit/>
          </a:bodyPr>
          <a:lstStyle/>
          <a:p>
            <a:pPr algn="ctr" fontAlgn="auto">
              <a:spcBef>
                <a:spcPct val="50000"/>
              </a:spcBef>
              <a:spcAft>
                <a:spcPts val="0"/>
              </a:spcAft>
              <a:defRPr/>
            </a:pPr>
            <a:r>
              <a:rPr lang="en-US" sz="3600" dirty="0">
                <a:latin typeface="Century Gothic" pitchFamily="34" charset="0"/>
              </a:rPr>
              <a:t>Those who have taken the </a:t>
            </a:r>
            <a:r>
              <a:rPr lang="en-US" sz="4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a:t>
            </a:r>
            <a:r>
              <a:rPr lang="en-US" sz="3600" dirty="0">
                <a:latin typeface="Century Gothic" pitchFamily="34" charset="0"/>
              </a:rPr>
              <a:t> will often display their marks.</a:t>
            </a:r>
            <a:endParaRPr lang="en-US" sz="36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301</a:t>
            </a:fld>
            <a:endParaRPr lang="en-US"/>
          </a:p>
        </p:txBody>
      </p:sp>
      <p:pic>
        <p:nvPicPr>
          <p:cNvPr id="3074" name="Picture 2" descr="DISNEY'S HOLLYWOOD STUDIOS LOGO CONCEPT on Behance">
            <a:extLst>
              <a:ext uri="{FF2B5EF4-FFF2-40B4-BE49-F238E27FC236}">
                <a16:creationId xmlns:a16="http://schemas.microsoft.com/office/drawing/2014/main" id="{B5B54AB5-0F5F-4CC4-ACB0-6C253FF235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624" b="29214"/>
          <a:stretch/>
        </p:blipFill>
        <p:spPr bwMode="auto">
          <a:xfrm>
            <a:off x="262918" y="4572000"/>
            <a:ext cx="3554786"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Golden Music Awards Designed by santosh17793 | BrandCrowd">
            <a:extLst>
              <a:ext uri="{FF2B5EF4-FFF2-40B4-BE49-F238E27FC236}">
                <a16:creationId xmlns:a16="http://schemas.microsoft.com/office/drawing/2014/main" id="{D7D385C5-A07B-4C5C-A3E0-D760E30BF2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929" y="4099716"/>
            <a:ext cx="2114354" cy="1691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How to make a sports logo design with photoshop - Photoshop vector  tutorials - YouTube">
            <a:extLst>
              <a:ext uri="{FF2B5EF4-FFF2-40B4-BE49-F238E27FC236}">
                <a16:creationId xmlns:a16="http://schemas.microsoft.com/office/drawing/2014/main" id="{AAEA6975-7E14-4344-A941-D14C473D08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833" r="20000"/>
          <a:stretch/>
        </p:blipFill>
        <p:spPr bwMode="auto">
          <a:xfrm>
            <a:off x="6610262" y="4536069"/>
            <a:ext cx="2152650" cy="2046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2" name="Picture 10" descr="Us gov Logos">
            <a:extLst>
              <a:ext uri="{FF2B5EF4-FFF2-40B4-BE49-F238E27FC236}">
                <a16:creationId xmlns:a16="http://schemas.microsoft.com/office/drawing/2014/main" id="{14EF4D6D-5F30-4771-A4D7-C12048F6AE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133600"/>
            <a:ext cx="2322139" cy="2322139"/>
          </a:xfrm>
          <a:prstGeom prst="ellipse">
            <a:avLst/>
          </a:prstGeom>
          <a:ln>
            <a:noFill/>
          </a:ln>
          <a:effectLst>
            <a:softEdge rad="12700"/>
          </a:effectLst>
          <a:extLst>
            <a:ext uri="{909E8E84-426E-40DD-AFC4-6F175D3DCCD1}">
              <a14:hiddenFill xmlns:a14="http://schemas.microsoft.com/office/drawing/2010/main">
                <a:solidFill>
                  <a:srgbClr val="FFFFFF"/>
                </a:solidFill>
              </a14:hiddenFill>
            </a:ext>
          </a:extLst>
        </p:spPr>
      </p:pic>
      <p:pic>
        <p:nvPicPr>
          <p:cNvPr id="3084" name="Picture 12" descr="World religion symbol icon set Royalty Free Vector Image">
            <a:extLst>
              <a:ext uri="{FF2B5EF4-FFF2-40B4-BE49-F238E27FC236}">
                <a16:creationId xmlns:a16="http://schemas.microsoft.com/office/drawing/2014/main" id="{B538F331-9131-44A7-9C00-4A5BAB8A18E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666" b="15556"/>
          <a:stretch/>
        </p:blipFill>
        <p:spPr bwMode="auto">
          <a:xfrm>
            <a:off x="2784700" y="2262208"/>
            <a:ext cx="2802281" cy="17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6" name="Picture 14" descr="logos-all - Garuda Promo and Branding Solutions">
            <a:extLst>
              <a:ext uri="{FF2B5EF4-FFF2-40B4-BE49-F238E27FC236}">
                <a16:creationId xmlns:a16="http://schemas.microsoft.com/office/drawing/2014/main" id="{59720329-DA2B-47A4-995E-9C3530E0AA0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252"/>
          <a:stretch/>
        </p:blipFill>
        <p:spPr bwMode="auto">
          <a:xfrm>
            <a:off x="6302096" y="2209800"/>
            <a:ext cx="2768983" cy="2154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75480DD-8580-4DDB-B7BE-DB19CAD2C06F}"/>
              </a:ext>
            </a:extLst>
          </p:cNvPr>
          <p:cNvSpPr txBox="1"/>
          <p:nvPr/>
        </p:nvSpPr>
        <p:spPr>
          <a:xfrm>
            <a:off x="0" y="6019800"/>
            <a:ext cx="9144000" cy="830997"/>
          </a:xfrm>
          <a:prstGeom prst="rect">
            <a:avLst/>
          </a:prstGeom>
          <a:solidFill>
            <a:schemeClr val="bg1">
              <a:alpha val="60000"/>
            </a:schemeClr>
          </a:solidFill>
        </p:spPr>
        <p:txBody>
          <a:bodyPr wrap="square" rtlCol="0">
            <a:spAutoFit/>
          </a:bodyPr>
          <a:lstStyle/>
          <a:p>
            <a:pPr algn="ctr" fontAlgn="auto">
              <a:spcAft>
                <a:spcPts val="1200"/>
              </a:spcAft>
              <a:defRPr/>
            </a:pPr>
            <a:r>
              <a:rPr lang="en-US" sz="4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Physical symbols everywhere</a:t>
            </a:r>
            <a:endParaRPr lang="en-US" sz="4000" dirty="0">
              <a:solidFill>
                <a:srgbClr val="FF0000"/>
              </a:solidFill>
              <a:latin typeface="Century Gothic" pitchFamily="34" charset="0"/>
            </a:endParaRPr>
          </a:p>
        </p:txBody>
      </p:sp>
    </p:spTree>
    <p:extLst>
      <p:ext uri="{BB962C8B-B14F-4D97-AF65-F5344CB8AC3E}">
        <p14:creationId xmlns:p14="http://schemas.microsoft.com/office/powerpoint/2010/main" val="1398017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500"/>
                                        <p:tgtEl>
                                          <p:spTgt spid="30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500"/>
                                        <p:tgtEl>
                                          <p:spTgt spid="30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500"/>
                                        <p:tgtEl>
                                          <p:spTgt spid="30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302</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533400" y="1219200"/>
            <a:ext cx="8077200" cy="4197688"/>
          </a:xfrm>
          <a:prstGeom prst="rect">
            <a:avLst/>
          </a:prstGeom>
          <a:noFill/>
        </p:spPr>
        <p:txBody>
          <a:bodyPr wrap="square" rtlCol="0">
            <a:spAutoFit/>
          </a:bodyPr>
          <a:lstStyle/>
          <a:p>
            <a:pPr>
              <a:lnSpc>
                <a:spcPct val="120000"/>
              </a:lnSpc>
              <a:spcAft>
                <a:spcPts val="1200"/>
              </a:spcAft>
            </a:pPr>
            <a:r>
              <a:rPr lang="en-US" sz="3200" b="1" u="sng" dirty="0">
                <a:latin typeface="Century Gothic" panose="020B0502020202020204" pitchFamily="34" charset="0"/>
                <a:cs typeface="Andalus" panose="02020603050405020304" pitchFamily="18" charset="-78"/>
              </a:rPr>
              <a:t>First Spiritual, then Physical:</a:t>
            </a:r>
          </a:p>
          <a:p>
            <a:pPr marL="457200" indent="-457200">
              <a:lnSpc>
                <a:spcPct val="120000"/>
              </a:lnSpc>
              <a:spcAft>
                <a:spcPts val="1200"/>
              </a:spcAft>
              <a:buFont typeface="+mj-lt"/>
              <a:buAutoNum type="arabicPeriod"/>
            </a:pPr>
            <a:r>
              <a:rPr lang="en-US" sz="2800" dirty="0">
                <a:latin typeface="Century Gothic" panose="020B0502020202020204" pitchFamily="34" charset="0"/>
                <a:cs typeface="Andalus" panose="02020603050405020304" pitchFamily="18" charset="-78"/>
              </a:rPr>
              <a:t>The “Mark” symbolizes worshiping the beast</a:t>
            </a:r>
          </a:p>
          <a:p>
            <a:pPr marL="457200" indent="-457200">
              <a:lnSpc>
                <a:spcPct val="120000"/>
              </a:lnSpc>
              <a:spcAft>
                <a:spcPts val="1200"/>
              </a:spcAft>
              <a:buFont typeface="+mj-lt"/>
              <a:buAutoNum type="arabicPeriod"/>
            </a:pPr>
            <a:r>
              <a:rPr lang="en-US" sz="2800" dirty="0">
                <a:latin typeface="Century Gothic" panose="020B0502020202020204" pitchFamily="34" charset="0"/>
                <a:cs typeface="Andalus" panose="02020603050405020304" pitchFamily="18" charset="-78"/>
              </a:rPr>
              <a:t>Giving over our mind &amp; actions to the Devil</a:t>
            </a:r>
          </a:p>
          <a:p>
            <a:pPr marL="457200" indent="-457200">
              <a:lnSpc>
                <a:spcPct val="120000"/>
              </a:lnSpc>
              <a:spcAft>
                <a:spcPts val="1200"/>
              </a:spcAft>
              <a:buFont typeface="+mj-lt"/>
              <a:buAutoNum type="arabicPeriod"/>
            </a:pPr>
            <a:r>
              <a:rPr lang="en-US" sz="2800" dirty="0">
                <a:latin typeface="Century Gothic" panose="020B0502020202020204" pitchFamily="34" charset="0"/>
                <a:cs typeface="Andalus" panose="02020603050405020304" pitchFamily="18" charset="-78"/>
              </a:rPr>
              <a:t>People will make physical markings on themselves to display their worship of Satan</a:t>
            </a:r>
          </a:p>
        </p:txBody>
      </p:sp>
    </p:spTree>
    <p:extLst>
      <p:ext uri="{BB962C8B-B14F-4D97-AF65-F5344CB8AC3E}">
        <p14:creationId xmlns:p14="http://schemas.microsoft.com/office/powerpoint/2010/main" val="1686715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552922" y="1940510"/>
            <a:ext cx="6035434" cy="3046988"/>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Physical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marks</a:t>
            </a:r>
            <a:r>
              <a:rPr lang="en-US" sz="4000" dirty="0">
                <a:latin typeface="Century Gothic" pitchFamily="34" charset="0"/>
              </a:rPr>
              <a:t> are an outward show of an inward choice to serve and worship Satan.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303</a:t>
            </a:fld>
            <a:endParaRPr lang="en-US"/>
          </a:p>
        </p:txBody>
      </p:sp>
    </p:spTree>
    <p:extLst>
      <p:ext uri="{BB962C8B-B14F-4D97-AF65-F5344CB8AC3E}">
        <p14:creationId xmlns:p14="http://schemas.microsoft.com/office/powerpoint/2010/main" val="1167129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209800"/>
            <a:ext cx="6370320" cy="2369880"/>
          </a:xfrm>
          <a:prstGeom prst="rect">
            <a:avLst/>
          </a:prstGeom>
          <a:noFill/>
        </p:spPr>
        <p:txBody>
          <a:bodyPr wrap="square" rtlCol="0">
            <a:spAutoFit/>
          </a:bodyPr>
          <a:lstStyle/>
          <a:p>
            <a:pPr algn="ctr" fontAlgn="auto">
              <a:spcBef>
                <a:spcPct val="50000"/>
              </a:spcBef>
              <a:spcAft>
                <a:spcPts val="0"/>
              </a:spcAft>
              <a:defRPr/>
            </a:pPr>
            <a:r>
              <a:rPr lang="en-US" sz="4000" u="sng" dirty="0">
                <a:latin typeface="Century Gothic" pitchFamily="34" charset="0"/>
              </a:rPr>
              <a:t>Where</a:t>
            </a:r>
            <a:r>
              <a:rPr lang="en-US" sz="4000" dirty="0">
                <a:latin typeface="Century Gothic" pitchFamily="34" charset="0"/>
              </a:rPr>
              <a:t> do people take upon them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of the beast</a:t>
            </a:r>
            <a:r>
              <a:rPr lang="en-US" sz="4000" dirty="0">
                <a:latin typeface="Century Gothic" pitchFamily="34" charset="0"/>
              </a:rPr>
              <a:t>?</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304</a:t>
            </a:fld>
            <a:endParaRPr lang="en-US"/>
          </a:p>
        </p:txBody>
      </p:sp>
    </p:spTree>
    <p:extLst>
      <p:ext uri="{BB962C8B-B14F-4D97-AF65-F5344CB8AC3E}">
        <p14:creationId xmlns:p14="http://schemas.microsoft.com/office/powerpoint/2010/main" val="1267137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pic>
        <p:nvPicPr>
          <p:cNvPr id="1028" name="Picture 4" descr="Download Man PNG File 1 - Free Transparent PNG Images, Icons and Clip Arts">
            <a:extLst>
              <a:ext uri="{FF2B5EF4-FFF2-40B4-BE49-F238E27FC236}">
                <a16:creationId xmlns:a16="http://schemas.microsoft.com/office/drawing/2014/main" id="{348B280B-BB1C-4624-ACF2-29D2850DC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475016"/>
            <a:ext cx="6094208" cy="53829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989329"/>
            <a:ext cx="6370320" cy="707886"/>
          </a:xfrm>
          <a:prstGeom prst="rect">
            <a:avLst/>
          </a:prstGeom>
          <a:noFill/>
        </p:spPr>
        <p:txBody>
          <a:bodyPr wrap="square" rtlCol="0">
            <a:spAutoFit/>
          </a:bodyPr>
          <a:lstStyle/>
          <a:p>
            <a:pPr fontAlgn="auto">
              <a:spcBef>
                <a:spcPct val="50000"/>
              </a:spcBef>
              <a:spcAft>
                <a:spcPts val="0"/>
              </a:spcAft>
              <a:defRPr/>
            </a:pPr>
            <a:r>
              <a:rPr lang="en-US" sz="4000" dirty="0">
                <a:latin typeface="Century Gothic" pitchFamily="34" charset="0"/>
              </a:rPr>
              <a:t>Think symbolism…</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305</a:t>
            </a:fld>
            <a:endParaRPr lang="en-US"/>
          </a:p>
        </p:txBody>
      </p:sp>
      <p:pic>
        <p:nvPicPr>
          <p:cNvPr id="1032" name="Picture 8" descr="Devil Horns Transparent PNG images, Free Download - Free Transparent PNG  Logos">
            <a:extLst>
              <a:ext uri="{FF2B5EF4-FFF2-40B4-BE49-F238E27FC236}">
                <a16:creationId xmlns:a16="http://schemas.microsoft.com/office/drawing/2014/main" id="{95018154-0F10-4718-A923-654767C228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25" y="949952"/>
            <a:ext cx="1524000" cy="2235050"/>
          </a:xfrm>
          <a:prstGeom prst="rect">
            <a:avLst/>
          </a:prstGeom>
          <a:noFill/>
          <a:effectLst>
            <a:outerShdw blurRad="50800" dist="38100" dir="2700000" algn="tl" rotWithShape="0">
              <a:prstClr val="black">
                <a:alpha val="96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92F0FC-EF3E-4A0A-8327-BC8B153CE9F8}"/>
              </a:ext>
            </a:extLst>
          </p:cNvPr>
          <p:cNvSpPr txBox="1"/>
          <p:nvPr/>
        </p:nvSpPr>
        <p:spPr>
          <a:xfrm rot="20693573">
            <a:off x="2403844" y="3815164"/>
            <a:ext cx="741181" cy="461665"/>
          </a:xfrm>
          <a:prstGeom prst="rect">
            <a:avLst/>
          </a:prstGeom>
          <a:noFill/>
        </p:spPr>
        <p:txBody>
          <a:bodyPr wrap="square" rtlCol="0">
            <a:spAutoFit/>
          </a:bodyPr>
          <a:lstStyle/>
          <a:p>
            <a:r>
              <a:rPr lang="en-US" sz="2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666</a:t>
            </a:r>
          </a:p>
        </p:txBody>
      </p:sp>
      <p:sp>
        <p:nvSpPr>
          <p:cNvPr id="11" name="TextBox 10">
            <a:extLst>
              <a:ext uri="{FF2B5EF4-FFF2-40B4-BE49-F238E27FC236}">
                <a16:creationId xmlns:a16="http://schemas.microsoft.com/office/drawing/2014/main" id="{2E43C320-4B66-4E18-8FE5-4383772978F9}"/>
              </a:ext>
            </a:extLst>
          </p:cNvPr>
          <p:cNvSpPr txBox="1"/>
          <p:nvPr/>
        </p:nvSpPr>
        <p:spPr>
          <a:xfrm>
            <a:off x="1143000" y="1806577"/>
            <a:ext cx="3990079" cy="830997"/>
          </a:xfrm>
          <a:prstGeom prst="rect">
            <a:avLst/>
          </a:prstGeom>
          <a:noFill/>
        </p:spPr>
        <p:txBody>
          <a:bodyPr wrap="square" rtlCol="0">
            <a:spAutoFit/>
          </a:bodyPr>
          <a:lstStyle/>
          <a:p>
            <a:pPr algn="ctr" fontAlgn="auto">
              <a:spcBef>
                <a:spcPct val="50000"/>
              </a:spcBef>
              <a:spcAft>
                <a:spcPts val="0"/>
              </a:spcAft>
              <a:defRPr/>
            </a:pPr>
            <a:r>
              <a:rPr lang="en-US" sz="48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Thoughts </a:t>
            </a:r>
            <a:r>
              <a:rPr lang="en-US" sz="48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sym typeface="Wingdings" panose="05000000000000000000" pitchFamily="2" charset="2"/>
              </a:rPr>
              <a:t></a:t>
            </a:r>
            <a:endParaRPr lang="en-US" sz="3600" dirty="0">
              <a:solidFill>
                <a:srgbClr val="FFFF00"/>
              </a:solidFill>
              <a:latin typeface="Century Gothic" pitchFamily="34" charset="0"/>
            </a:endParaRPr>
          </a:p>
        </p:txBody>
      </p:sp>
      <p:sp>
        <p:nvSpPr>
          <p:cNvPr id="12" name="TextBox 11">
            <a:extLst>
              <a:ext uri="{FF2B5EF4-FFF2-40B4-BE49-F238E27FC236}">
                <a16:creationId xmlns:a16="http://schemas.microsoft.com/office/drawing/2014/main" id="{26B8995F-329E-4701-B76E-9E9F37C2E5E3}"/>
              </a:ext>
            </a:extLst>
          </p:cNvPr>
          <p:cNvSpPr txBox="1"/>
          <p:nvPr/>
        </p:nvSpPr>
        <p:spPr>
          <a:xfrm>
            <a:off x="2971800" y="3593235"/>
            <a:ext cx="3124200" cy="830997"/>
          </a:xfrm>
          <a:prstGeom prst="rect">
            <a:avLst/>
          </a:prstGeom>
          <a:noFill/>
        </p:spPr>
        <p:txBody>
          <a:bodyPr wrap="square" rtlCol="0">
            <a:spAutoFit/>
          </a:bodyPr>
          <a:lstStyle/>
          <a:p>
            <a:pPr algn="ctr" fontAlgn="auto">
              <a:spcBef>
                <a:spcPct val="50000"/>
              </a:spcBef>
              <a:spcAft>
                <a:spcPts val="0"/>
              </a:spcAft>
              <a:defRPr/>
            </a:pPr>
            <a:r>
              <a:rPr lang="en-US" sz="48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sym typeface="Wingdings" panose="05000000000000000000" pitchFamily="2" charset="2"/>
              </a:rPr>
              <a:t></a:t>
            </a:r>
            <a:r>
              <a:rPr lang="en-US" sz="48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Actions</a:t>
            </a:r>
            <a:endParaRPr lang="en-US" sz="3600" dirty="0">
              <a:solidFill>
                <a:srgbClr val="00B0F0"/>
              </a:solidFill>
              <a:latin typeface="Century Gothic" pitchFamily="34" charset="0"/>
            </a:endParaRPr>
          </a:p>
        </p:txBody>
      </p:sp>
      <p:pic>
        <p:nvPicPr>
          <p:cNvPr id="1026" name="Picture 2" descr="Barcode icon PNG and SVG Vector Free Download">
            <a:extLst>
              <a:ext uri="{FF2B5EF4-FFF2-40B4-BE49-F238E27FC236}">
                <a16:creationId xmlns:a16="http://schemas.microsoft.com/office/drawing/2014/main" id="{3411C005-1ADC-4C83-B1DD-88B39B4957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0746" y="2335512"/>
            <a:ext cx="495120" cy="27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935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306</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447800"/>
            <a:ext cx="8534400" cy="393133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he </a:t>
            </a:r>
            <a:r>
              <a:rPr lang="en-US" sz="2200" dirty="0" err="1">
                <a:latin typeface="Century Gothic" panose="020B0502020202020204" pitchFamily="34" charset="0"/>
                <a:cs typeface="Andalus" panose="02020603050405020304" pitchFamily="18" charset="-78"/>
              </a:rPr>
              <a:t>causeth</a:t>
            </a:r>
            <a:r>
              <a:rPr lang="en-US" sz="2200" dirty="0">
                <a:latin typeface="Century Gothic" panose="020B0502020202020204" pitchFamily="34" charset="0"/>
                <a:cs typeface="Andalus" panose="02020603050405020304" pitchFamily="18" charset="-78"/>
              </a:rPr>
              <a:t> all, both small and great, rich and poor, free and bond, </a:t>
            </a:r>
            <a:r>
              <a:rPr lang="en-US" sz="2800" b="1" dirty="0">
                <a:ln w="15875">
                  <a:solidFill>
                    <a:schemeClr val="tx1"/>
                  </a:solidFill>
                </a:ln>
                <a:solidFill>
                  <a:srgbClr val="FF0000"/>
                </a:solidFill>
                <a:latin typeface="Century Gothic" pitchFamily="34" charset="0"/>
              </a:rPr>
              <a:t>to receive a mark in their right hand, or in their foreheads</a:t>
            </a:r>
            <a:r>
              <a:rPr lang="en-US" sz="2200" dirty="0">
                <a:latin typeface="Century Gothic" panose="020B0502020202020204" pitchFamily="34" charset="0"/>
                <a:cs typeface="Andalus" panose="02020603050405020304" pitchFamily="18" charset="-78"/>
              </a:rPr>
              <a:t>; And that no man might buy or sell, save he that had the mark, or the name of the beast, or the number of his name.  Here is wisdom. Let him that hath understanding count the number of the beast; for it is the number of a man; and his number is Six hundred threescore and six.</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Revelation 13:16-18</a:t>
            </a:r>
          </a:p>
        </p:txBody>
      </p:sp>
    </p:spTree>
    <p:extLst>
      <p:ext uri="{BB962C8B-B14F-4D97-AF65-F5344CB8AC3E}">
        <p14:creationId xmlns:p14="http://schemas.microsoft.com/office/powerpoint/2010/main" val="3586939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209800"/>
            <a:ext cx="6370320" cy="2369880"/>
          </a:xfrm>
          <a:prstGeom prst="rect">
            <a:avLst/>
          </a:prstGeom>
          <a:noFill/>
        </p:spPr>
        <p:txBody>
          <a:bodyPr wrap="square" rtlCol="0">
            <a:spAutoFit/>
          </a:bodyPr>
          <a:lstStyle/>
          <a:p>
            <a:pPr algn="ctr" fontAlgn="auto">
              <a:spcBef>
                <a:spcPct val="50000"/>
              </a:spcBef>
              <a:spcAft>
                <a:spcPts val="0"/>
              </a:spcAft>
              <a:defRPr/>
            </a:pPr>
            <a:r>
              <a:rPr lang="en-US" sz="4000" u="sng" dirty="0">
                <a:latin typeface="Century Gothic" pitchFamily="34" charset="0"/>
              </a:rPr>
              <a:t>When</a:t>
            </a:r>
            <a:r>
              <a:rPr lang="en-US" sz="4000" dirty="0">
                <a:latin typeface="Century Gothic" pitchFamily="34" charset="0"/>
              </a:rPr>
              <a:t> did people start taking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of the beast</a:t>
            </a:r>
            <a:r>
              <a:rPr lang="en-US" sz="4000" dirty="0">
                <a:latin typeface="Century Gothic" pitchFamily="34" charset="0"/>
              </a:rPr>
              <a:t>?</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307</a:t>
            </a:fld>
            <a:endParaRPr lang="en-US"/>
          </a:p>
        </p:txBody>
      </p:sp>
    </p:spTree>
    <p:extLst>
      <p:ext uri="{BB962C8B-B14F-4D97-AF65-F5344CB8AC3E}">
        <p14:creationId xmlns:p14="http://schemas.microsoft.com/office/powerpoint/2010/main" val="1379587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4098" name="Picture 2" descr="Physicist Challenges the Idea That Time Had a Beginning">
            <a:extLst>
              <a:ext uri="{FF2B5EF4-FFF2-40B4-BE49-F238E27FC236}">
                <a16:creationId xmlns:a16="http://schemas.microsoft.com/office/drawing/2014/main" id="{C7182693-69E6-429F-BA2C-D2687D999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95700" y="5274925"/>
            <a:ext cx="4800600" cy="1446550"/>
          </a:xfrm>
          <a:prstGeom prst="rect">
            <a:avLst/>
          </a:prstGeom>
          <a:noFill/>
          <a:effectLst>
            <a:outerShdw blurRad="50800" dist="50800" dir="5400000" algn="ctr" rotWithShape="0">
              <a:schemeClr val="bg1"/>
            </a:outerShdw>
          </a:effectLst>
        </p:spPr>
        <p:txBody>
          <a:bodyPr wrap="square" rtlCol="0">
            <a:spAutoFit/>
          </a:bodyPr>
          <a:lstStyle/>
          <a:p>
            <a:pPr fontAlgn="auto">
              <a:spcBef>
                <a:spcPct val="50000"/>
              </a:spcBef>
              <a:spcAft>
                <a:spcPts val="0"/>
              </a:spcAft>
              <a:defRPr/>
            </a:pPr>
            <a:r>
              <a:rPr lang="en-US" sz="4400" dirty="0">
                <a:solidFill>
                  <a:schemeClr val="bg1"/>
                </a:solidFill>
                <a:latin typeface="Century Gothic" pitchFamily="34" charset="0"/>
              </a:rPr>
              <a:t>Let’s go back to the beginning</a:t>
            </a:r>
            <a:endParaRPr lang="en-US" sz="4400" dirty="0">
              <a:solidFill>
                <a:srgbClr val="00B0F0"/>
              </a:solidFill>
              <a:latin typeface="Century Gothic" pitchFamily="34" charset="0"/>
            </a:endParaRPr>
          </a:p>
        </p:txBody>
      </p:sp>
      <p:sp>
        <p:nvSpPr>
          <p:cNvPr id="6" name="Title 1"/>
          <p:cNvSpPr txBox="1">
            <a:spLocks/>
          </p:cNvSpPr>
          <p:nvPr/>
        </p:nvSpPr>
        <p:spPr>
          <a:xfrm>
            <a:off x="76200" y="76200"/>
            <a:ext cx="3048000" cy="194574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308</a:t>
            </a:fld>
            <a:endParaRPr lang="en-US"/>
          </a:p>
        </p:txBody>
      </p:sp>
    </p:spTree>
    <p:extLst>
      <p:ext uri="{BB962C8B-B14F-4D97-AF65-F5344CB8AC3E}">
        <p14:creationId xmlns:p14="http://schemas.microsoft.com/office/powerpoint/2010/main" val="3163968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2236851"/>
            <a:ext cx="8686800" cy="4392549"/>
          </a:xfrm>
          <a:prstGeom prst="rect">
            <a:avLst/>
          </a:prstGeom>
          <a:noFill/>
        </p:spPr>
        <p:txBody>
          <a:bodyPr wrap="square" rtlCol="0">
            <a:spAutoFit/>
          </a:bodyPr>
          <a:lstStyle/>
          <a:p>
            <a:pPr>
              <a:lnSpc>
                <a:spcPct val="108000"/>
              </a:lnSpc>
              <a:spcBef>
                <a:spcPts val="600"/>
              </a:spcBef>
            </a:pPr>
            <a:r>
              <a:rPr lang="en-US" altLang="en-US" sz="2400" dirty="0">
                <a:latin typeface="Century Gothic" pitchFamily="34" charset="0"/>
              </a:rPr>
              <a:t>And I, the Lord God, </a:t>
            </a:r>
            <a:r>
              <a:rPr lang="en-US" altLang="en-US" sz="2400" dirty="0" err="1">
                <a:latin typeface="Century Gothic" pitchFamily="34" charset="0"/>
              </a:rPr>
              <a:t>spake</a:t>
            </a:r>
            <a:r>
              <a:rPr lang="en-US" altLang="en-US" sz="2400" dirty="0">
                <a:latin typeface="Century Gothic" pitchFamily="34" charset="0"/>
              </a:rPr>
              <a:t> unto Moses, saying, That </a:t>
            </a:r>
            <a:r>
              <a:rPr lang="en-US" altLang="en-US" sz="3200" b="1" dirty="0">
                <a:ln w="19050">
                  <a:solidFill>
                    <a:schemeClr val="tx1"/>
                  </a:solidFill>
                </a:ln>
                <a:solidFill>
                  <a:srgbClr val="FF0000"/>
                </a:solidFill>
                <a:latin typeface="Century Gothic" pitchFamily="34" charset="0"/>
              </a:rPr>
              <a:t>Satan</a:t>
            </a:r>
            <a:r>
              <a:rPr lang="en-US" altLang="en-US" sz="2400" dirty="0">
                <a:latin typeface="Century Gothic" pitchFamily="34" charset="0"/>
              </a:rPr>
              <a:t> whom thou hast commanded in the name of mine Only Begotten, is the same which was from the beginning; And he came before me, saying, Behold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send me,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will be thy Son, and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will redeem all mankind, </a:t>
            </a:r>
            <a:r>
              <a:rPr lang="en-US" altLang="en-US" sz="2400" b="1" u="sng" dirty="0">
                <a:latin typeface="Century Gothic" pitchFamily="34" charset="0"/>
              </a:rPr>
              <a:t>that one soul shall not be lost</a:t>
            </a:r>
            <a:r>
              <a:rPr lang="en-US" altLang="en-US" sz="2400" dirty="0">
                <a:latin typeface="Century Gothic" pitchFamily="34" charset="0"/>
              </a:rPr>
              <a:t>, and surely </a:t>
            </a:r>
            <a:r>
              <a:rPr lang="en-US" altLang="en-US" sz="4000" b="1" dirty="0">
                <a:ln w="19050">
                  <a:solidFill>
                    <a:schemeClr val="tx1"/>
                  </a:solidFill>
                </a:ln>
                <a:solidFill>
                  <a:srgbClr val="FF0000"/>
                </a:solidFill>
                <a:latin typeface="Century Gothic" pitchFamily="34" charset="0"/>
              </a:rPr>
              <a:t>I</a:t>
            </a:r>
            <a:r>
              <a:rPr lang="en-US" altLang="en-US" sz="2400" dirty="0">
                <a:latin typeface="Century Gothic" pitchFamily="34" charset="0"/>
              </a:rPr>
              <a:t> will do it; wherefore, </a:t>
            </a:r>
            <a:r>
              <a:rPr lang="en-US" altLang="en-US" sz="3200" b="1" dirty="0">
                <a:ln w="19050">
                  <a:solidFill>
                    <a:schemeClr val="tx1"/>
                  </a:solidFill>
                </a:ln>
                <a:solidFill>
                  <a:srgbClr val="FF0000"/>
                </a:solidFill>
                <a:latin typeface="Century Gothic" pitchFamily="34" charset="0"/>
              </a:rPr>
              <a:t>give ME thine honor</a:t>
            </a:r>
            <a:r>
              <a:rPr lang="en-US" altLang="en-US" sz="2400" dirty="0">
                <a:latin typeface="Century Gothic" pitchFamily="34" charset="0"/>
              </a:rPr>
              <a:t>.</a:t>
            </a:r>
          </a:p>
          <a:p>
            <a:pPr algn="r">
              <a:lnSpc>
                <a:spcPct val="108000"/>
              </a:lnSpc>
              <a:spcBef>
                <a:spcPts val="600"/>
              </a:spcBef>
            </a:pPr>
            <a:r>
              <a:rPr lang="en-US" altLang="en-US" sz="2400" dirty="0">
                <a:latin typeface="Century Gothic" pitchFamily="34" charset="0"/>
              </a:rPr>
              <a:t>Genesis 3:1-2</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309</a:t>
            </a:fld>
            <a:endParaRPr lang="en-US"/>
          </a:p>
        </p:txBody>
      </p:sp>
      <p:sp>
        <p:nvSpPr>
          <p:cNvPr id="8" name="Text Box 61">
            <a:extLst>
              <a:ext uri="{FF2B5EF4-FFF2-40B4-BE49-F238E27FC236}">
                <a16:creationId xmlns:a16="http://schemas.microsoft.com/office/drawing/2014/main" id="{8B2F8FFF-AFFA-4F0F-9B84-CD7B063771B9}"/>
              </a:ext>
            </a:extLst>
          </p:cNvPr>
          <p:cNvSpPr txBox="1">
            <a:spLocks noChangeArrowheads="1"/>
          </p:cNvSpPr>
          <p:nvPr/>
        </p:nvSpPr>
        <p:spPr bwMode="auto">
          <a:xfrm>
            <a:off x="152400" y="702136"/>
            <a:ext cx="8839199" cy="1384995"/>
          </a:xfrm>
          <a:prstGeom prst="rect">
            <a:avLst/>
          </a:prstGeom>
          <a:noFill/>
          <a:ln w="9525" algn="ctr">
            <a:noFill/>
            <a:miter lim="800000"/>
            <a:headEnd/>
            <a:tailEnd/>
          </a:ln>
        </p:spPr>
        <p:txBody>
          <a:bodyPr wrap="square">
            <a:spAutoFit/>
          </a:bodyPr>
          <a:lstStyle/>
          <a:p>
            <a:pPr>
              <a:defRPr/>
            </a:pPr>
            <a:r>
              <a:rPr lang="en-US" sz="4400" b="1" u="sng"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Satan’s Sins</a:t>
            </a:r>
            <a:r>
              <a:rPr lang="en-US" sz="36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 </a:t>
            </a:r>
            <a:r>
              <a:rPr 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(in the beginning):</a:t>
            </a:r>
            <a:endParaRPr lang="en-US" sz="40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endParaRPr>
          </a:p>
          <a:p>
            <a:pPr>
              <a:defRPr/>
            </a:pPr>
            <a:r>
              <a:rPr lang="en-US" sz="40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1.  Pride   2. Take away our agency</a:t>
            </a:r>
          </a:p>
        </p:txBody>
      </p:sp>
    </p:spTree>
    <p:extLst>
      <p:ext uri="{BB962C8B-B14F-4D97-AF65-F5344CB8AC3E}">
        <p14:creationId xmlns:p14="http://schemas.microsoft.com/office/powerpoint/2010/main" val="12006188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1295400"/>
            <a:ext cx="8305800" cy="4311950"/>
          </a:xfrm>
          <a:prstGeom prst="rect">
            <a:avLst/>
          </a:prstGeom>
          <a:noFill/>
        </p:spPr>
        <p:txBody>
          <a:bodyPr wrap="square" rtlCol="0">
            <a:spAutoFit/>
          </a:bodyPr>
          <a:lstStyle/>
          <a:p>
            <a:pPr>
              <a:lnSpc>
                <a:spcPct val="120000"/>
              </a:lnSpc>
              <a:spcAft>
                <a:spcPts val="1800"/>
              </a:spcAft>
            </a:pPr>
            <a:r>
              <a:rPr lang="en-US" altLang="en-US" sz="2400" dirty="0">
                <a:latin typeface="Century Gothic" panose="020B0502020202020204" pitchFamily="34" charset="0"/>
              </a:rPr>
              <a:t>The last half of the </a:t>
            </a:r>
            <a:r>
              <a:rPr lang="en-US" altLang="en-US" sz="2400" b="1" u="sng" dirty="0">
                <a:latin typeface="Century Gothic" panose="020B0502020202020204" pitchFamily="34" charset="0"/>
              </a:rPr>
              <a:t>seven years</a:t>
            </a:r>
            <a:r>
              <a:rPr lang="en-US" altLang="en-US" sz="2400" dirty="0">
                <a:latin typeface="Century Gothic" panose="020B0502020202020204" pitchFamily="34" charset="0"/>
              </a:rPr>
              <a:t> is a world holocaust never matched since the beginning of time. The Christian believers will be </a:t>
            </a:r>
            <a:r>
              <a:rPr lang="en-US" altLang="en-US" sz="2400" b="1" u="sng" dirty="0">
                <a:latin typeface="Century Gothic" panose="020B0502020202020204" pitchFamily="34" charset="0"/>
              </a:rPr>
              <a:t>raptured</a:t>
            </a:r>
            <a:r>
              <a:rPr lang="en-US" altLang="en-US" sz="2400" dirty="0">
                <a:latin typeface="Century Gothic" panose="020B0502020202020204" pitchFamily="34" charset="0"/>
              </a:rPr>
              <a:t> out either in the beginning (pre-</a:t>
            </a:r>
            <a:r>
              <a:rPr lang="en-US" altLang="en-US" sz="2400" dirty="0" err="1">
                <a:latin typeface="Century Gothic" panose="020B0502020202020204" pitchFamily="34" charset="0"/>
              </a:rPr>
              <a:t>trib</a:t>
            </a:r>
            <a:r>
              <a:rPr lang="en-US" altLang="en-US" sz="2400" dirty="0">
                <a:latin typeface="Century Gothic" panose="020B0502020202020204" pitchFamily="34" charset="0"/>
              </a:rPr>
              <a:t>), middle (mid-</a:t>
            </a:r>
            <a:r>
              <a:rPr lang="en-US" altLang="en-US" sz="2400" dirty="0" err="1">
                <a:latin typeface="Century Gothic" panose="020B0502020202020204" pitchFamily="34" charset="0"/>
              </a:rPr>
              <a:t>trib</a:t>
            </a:r>
            <a:r>
              <a:rPr lang="en-US" altLang="en-US" sz="2400" dirty="0">
                <a:latin typeface="Century Gothic" panose="020B0502020202020204" pitchFamily="34" charset="0"/>
              </a:rPr>
              <a:t>) or after the seven years (post-</a:t>
            </a:r>
            <a:r>
              <a:rPr lang="en-US" altLang="en-US" sz="2400" dirty="0" err="1">
                <a:latin typeface="Century Gothic" panose="020B0502020202020204" pitchFamily="34" charset="0"/>
              </a:rPr>
              <a:t>trib</a:t>
            </a:r>
            <a:r>
              <a:rPr lang="en-US" altLang="en-US" sz="2400" dirty="0">
                <a:latin typeface="Century Gothic" panose="020B0502020202020204" pitchFamily="34" charset="0"/>
              </a:rPr>
              <a:t>). </a:t>
            </a:r>
          </a:p>
          <a:p>
            <a:pPr>
              <a:lnSpc>
                <a:spcPct val="120000"/>
              </a:lnSpc>
            </a:pPr>
            <a:r>
              <a:rPr lang="en-US" altLang="en-US" sz="2400" dirty="0">
                <a:latin typeface="Century Gothic" panose="020B0502020202020204" pitchFamily="34" charset="0"/>
              </a:rPr>
              <a:t>Armageddon, the last big war, will bring an </a:t>
            </a:r>
            <a:r>
              <a:rPr lang="en-US" altLang="en-US" sz="2400" b="1" u="sng" dirty="0">
                <a:latin typeface="Century Gothic" panose="020B0502020202020204" pitchFamily="34" charset="0"/>
              </a:rPr>
              <a:t>end to this world</a:t>
            </a:r>
            <a:r>
              <a:rPr lang="en-US" altLang="en-US" sz="2400" dirty="0">
                <a:latin typeface="Century Gothic" panose="020B0502020202020204" pitchFamily="34" charset="0"/>
              </a:rPr>
              <a:t> as we know it. </a:t>
            </a:r>
            <a:r>
              <a:rPr lang="en-US" altLang="en-US" sz="2400" b="1" u="sng" dirty="0">
                <a:latin typeface="Century Gothic" panose="020B0502020202020204" pitchFamily="34" charset="0"/>
              </a:rPr>
              <a:t>Christ will then come</a:t>
            </a:r>
            <a:r>
              <a:rPr lang="en-US" altLang="en-US" sz="2400" dirty="0">
                <a:latin typeface="Century Gothic" panose="020B0502020202020204" pitchFamily="34" charset="0"/>
              </a:rPr>
              <a:t> again with His raptured saints to establish a Kingdom of God on earth called the millennium.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Seven Years Tribulation Idea</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a:t>
            </a:fld>
            <a:endParaRPr lang="en-US"/>
          </a:p>
        </p:txBody>
      </p:sp>
    </p:spTree>
    <p:extLst>
      <p:ext uri="{BB962C8B-B14F-4D97-AF65-F5344CB8AC3E}">
        <p14:creationId xmlns:p14="http://schemas.microsoft.com/office/powerpoint/2010/main" val="35111460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310</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546983"/>
            <a:ext cx="8534399" cy="4676152"/>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Wherefore, </a:t>
            </a:r>
            <a:r>
              <a:rPr lang="en-US" sz="2200" b="1" u="sng" dirty="0">
                <a:latin typeface="Century Gothic" panose="020B0502020202020204" pitchFamily="34" charset="0"/>
                <a:cs typeface="Andalus" panose="02020603050405020304" pitchFamily="18" charset="-78"/>
              </a:rPr>
              <a:t>because that Satan rebelled against me, and sought to destroy the agency of man, which I, the Lord God, had given him</a:t>
            </a:r>
            <a:r>
              <a:rPr lang="en-US" sz="2200" dirty="0">
                <a:latin typeface="Century Gothic" panose="020B0502020202020204" pitchFamily="34" charset="0"/>
                <a:cs typeface="Andalus" panose="02020603050405020304" pitchFamily="18" charset="-78"/>
              </a:rPr>
              <a:t>; and also that I should give unto him mine own power; by the power of mine Only Begotten </a:t>
            </a:r>
            <a:r>
              <a:rPr lang="en-US" sz="2200" b="1" u="sng" dirty="0">
                <a:latin typeface="Century Gothic" panose="020B0502020202020204" pitchFamily="34" charset="0"/>
                <a:cs typeface="Andalus" panose="02020603050405020304" pitchFamily="18" charset="-78"/>
              </a:rPr>
              <a:t>I caused that he should be cast down; and he became Satan</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Genesis 3:4</a:t>
            </a:r>
          </a:p>
          <a:p>
            <a:pPr>
              <a:lnSpc>
                <a:spcPct val="120000"/>
              </a:lnSpc>
            </a:pPr>
            <a:r>
              <a:rPr lang="en-US" sz="2200" dirty="0">
                <a:latin typeface="Century Gothic" panose="020B0502020202020204" pitchFamily="34" charset="0"/>
                <a:cs typeface="Andalus" panose="02020603050405020304" pitchFamily="18" charset="-78"/>
              </a:rPr>
              <a:t>And </a:t>
            </a:r>
            <a:r>
              <a:rPr lang="en-US" sz="2200" b="1" u="sng" dirty="0">
                <a:latin typeface="Century Gothic" panose="020B0502020202020204" pitchFamily="34" charset="0"/>
                <a:cs typeface="Andalus" panose="02020603050405020304" pitchFamily="18" charset="-78"/>
              </a:rPr>
              <a:t>in the garden of Eden gave I unto man his agency</a:t>
            </a:r>
            <a:r>
              <a:rPr lang="en-US" sz="2200" dirty="0">
                <a:latin typeface="Century Gothic" panose="020B0502020202020204" pitchFamily="34" charset="0"/>
                <a:cs typeface="Andalus" panose="02020603050405020304" pitchFamily="18" charset="-78"/>
              </a:rPr>
              <a:t>; and unto thy brethren have I said, and also gave commandment, that they should love one another; and </a:t>
            </a:r>
            <a:r>
              <a:rPr lang="en-US" sz="2200" b="1" u="sng" dirty="0">
                <a:latin typeface="Century Gothic" panose="020B0502020202020204" pitchFamily="34" charset="0"/>
                <a:cs typeface="Andalus" panose="02020603050405020304" pitchFamily="18" charset="-78"/>
              </a:rPr>
              <a:t>that they should choose me their Father</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Genesis 7:40</a:t>
            </a:r>
          </a:p>
        </p:txBody>
      </p:sp>
      <p:sp>
        <p:nvSpPr>
          <p:cNvPr id="8" name="Text Box 61">
            <a:extLst>
              <a:ext uri="{FF2B5EF4-FFF2-40B4-BE49-F238E27FC236}">
                <a16:creationId xmlns:a16="http://schemas.microsoft.com/office/drawing/2014/main" id="{3B99BDA1-F90F-4800-A9A4-BB4DA8DDC52B}"/>
              </a:ext>
            </a:extLst>
          </p:cNvPr>
          <p:cNvSpPr txBox="1">
            <a:spLocks noChangeArrowheads="1"/>
          </p:cNvSpPr>
          <p:nvPr/>
        </p:nvSpPr>
        <p:spPr bwMode="auto">
          <a:xfrm>
            <a:off x="152400" y="702136"/>
            <a:ext cx="8839199" cy="769441"/>
          </a:xfrm>
          <a:prstGeom prst="rect">
            <a:avLst/>
          </a:prstGeom>
          <a:noFill/>
          <a:ln w="9525" algn="ctr">
            <a:noFill/>
            <a:miter lim="800000"/>
            <a:headEnd/>
            <a:tailEnd/>
          </a:ln>
        </p:spPr>
        <p:txBody>
          <a:bodyPr wrap="square">
            <a:spAutoFit/>
          </a:bodyPr>
          <a:lstStyle/>
          <a:p>
            <a:pPr>
              <a:defRPr/>
            </a:pPr>
            <a:r>
              <a:rPr lang="en-US" sz="4400" b="1" u="sng"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God’s Character:</a:t>
            </a:r>
            <a:r>
              <a:rPr lang="en-US" sz="4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 </a:t>
            </a:r>
            <a:r>
              <a:rPr lang="en-US" sz="32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(in the beginning):</a:t>
            </a:r>
            <a:endParaRPr lang="en-US" sz="40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1907113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311</a:t>
            </a:fld>
            <a:endParaRPr lang="en-US"/>
          </a:p>
        </p:txBody>
      </p:sp>
      <p:pic>
        <p:nvPicPr>
          <p:cNvPr id="2050" name="Picture 2" descr="Pin on food">
            <a:extLst>
              <a:ext uri="{FF2B5EF4-FFF2-40B4-BE49-F238E27FC236}">
                <a16:creationId xmlns:a16="http://schemas.microsoft.com/office/drawing/2014/main" id="{10402D10-1EA5-4B03-8484-9C9C19637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53525" cy="6867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495800"/>
            <a:ext cx="4114799" cy="2308324"/>
          </a:xfrm>
          <a:prstGeom prst="rect">
            <a:avLst/>
          </a:prstGeom>
          <a:noFill/>
          <a:effectLst>
            <a:outerShdw blurRad="50800" dist="50800" dir="5400000" algn="ctr" rotWithShape="0">
              <a:schemeClr val="bg1"/>
            </a:outerShdw>
          </a:effectLst>
        </p:spPr>
        <p:txBody>
          <a:bodyPr wrap="square" rtlCol="0">
            <a:spAutoFit/>
          </a:bodyPr>
          <a:lstStyle/>
          <a:p>
            <a:pPr algn="ctr" fontAlgn="auto">
              <a:spcAft>
                <a:spcPts val="0"/>
              </a:spcAft>
              <a:defRPr/>
            </a:pPr>
            <a:r>
              <a:rPr lang="en-US" sz="48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Freedom</a:t>
            </a:r>
          </a:p>
          <a:p>
            <a:pPr algn="ctr" fontAlgn="auto">
              <a:spcAft>
                <a:spcPts val="0"/>
              </a:spcAft>
              <a:defRPr/>
            </a:pPr>
            <a:r>
              <a:rPr lang="en-US" sz="48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Choice</a:t>
            </a:r>
          </a:p>
          <a:p>
            <a:pPr algn="ctr" fontAlgn="auto">
              <a:spcAft>
                <a:spcPts val="0"/>
              </a:spcAft>
              <a:defRPr/>
            </a:pPr>
            <a:r>
              <a:rPr lang="en-US" sz="48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Glory to God</a:t>
            </a:r>
          </a:p>
        </p:txBody>
      </p:sp>
      <p:sp>
        <p:nvSpPr>
          <p:cNvPr id="7" name="TextBox 6">
            <a:extLst>
              <a:ext uri="{FF2B5EF4-FFF2-40B4-BE49-F238E27FC236}">
                <a16:creationId xmlns:a16="http://schemas.microsoft.com/office/drawing/2014/main" id="{28D20AFC-70EA-4ED2-8790-6E2631AF7FE9}"/>
              </a:ext>
            </a:extLst>
          </p:cNvPr>
          <p:cNvSpPr txBox="1"/>
          <p:nvPr/>
        </p:nvSpPr>
        <p:spPr>
          <a:xfrm>
            <a:off x="5181601" y="4495800"/>
            <a:ext cx="3962400" cy="2308324"/>
          </a:xfrm>
          <a:prstGeom prst="rect">
            <a:avLst/>
          </a:prstGeom>
          <a:noFill/>
          <a:effectLst>
            <a:outerShdw blurRad="50800" dist="50800" dir="5400000" algn="ctr" rotWithShape="0">
              <a:schemeClr val="bg1"/>
            </a:outerShdw>
          </a:effectLst>
        </p:spPr>
        <p:txBody>
          <a:bodyPr wrap="square" rtlCol="0">
            <a:spAutoFit/>
          </a:bodyPr>
          <a:lstStyle/>
          <a:p>
            <a:pPr algn="ctr" fontAlgn="auto">
              <a:spcAft>
                <a:spcPts val="0"/>
              </a:spcAft>
              <a:defRPr/>
            </a:pPr>
            <a:r>
              <a:rPr lang="en-US" sz="4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Domination</a:t>
            </a:r>
          </a:p>
          <a:p>
            <a:pPr algn="ctr" fontAlgn="auto">
              <a:spcAft>
                <a:spcPts val="0"/>
              </a:spcAft>
              <a:defRPr/>
            </a:pPr>
            <a:r>
              <a:rPr lang="en-US" sz="4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Control</a:t>
            </a:r>
          </a:p>
          <a:p>
            <a:pPr algn="ctr" fontAlgn="auto">
              <a:spcAft>
                <a:spcPts val="0"/>
              </a:spcAft>
              <a:defRPr/>
            </a:pPr>
            <a:r>
              <a:rPr lang="en-US" sz="4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Pride</a:t>
            </a:r>
            <a:endParaRPr lang="en-US" sz="3600" dirty="0">
              <a:solidFill>
                <a:srgbClr val="FF0000"/>
              </a:solidFill>
              <a:latin typeface="Century Gothic" pitchFamily="34" charset="0"/>
            </a:endParaRPr>
          </a:p>
        </p:txBody>
      </p:sp>
      <p:sp>
        <p:nvSpPr>
          <p:cNvPr id="8" name="TextBox 7">
            <a:extLst>
              <a:ext uri="{FF2B5EF4-FFF2-40B4-BE49-F238E27FC236}">
                <a16:creationId xmlns:a16="http://schemas.microsoft.com/office/drawing/2014/main" id="{FB8DF093-6AEB-4093-AF2E-7590738778EF}"/>
              </a:ext>
            </a:extLst>
          </p:cNvPr>
          <p:cNvSpPr txBox="1"/>
          <p:nvPr/>
        </p:nvSpPr>
        <p:spPr>
          <a:xfrm>
            <a:off x="3947634" y="5172818"/>
            <a:ext cx="1262543" cy="830997"/>
          </a:xfrm>
          <a:prstGeom prst="rect">
            <a:avLst/>
          </a:prstGeom>
          <a:noFill/>
        </p:spPr>
        <p:txBody>
          <a:bodyPr wrap="square" rtlCol="0">
            <a:spAutoFit/>
          </a:bodyPr>
          <a:lstStyle/>
          <a:p>
            <a:pPr algn="ctr" fontAlgn="auto">
              <a:spcAft>
                <a:spcPts val="0"/>
              </a:spcAft>
              <a:defRPr/>
            </a:pPr>
            <a:r>
              <a:rPr lang="en-US" sz="48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vs</a:t>
            </a:r>
          </a:p>
        </p:txBody>
      </p:sp>
      <p:pic>
        <p:nvPicPr>
          <p:cNvPr id="2056" name="Picture 8" descr="Download Free png you Pointing finger images free download clip art jpg -  Clipartix - DLPNG.com">
            <a:extLst>
              <a:ext uri="{FF2B5EF4-FFF2-40B4-BE49-F238E27FC236}">
                <a16:creationId xmlns:a16="http://schemas.microsoft.com/office/drawing/2014/main" id="{F249A51B-FB30-4749-94D5-50427ACE395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516" b="92371" l="6667" r="91667">
                        <a14:foregroundMark x1="42333" y1="24061" x2="40000" y2="25469"/>
                        <a14:foregroundMark x1="41778" y1="25822" x2="35778" y2="27230"/>
                        <a14:foregroundMark x1="11778" y1="37559" x2="8556" y2="42488"/>
                        <a14:foregroundMark x1="6667" y1="52113" x2="6667" y2="52113"/>
                        <a14:foregroundMark x1="39667" y1="91784" x2="43778" y2="92136"/>
                        <a14:foregroundMark x1="64778" y1="92371" x2="65778" y2="92371"/>
                        <a14:foregroundMark x1="91667" y1="67488" x2="90000" y2="59977"/>
                        <a14:foregroundMark x1="90000" y1="59977" x2="90000" y2="59977"/>
                        <a14:foregroundMark x1="57778" y1="10329" x2="46889" y2="5516"/>
                        <a14:foregroundMark x1="46889" y1="5516" x2="38889" y2="5516"/>
                        <a14:foregroundMark x1="38889" y1="5516" x2="38889" y2="5516"/>
                      </a14:backgroundRemoval>
                    </a14:imgEffect>
                  </a14:imgLayer>
                </a14:imgProps>
              </a:ext>
              <a:ext uri="{28A0092B-C50C-407E-A947-70E740481C1C}">
                <a14:useLocalDpi xmlns:a14="http://schemas.microsoft.com/office/drawing/2010/main" val="0"/>
              </a:ext>
            </a:extLst>
          </a:blip>
          <a:srcRect/>
          <a:stretch>
            <a:fillRect/>
          </a:stretch>
        </p:blipFill>
        <p:spPr bwMode="auto">
          <a:xfrm>
            <a:off x="3352800" y="4171181"/>
            <a:ext cx="2308086" cy="218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63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6"/>
                                        </p:tgtEl>
                                        <p:attrNameLst>
                                          <p:attrName>style.visibility</p:attrName>
                                        </p:attrNameLst>
                                      </p:cBhvr>
                                      <p:to>
                                        <p:strVal val="visible"/>
                                      </p:to>
                                    </p:set>
                                    <p:animEffect transition="in" filter="fade">
                                      <p:cBhvr>
                                        <p:cTn id="2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312</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228600" y="935049"/>
            <a:ext cx="8686800" cy="474386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Wherefore, because that </a:t>
            </a:r>
            <a:r>
              <a:rPr lang="en-US" sz="2200" b="1" u="sng" dirty="0">
                <a:latin typeface="Century Gothic" panose="020B0502020202020204" pitchFamily="34" charset="0"/>
                <a:cs typeface="Andalus" panose="02020603050405020304" pitchFamily="18" charset="-78"/>
              </a:rPr>
              <a:t>Satan rebelled</a:t>
            </a:r>
            <a:r>
              <a:rPr lang="en-US" sz="2200" dirty="0">
                <a:latin typeface="Century Gothic" panose="020B0502020202020204" pitchFamily="34" charset="0"/>
                <a:cs typeface="Andalus" panose="02020603050405020304" pitchFamily="18" charset="-78"/>
              </a:rPr>
              <a:t> against me, and sought to destroy the agency of man…and also that I should give unto him mine own power; by the power of mine Only Begotten I caused that </a:t>
            </a:r>
            <a:r>
              <a:rPr lang="en-US" sz="2200" b="1" u="sng" dirty="0">
                <a:latin typeface="Century Gothic" panose="020B0502020202020204" pitchFamily="34" charset="0"/>
                <a:cs typeface="Andalus" panose="02020603050405020304" pitchFamily="18" charset="-78"/>
              </a:rPr>
              <a:t>he should be cast down; and he became Satan</a:t>
            </a:r>
            <a:r>
              <a:rPr lang="en-US" sz="2200" dirty="0">
                <a:latin typeface="Century Gothic" panose="020B0502020202020204" pitchFamily="34" charset="0"/>
                <a:cs typeface="Andalus" panose="02020603050405020304" pitchFamily="18" charset="-78"/>
              </a:rPr>
              <a:t>. Yea, even </a:t>
            </a:r>
            <a:r>
              <a:rPr lang="en-US" sz="2200" b="1" u="sng" dirty="0">
                <a:latin typeface="Century Gothic" panose="020B0502020202020204" pitchFamily="34" charset="0"/>
                <a:cs typeface="Andalus" panose="02020603050405020304" pitchFamily="18" charset="-78"/>
              </a:rPr>
              <a:t>the devil, the father of all lies, to deceive, and to blind men, and to lead them captive at his will</a:t>
            </a:r>
            <a:r>
              <a:rPr lang="en-US" sz="2200" dirty="0">
                <a:latin typeface="Century Gothic" panose="020B0502020202020204" pitchFamily="34" charset="0"/>
                <a:cs typeface="Andalus" panose="02020603050405020304" pitchFamily="18" charset="-78"/>
              </a:rPr>
              <a:t>, </a:t>
            </a:r>
            <a:r>
              <a:rPr lang="en-US" sz="2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even as many as would not hearken unto my voice</a:t>
            </a:r>
            <a:r>
              <a:rPr lang="en-US" sz="2200" dirty="0">
                <a:latin typeface="Century Gothic" panose="020B0502020202020204" pitchFamily="34" charset="0"/>
                <a:cs typeface="Andalus" panose="02020603050405020304" pitchFamily="18" charset="-78"/>
              </a:rPr>
              <a:t>….Satan put it into the heart of the serpent, for </a:t>
            </a:r>
            <a:r>
              <a:rPr lang="en-US" sz="2200" b="1" u="sng" dirty="0">
                <a:latin typeface="Century Gothic" panose="020B0502020202020204" pitchFamily="34" charset="0"/>
                <a:cs typeface="Andalus" panose="02020603050405020304" pitchFamily="18" charset="-78"/>
              </a:rPr>
              <a:t>he had drawn away many after him</a:t>
            </a:r>
            <a:r>
              <a:rPr lang="en-US" sz="2200" dirty="0">
                <a:latin typeface="Century Gothic" panose="020B0502020202020204" pitchFamily="34" charset="0"/>
                <a:cs typeface="Andalus" panose="02020603050405020304" pitchFamily="18" charset="-78"/>
              </a:rPr>
              <a:t>…for he knew not the mind of God; wherefore, </a:t>
            </a:r>
            <a:r>
              <a:rPr lang="en-US" sz="2200" b="1" u="sng" dirty="0">
                <a:latin typeface="Century Gothic" panose="020B0502020202020204" pitchFamily="34" charset="0"/>
                <a:cs typeface="Andalus" panose="02020603050405020304" pitchFamily="18" charset="-78"/>
              </a:rPr>
              <a:t>he sought to destroy the world</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Genesis 3:4-7</a:t>
            </a:r>
          </a:p>
        </p:txBody>
      </p:sp>
    </p:spTree>
    <p:extLst>
      <p:ext uri="{BB962C8B-B14F-4D97-AF65-F5344CB8AC3E}">
        <p14:creationId xmlns:p14="http://schemas.microsoft.com/office/powerpoint/2010/main" val="21457889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313</a:t>
            </a:fld>
            <a:endParaRPr lang="en-US" dirty="0"/>
          </a:p>
        </p:txBody>
      </p:sp>
      <p:pic>
        <p:nvPicPr>
          <p:cNvPr id="1030" name="Picture 6" descr="Mysterious Universe | Eyes wallpaper, Mysterious universe, Wallpaper space">
            <a:extLst>
              <a:ext uri="{FF2B5EF4-FFF2-40B4-BE49-F238E27FC236}">
                <a16:creationId xmlns:a16="http://schemas.microsoft.com/office/drawing/2014/main" id="{5E2DEF15-5C8E-44DF-A95C-D4B009525F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743325"/>
            <a:ext cx="925005" cy="1641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B62BB0-77FF-45E1-B6BC-B05FDADA1524}"/>
              </a:ext>
            </a:extLst>
          </p:cNvPr>
          <p:cNvSpPr txBox="1"/>
          <p:nvPr/>
        </p:nvSpPr>
        <p:spPr>
          <a:xfrm>
            <a:off x="982413" y="1315820"/>
            <a:ext cx="7179174" cy="1808380"/>
          </a:xfrm>
          <a:prstGeom prst="rect">
            <a:avLst/>
          </a:prstGeom>
          <a:noFill/>
        </p:spPr>
        <p:txBody>
          <a:bodyPr wrap="square" rtlCol="0">
            <a:spAutoFit/>
          </a:bodyPr>
          <a:lstStyle/>
          <a:p>
            <a:pPr algn="ctr">
              <a:lnSpc>
                <a:spcPct val="120000"/>
              </a:lnSpc>
            </a:pPr>
            <a:r>
              <a:rPr lang="en-US" sz="3200" dirty="0">
                <a:latin typeface="Century Gothic" panose="020B0502020202020204" pitchFamily="34" charset="0"/>
                <a:cs typeface="Andalus" panose="02020603050405020304" pitchFamily="18" charset="-78"/>
              </a:rPr>
              <a:t>The mark of the beast is the same mark from the beginning of time all the way through the end.</a:t>
            </a:r>
          </a:p>
        </p:txBody>
      </p:sp>
      <p:sp>
        <p:nvSpPr>
          <p:cNvPr id="2" name="Arrow: Right 1">
            <a:extLst>
              <a:ext uri="{FF2B5EF4-FFF2-40B4-BE49-F238E27FC236}">
                <a16:creationId xmlns:a16="http://schemas.microsoft.com/office/drawing/2014/main" id="{F6411524-F83F-41FF-822C-87D991F23E42}"/>
              </a:ext>
            </a:extLst>
          </p:cNvPr>
          <p:cNvSpPr/>
          <p:nvPr/>
        </p:nvSpPr>
        <p:spPr>
          <a:xfrm>
            <a:off x="1386156" y="4273461"/>
            <a:ext cx="9906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C4B7B58-E6F4-4C2C-8499-5F322CECE9E8}"/>
              </a:ext>
            </a:extLst>
          </p:cNvPr>
          <p:cNvSpPr/>
          <p:nvPr/>
        </p:nvSpPr>
        <p:spPr>
          <a:xfrm>
            <a:off x="2394726" y="4276725"/>
            <a:ext cx="9906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3A7FC090-BE56-459D-AEEE-339EEF731E91}"/>
              </a:ext>
            </a:extLst>
          </p:cNvPr>
          <p:cNvSpPr/>
          <p:nvPr/>
        </p:nvSpPr>
        <p:spPr>
          <a:xfrm>
            <a:off x="3404376" y="4276725"/>
            <a:ext cx="9906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538A1DCA-52A8-47C0-8348-EA0E743378A6}"/>
              </a:ext>
            </a:extLst>
          </p:cNvPr>
          <p:cNvSpPr/>
          <p:nvPr/>
        </p:nvSpPr>
        <p:spPr>
          <a:xfrm>
            <a:off x="4414026" y="4276725"/>
            <a:ext cx="9906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44D349F9-A78E-4ABB-903A-7ED50D041F45}"/>
              </a:ext>
            </a:extLst>
          </p:cNvPr>
          <p:cNvSpPr/>
          <p:nvPr/>
        </p:nvSpPr>
        <p:spPr>
          <a:xfrm>
            <a:off x="5423676" y="4276725"/>
            <a:ext cx="9906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6B6E7EB-69C9-4DA1-BFC5-5CD1C4A61F06}"/>
              </a:ext>
            </a:extLst>
          </p:cNvPr>
          <p:cNvSpPr/>
          <p:nvPr/>
        </p:nvSpPr>
        <p:spPr>
          <a:xfrm>
            <a:off x="6433326" y="4276725"/>
            <a:ext cx="990600" cy="609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Do any traditions hold that the Jews will return to Israel prior to  Christ's Second Coming? - Christianity Stack Exchange">
            <a:extLst>
              <a:ext uri="{FF2B5EF4-FFF2-40B4-BE49-F238E27FC236}">
                <a16:creationId xmlns:a16="http://schemas.microsoft.com/office/drawing/2014/main" id="{1E5FFD1D-6306-4BAB-A534-EB29718592B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399" r="28333" b="15962"/>
          <a:stretch/>
        </p:blipFill>
        <p:spPr bwMode="auto">
          <a:xfrm>
            <a:off x="7473341" y="3739602"/>
            <a:ext cx="1194409" cy="1649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454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000"/>
                                        <p:tgtEl>
                                          <p:spTgt spid="17"/>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314</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228600" y="935049"/>
            <a:ext cx="8686800" cy="5593326"/>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Ye can not say, when ye are brought to that awful crisis, that I will repent, that I will return to my God. Nay, ye can not say this; for </a:t>
            </a:r>
            <a:r>
              <a:rPr lang="en-US" sz="2200" b="1" u="sng" dirty="0">
                <a:latin typeface="Century Gothic" panose="020B0502020202020204" pitchFamily="34" charset="0"/>
                <a:cs typeface="Andalus" panose="02020603050405020304" pitchFamily="18" charset="-78"/>
              </a:rPr>
              <a:t>that same spirit which doth possess your bodies at the time that ye go out of this life, that same spirit will have power to possess your body in that eternal world</a:t>
            </a:r>
            <a:r>
              <a:rPr lang="en-US" sz="2200" dirty="0">
                <a:latin typeface="Century Gothic" panose="020B0502020202020204" pitchFamily="34" charset="0"/>
                <a:cs typeface="Andalus" panose="02020603050405020304" pitchFamily="18" charset="-78"/>
              </a:rPr>
              <a:t>. For behold, </a:t>
            </a:r>
            <a:r>
              <a:rPr lang="en-US" sz="2200" b="1" u="sng" dirty="0">
                <a:latin typeface="Century Gothic" panose="020B0502020202020204" pitchFamily="34" charset="0"/>
                <a:cs typeface="Andalus" panose="02020603050405020304" pitchFamily="18" charset="-78"/>
              </a:rPr>
              <a:t>if ye have procrastinated the day of your repentance, even until death</a:t>
            </a:r>
            <a:r>
              <a:rPr lang="en-US" sz="2200" dirty="0">
                <a:latin typeface="Century Gothic" panose="020B0502020202020204" pitchFamily="34" charset="0"/>
                <a:cs typeface="Andalus" panose="02020603050405020304" pitchFamily="18" charset="-78"/>
              </a:rPr>
              <a:t>, behold, ye have become </a:t>
            </a:r>
            <a:r>
              <a:rPr lang="en-US" sz="2200" b="1" u="sng" dirty="0">
                <a:latin typeface="Century Gothic" panose="020B0502020202020204" pitchFamily="34" charset="0"/>
                <a:cs typeface="Andalus" panose="02020603050405020304" pitchFamily="18" charset="-78"/>
              </a:rPr>
              <a:t>subjected to the spirit of the devil, and he doth </a:t>
            </a:r>
            <a:r>
              <a:rPr lang="en-US" sz="36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seal</a:t>
            </a:r>
            <a:r>
              <a:rPr lang="en-US" sz="2200" b="1" u="sng" dirty="0">
                <a:latin typeface="Century Gothic" panose="020B0502020202020204" pitchFamily="34" charset="0"/>
                <a:cs typeface="Andalus" panose="02020603050405020304" pitchFamily="18" charset="-78"/>
              </a:rPr>
              <a:t> you his</a:t>
            </a:r>
            <a:r>
              <a:rPr lang="en-US" sz="2200" dirty="0">
                <a:latin typeface="Century Gothic" panose="020B0502020202020204" pitchFamily="34" charset="0"/>
                <a:cs typeface="Andalus" panose="02020603050405020304" pitchFamily="18" charset="-78"/>
              </a:rPr>
              <a:t>; Therefore the Spirit of the Lord hath withdrawn from you, and hath no place in you, and </a:t>
            </a:r>
            <a:r>
              <a:rPr lang="en-US" sz="2200" b="1" u="sng" dirty="0">
                <a:latin typeface="Century Gothic" panose="020B0502020202020204" pitchFamily="34" charset="0"/>
                <a:cs typeface="Andalus" panose="02020603050405020304" pitchFamily="18" charset="-78"/>
              </a:rPr>
              <a:t>the devil hath all power over you</a:t>
            </a:r>
            <a:r>
              <a:rPr lang="en-US" sz="2200" dirty="0">
                <a:latin typeface="Century Gothic" panose="020B0502020202020204" pitchFamily="34" charset="0"/>
                <a:cs typeface="Andalus" panose="02020603050405020304" pitchFamily="18" charset="-78"/>
              </a:rPr>
              <a:t>; and this is the final state of the wicked.</a:t>
            </a:r>
          </a:p>
          <a:p>
            <a:pPr algn="r">
              <a:lnSpc>
                <a:spcPct val="120000"/>
              </a:lnSpc>
            </a:pPr>
            <a:r>
              <a:rPr lang="en-US" sz="2200" dirty="0">
                <a:latin typeface="Century Gothic" panose="020B0502020202020204" pitchFamily="34" charset="0"/>
                <a:cs typeface="Andalus" panose="02020603050405020304" pitchFamily="18" charset="-78"/>
              </a:rPr>
              <a:t>Alma 16:231-234</a:t>
            </a:r>
          </a:p>
          <a:p>
            <a:pPr algn="r">
              <a:lnSpc>
                <a:spcPct val="120000"/>
              </a:lnSpc>
            </a:pPr>
            <a:endParaRPr lang="en-US" sz="2200" dirty="0">
              <a:latin typeface="Century Gothic" panose="020B0502020202020204" pitchFamily="34" charset="0"/>
              <a:cs typeface="Andalus" panose="02020603050405020304" pitchFamily="18" charset="-78"/>
            </a:endParaRPr>
          </a:p>
        </p:txBody>
      </p:sp>
    </p:spTree>
    <p:extLst>
      <p:ext uri="{BB962C8B-B14F-4D97-AF65-F5344CB8AC3E}">
        <p14:creationId xmlns:p14="http://schemas.microsoft.com/office/powerpoint/2010/main" val="24639369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315</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228600" y="1293392"/>
            <a:ext cx="8686800" cy="3155736"/>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it was given unto him [</a:t>
            </a:r>
            <a:r>
              <a:rPr lang="en-US" sz="2200" i="1" dirty="0">
                <a:latin typeface="Century Gothic" panose="020B0502020202020204" pitchFamily="34" charset="0"/>
                <a:cs typeface="Andalus" panose="02020603050405020304" pitchFamily="18" charset="-78"/>
              </a:rPr>
              <a:t>the beast</a:t>
            </a:r>
            <a:r>
              <a:rPr lang="en-US" sz="2200" dirty="0">
                <a:latin typeface="Century Gothic" panose="020B0502020202020204" pitchFamily="34" charset="0"/>
                <a:cs typeface="Andalus" panose="02020603050405020304" pitchFamily="18" charset="-78"/>
              </a:rPr>
              <a:t>] to make war with the saints, and to overcome them; and power was given him over all kindreds, and tongues, and nations.  And </a:t>
            </a:r>
            <a:r>
              <a:rPr lang="en-US" sz="2200" b="1" u="sng" dirty="0">
                <a:latin typeface="Century Gothic" panose="020B0502020202020204" pitchFamily="34" charset="0"/>
                <a:cs typeface="Andalus" panose="02020603050405020304" pitchFamily="18" charset="-78"/>
              </a:rPr>
              <a:t>all that dwell upon the earth shall worship him, whose names are </a:t>
            </a:r>
            <a:r>
              <a:rPr lang="en-US" sz="36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NOT</a:t>
            </a:r>
            <a:r>
              <a:rPr lang="en-US" sz="2200" b="1" u="sng" dirty="0">
                <a:latin typeface="Century Gothic" panose="020B0502020202020204" pitchFamily="34" charset="0"/>
                <a:cs typeface="Andalus" panose="02020603050405020304" pitchFamily="18" charset="-78"/>
              </a:rPr>
              <a:t> written in the book of life of the Lamb</a:t>
            </a:r>
            <a:r>
              <a:rPr lang="en-US" sz="2200" dirty="0">
                <a:latin typeface="Century Gothic" panose="020B0502020202020204" pitchFamily="34" charset="0"/>
                <a:cs typeface="Andalus" panose="02020603050405020304" pitchFamily="18" charset="-78"/>
              </a:rPr>
              <a:t> slain from the foundation of the world.</a:t>
            </a:r>
          </a:p>
          <a:p>
            <a:pPr algn="r">
              <a:lnSpc>
                <a:spcPct val="120000"/>
              </a:lnSpc>
            </a:pPr>
            <a:r>
              <a:rPr lang="en-US" sz="2200" dirty="0">
                <a:latin typeface="Century Gothic" panose="020B0502020202020204" pitchFamily="34" charset="0"/>
                <a:cs typeface="Andalus" panose="02020603050405020304" pitchFamily="18" charset="-78"/>
              </a:rPr>
              <a:t>Revelation 13:7-8</a:t>
            </a:r>
          </a:p>
        </p:txBody>
      </p:sp>
      <p:sp>
        <p:nvSpPr>
          <p:cNvPr id="8" name="TextBox 7">
            <a:extLst>
              <a:ext uri="{FF2B5EF4-FFF2-40B4-BE49-F238E27FC236}">
                <a16:creationId xmlns:a16="http://schemas.microsoft.com/office/drawing/2014/main" id="{397321A7-9349-4E72-90D1-A73B326C5D23}"/>
              </a:ext>
            </a:extLst>
          </p:cNvPr>
          <p:cNvSpPr txBox="1"/>
          <p:nvPr/>
        </p:nvSpPr>
        <p:spPr>
          <a:xfrm>
            <a:off x="332551" y="4497050"/>
            <a:ext cx="8478896" cy="2123658"/>
          </a:xfrm>
          <a:prstGeom prst="rect">
            <a:avLst/>
          </a:prstGeom>
          <a:solidFill>
            <a:schemeClr val="bg1">
              <a:alpha val="40000"/>
            </a:schemeClr>
          </a:solidFill>
        </p:spPr>
        <p:txBody>
          <a:bodyPr wrap="square" rtlCol="0">
            <a:spAutoFit/>
          </a:bodyPr>
          <a:lstStyle/>
          <a:p>
            <a:pPr algn="ctr" fontAlgn="auto">
              <a:spcBef>
                <a:spcPct val="50000"/>
              </a:spcBef>
              <a:spcAft>
                <a:spcPts val="0"/>
              </a:spcAft>
              <a:defRPr/>
            </a:pPr>
            <a:r>
              <a:rPr lang="en-US" sz="4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Those who worshiped the beast will not receive salvation.</a:t>
            </a:r>
            <a:endParaRPr lang="en-US" sz="3200" dirty="0">
              <a:latin typeface="Century Gothic" pitchFamily="34" charset="0"/>
            </a:endParaRPr>
          </a:p>
        </p:txBody>
      </p:sp>
    </p:spTree>
    <p:extLst>
      <p:ext uri="{BB962C8B-B14F-4D97-AF65-F5344CB8AC3E}">
        <p14:creationId xmlns:p14="http://schemas.microsoft.com/office/powerpoint/2010/main" val="1638321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316</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228600" y="1293392"/>
            <a:ext cx="8686800" cy="3303468"/>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I saw thrones, and they sat upon them, and judgment was given unto them; and </a:t>
            </a:r>
            <a:r>
              <a:rPr lang="en-US" sz="2200" b="1" u="sng" dirty="0">
                <a:latin typeface="Century Gothic" panose="020B0502020202020204" pitchFamily="34" charset="0"/>
                <a:cs typeface="Andalus" panose="02020603050405020304" pitchFamily="18" charset="-78"/>
              </a:rPr>
              <a:t>I saw the souls of them that were beheaded for the witness of Jesus, and for the word of God</a:t>
            </a:r>
            <a:r>
              <a:rPr lang="en-US" sz="2200" dirty="0">
                <a:latin typeface="Century Gothic" panose="020B0502020202020204" pitchFamily="34" charset="0"/>
                <a:cs typeface="Andalus" panose="02020603050405020304" pitchFamily="18" charset="-78"/>
              </a:rPr>
              <a:t>, and which had </a:t>
            </a:r>
            <a:r>
              <a:rPr lang="en-US" sz="2200" b="1" u="sng" dirty="0">
                <a:latin typeface="Century Gothic" panose="020B0502020202020204" pitchFamily="34" charset="0"/>
                <a:cs typeface="Andalus" panose="02020603050405020304" pitchFamily="18" charset="-78"/>
              </a:rPr>
              <a:t>not worshiped the beast</a:t>
            </a:r>
            <a:r>
              <a:rPr lang="en-US" sz="2200" dirty="0">
                <a:latin typeface="Century Gothic" panose="020B0502020202020204" pitchFamily="34" charset="0"/>
                <a:cs typeface="Andalus" panose="02020603050405020304" pitchFamily="18" charset="-78"/>
              </a:rPr>
              <a:t>, neither his image, </a:t>
            </a:r>
            <a:r>
              <a:rPr lang="en-US" sz="2200" b="1" u="sng" dirty="0">
                <a:latin typeface="Century Gothic" panose="020B0502020202020204" pitchFamily="34" charset="0"/>
                <a:cs typeface="Andalus" panose="02020603050405020304" pitchFamily="18" charset="-78"/>
              </a:rPr>
              <a:t>neither had received his mark upon their foreheads, or in their hands</a:t>
            </a:r>
            <a:r>
              <a:rPr lang="en-US" sz="2200" dirty="0">
                <a:latin typeface="Century Gothic" panose="020B0502020202020204" pitchFamily="34" charset="0"/>
                <a:cs typeface="Andalus" panose="02020603050405020304" pitchFamily="18" charset="-78"/>
              </a:rPr>
              <a:t>: and they lived and reigned with Christ a thousand years.</a:t>
            </a:r>
          </a:p>
          <a:p>
            <a:pPr algn="r">
              <a:lnSpc>
                <a:spcPct val="120000"/>
              </a:lnSpc>
            </a:pPr>
            <a:r>
              <a:rPr lang="en-US" sz="2200" dirty="0">
                <a:latin typeface="Century Gothic" panose="020B0502020202020204" pitchFamily="34" charset="0"/>
                <a:cs typeface="Andalus" panose="02020603050405020304" pitchFamily="18" charset="-78"/>
              </a:rPr>
              <a:t>Revelation 20:4</a:t>
            </a:r>
          </a:p>
        </p:txBody>
      </p:sp>
      <p:sp>
        <p:nvSpPr>
          <p:cNvPr id="8" name="TextBox 7">
            <a:extLst>
              <a:ext uri="{FF2B5EF4-FFF2-40B4-BE49-F238E27FC236}">
                <a16:creationId xmlns:a16="http://schemas.microsoft.com/office/drawing/2014/main" id="{397321A7-9349-4E72-90D1-A73B326C5D23}"/>
              </a:ext>
            </a:extLst>
          </p:cNvPr>
          <p:cNvSpPr txBox="1"/>
          <p:nvPr/>
        </p:nvSpPr>
        <p:spPr>
          <a:xfrm>
            <a:off x="332551" y="4497050"/>
            <a:ext cx="8478896" cy="1323439"/>
          </a:xfrm>
          <a:prstGeom prst="rect">
            <a:avLst/>
          </a:prstGeom>
          <a:solidFill>
            <a:schemeClr val="bg1">
              <a:alpha val="40000"/>
            </a:schemeClr>
          </a:solidFill>
        </p:spPr>
        <p:txBody>
          <a:bodyPr wrap="square" rtlCol="0">
            <a:spAutoFit/>
          </a:bodyPr>
          <a:lstStyle/>
          <a:p>
            <a:pPr algn="ctr" fontAlgn="auto">
              <a:spcBef>
                <a:spcPct val="50000"/>
              </a:spcBef>
              <a:spcAft>
                <a:spcPts val="0"/>
              </a:spcAft>
              <a:defRPr/>
            </a:pPr>
            <a:r>
              <a:rPr lang="en-US" sz="40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Those who worshiped the beast will not be in the millennium.</a:t>
            </a:r>
            <a:endParaRPr lang="en-US" sz="2800" dirty="0">
              <a:latin typeface="Century Gothic" pitchFamily="34" charset="0"/>
            </a:endParaRPr>
          </a:p>
        </p:txBody>
      </p:sp>
    </p:spTree>
    <p:extLst>
      <p:ext uri="{BB962C8B-B14F-4D97-AF65-F5344CB8AC3E}">
        <p14:creationId xmlns:p14="http://schemas.microsoft.com/office/powerpoint/2010/main" val="32584439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11" name="Picture 2" descr="Vector graphics Royalty-free Illustration Stock photography Image ...">
            <a:extLst>
              <a:ext uri="{FF2B5EF4-FFF2-40B4-BE49-F238E27FC236}">
                <a16:creationId xmlns:a16="http://schemas.microsoft.com/office/drawing/2014/main" id="{9640FD8F-6BE3-44C4-9E80-3949E0D95B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6" t="7659" r="-1570" b="14091"/>
          <a:stretch/>
        </p:blipFill>
        <p:spPr bwMode="auto">
          <a:xfrm>
            <a:off x="5000628" y="1924888"/>
            <a:ext cx="3920357" cy="1987928"/>
          </a:xfrm>
          <a:prstGeom prst="rect">
            <a:avLst/>
          </a:prstGeom>
          <a:noFill/>
          <a:effectLst>
            <a:glow rad="1905000">
              <a:schemeClr val="tx1">
                <a:alpha val="52000"/>
              </a:schemeClr>
            </a:glow>
          </a:effectLst>
          <a:extLst>
            <a:ext uri="{909E8E84-426E-40DD-AFC4-6F175D3DCCD1}">
              <a14:hiddenFill xmlns:a14="http://schemas.microsoft.com/office/drawing/2010/main">
                <a:solidFill>
                  <a:srgbClr val="FFFFFF"/>
                </a:solidFill>
              </a14:hiddenFill>
            </a:ext>
          </a:extLst>
        </p:spPr>
      </p:pic>
      <p:pic>
        <p:nvPicPr>
          <p:cNvPr id="10" name="Picture 2" descr="Vector graphics Royalty-free Illustration Stock photography Image ...">
            <a:extLst>
              <a:ext uri="{FF2B5EF4-FFF2-40B4-BE49-F238E27FC236}">
                <a16:creationId xmlns:a16="http://schemas.microsoft.com/office/drawing/2014/main" id="{6C49DF69-A53E-446D-948E-F984B3E953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26" t="7659" r="-1570" b="14091"/>
          <a:stretch/>
        </p:blipFill>
        <p:spPr bwMode="auto">
          <a:xfrm>
            <a:off x="194442" y="1916985"/>
            <a:ext cx="3920357" cy="1987928"/>
          </a:xfrm>
          <a:prstGeom prst="rect">
            <a:avLst/>
          </a:prstGeom>
          <a:noFill/>
          <a:effectLst>
            <a:glow rad="1905000">
              <a:srgbClr val="FFFF00">
                <a:alpha val="52000"/>
              </a:srgbClr>
            </a:glo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317</a:t>
            </a:fld>
            <a:endParaRPr lang="en-US"/>
          </a:p>
        </p:txBody>
      </p:sp>
      <p:sp>
        <p:nvSpPr>
          <p:cNvPr id="2" name="TextBox 1"/>
          <p:cNvSpPr txBox="1"/>
          <p:nvPr/>
        </p:nvSpPr>
        <p:spPr>
          <a:xfrm>
            <a:off x="0" y="4218832"/>
            <a:ext cx="4114799" cy="1569660"/>
          </a:xfrm>
          <a:prstGeom prst="rect">
            <a:avLst/>
          </a:prstGeom>
          <a:noFill/>
          <a:effectLst>
            <a:outerShdw blurRad="50800" dist="50800" dir="5400000" algn="ctr" rotWithShape="0">
              <a:schemeClr val="tx1">
                <a:alpha val="40000"/>
              </a:schemeClr>
            </a:outerShdw>
          </a:effectLst>
        </p:spPr>
        <p:txBody>
          <a:bodyPr wrap="square" rtlCol="0">
            <a:spAutoFit/>
          </a:bodyPr>
          <a:lstStyle/>
          <a:p>
            <a:pPr algn="ctr" fontAlgn="auto">
              <a:spcAft>
                <a:spcPts val="0"/>
              </a:spcAft>
              <a:defRPr/>
            </a:pPr>
            <a:r>
              <a:rPr lang="en-US" sz="48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We choose God’s ways</a:t>
            </a:r>
          </a:p>
        </p:txBody>
      </p:sp>
      <p:sp>
        <p:nvSpPr>
          <p:cNvPr id="7" name="TextBox 6">
            <a:extLst>
              <a:ext uri="{FF2B5EF4-FFF2-40B4-BE49-F238E27FC236}">
                <a16:creationId xmlns:a16="http://schemas.microsoft.com/office/drawing/2014/main" id="{28D20AFC-70EA-4ED2-8790-6E2631AF7FE9}"/>
              </a:ext>
            </a:extLst>
          </p:cNvPr>
          <p:cNvSpPr txBox="1"/>
          <p:nvPr/>
        </p:nvSpPr>
        <p:spPr>
          <a:xfrm>
            <a:off x="5029202" y="4230322"/>
            <a:ext cx="4114799" cy="1569660"/>
          </a:xfrm>
          <a:prstGeom prst="rect">
            <a:avLst/>
          </a:prstGeom>
          <a:noFill/>
          <a:effectLst>
            <a:outerShdw blurRad="50800" dist="50800" dir="5400000" algn="ctr" rotWithShape="0">
              <a:schemeClr val="tx1">
                <a:alpha val="40000"/>
              </a:schemeClr>
            </a:outerShdw>
          </a:effectLst>
        </p:spPr>
        <p:txBody>
          <a:bodyPr wrap="square" rtlCol="0">
            <a:spAutoFit/>
          </a:bodyPr>
          <a:lstStyle/>
          <a:p>
            <a:pPr algn="ctr" fontAlgn="auto">
              <a:spcAft>
                <a:spcPts val="0"/>
              </a:spcAft>
              <a:defRPr/>
            </a:pPr>
            <a:r>
              <a:rPr lang="en-US" sz="4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We choose Satan’s ways</a:t>
            </a:r>
            <a:endParaRPr lang="en-US" sz="3600" dirty="0">
              <a:solidFill>
                <a:srgbClr val="FF0000"/>
              </a:solidFill>
              <a:latin typeface="Century Gothic" pitchFamily="34" charset="0"/>
            </a:endParaRPr>
          </a:p>
        </p:txBody>
      </p:sp>
      <p:sp>
        <p:nvSpPr>
          <p:cNvPr id="8" name="TextBox 7">
            <a:extLst>
              <a:ext uri="{FF2B5EF4-FFF2-40B4-BE49-F238E27FC236}">
                <a16:creationId xmlns:a16="http://schemas.microsoft.com/office/drawing/2014/main" id="{FB8DF093-6AEB-4093-AF2E-7590738778EF}"/>
              </a:ext>
            </a:extLst>
          </p:cNvPr>
          <p:cNvSpPr txBox="1"/>
          <p:nvPr/>
        </p:nvSpPr>
        <p:spPr>
          <a:xfrm>
            <a:off x="3940729" y="3497317"/>
            <a:ext cx="1262543" cy="830997"/>
          </a:xfrm>
          <a:prstGeom prst="rect">
            <a:avLst/>
          </a:prstGeom>
          <a:noFill/>
        </p:spPr>
        <p:txBody>
          <a:bodyPr wrap="square" rtlCol="0">
            <a:spAutoFit/>
          </a:bodyPr>
          <a:lstStyle/>
          <a:p>
            <a:pPr algn="ctr" fontAlgn="auto">
              <a:spcAft>
                <a:spcPts val="0"/>
              </a:spcAft>
              <a:defRPr/>
            </a:pPr>
            <a:r>
              <a:rPr lang="en-US" sz="48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OR</a:t>
            </a:r>
          </a:p>
        </p:txBody>
      </p:sp>
    </p:spTree>
    <p:extLst>
      <p:ext uri="{BB962C8B-B14F-4D97-AF65-F5344CB8AC3E}">
        <p14:creationId xmlns:p14="http://schemas.microsoft.com/office/powerpoint/2010/main" val="3253807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318</a:t>
            </a:fld>
            <a:endParaRPr lang="en-US"/>
          </a:p>
        </p:txBody>
      </p:sp>
      <p:pic>
        <p:nvPicPr>
          <p:cNvPr id="1026" name="Picture 2" descr="Pin on Spiritual">
            <a:extLst>
              <a:ext uri="{FF2B5EF4-FFF2-40B4-BE49-F238E27FC236}">
                <a16:creationId xmlns:a16="http://schemas.microsoft.com/office/drawing/2014/main" id="{842AE524-8EB6-436C-A2AB-A244831B0B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65978"/>
            <a:ext cx="320491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n you unknowingly get the mark of the beast and still go to Heaven?">
            <a:extLst>
              <a:ext uri="{FF2B5EF4-FFF2-40B4-BE49-F238E27FC236}">
                <a16:creationId xmlns:a16="http://schemas.microsoft.com/office/drawing/2014/main" id="{C859580A-7EFE-42CD-86BC-E85BEC23A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9128" y="865978"/>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itcoin's Relationship With 'Mark of the Beast' Theories | Op-Ed Bitcoin  News">
            <a:extLst>
              <a:ext uri="{FF2B5EF4-FFF2-40B4-BE49-F238E27FC236}">
                <a16:creationId xmlns:a16="http://schemas.microsoft.com/office/drawing/2014/main" id="{F63994B7-B79A-4DC2-A095-B3C92743D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678" y="865978"/>
            <a:ext cx="3457575" cy="19477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Mark of the Beast and Buying and Selling - The American Vision">
            <a:extLst>
              <a:ext uri="{FF2B5EF4-FFF2-40B4-BE49-F238E27FC236}">
                <a16:creationId xmlns:a16="http://schemas.microsoft.com/office/drawing/2014/main" id="{82837473-7C60-4A2F-967B-1E7CC99CF3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13"/>
          <a:stretch/>
        </p:blipFill>
        <p:spPr bwMode="auto">
          <a:xfrm>
            <a:off x="4191000" y="2673748"/>
            <a:ext cx="4953000" cy="19611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the mark of the beast? | Psephizo">
            <a:extLst>
              <a:ext uri="{FF2B5EF4-FFF2-40B4-BE49-F238E27FC236}">
                <a16:creationId xmlns:a16="http://schemas.microsoft.com/office/drawing/2014/main" id="{739B2054-C7C6-4919-9AAD-AFAA15943C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2687085"/>
            <a:ext cx="4191000" cy="19477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MA announces CPT codes for COVID-19 immunizations">
            <a:extLst>
              <a:ext uri="{FF2B5EF4-FFF2-40B4-BE49-F238E27FC236}">
                <a16:creationId xmlns:a16="http://schemas.microsoft.com/office/drawing/2014/main" id="{B328A271-3B2A-491A-9C13-B038813FDE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68731" y="4621516"/>
            <a:ext cx="4275268" cy="223648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e Mark of the Beast - 10 Things to Understand from the Bible">
            <a:extLst>
              <a:ext uri="{FF2B5EF4-FFF2-40B4-BE49-F238E27FC236}">
                <a16:creationId xmlns:a16="http://schemas.microsoft.com/office/drawing/2014/main" id="{5A8C5A51-C96E-4E12-A9A2-72AC01765A0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664"/>
          <a:stretch/>
        </p:blipFill>
        <p:spPr bwMode="auto">
          <a:xfrm>
            <a:off x="0" y="4621516"/>
            <a:ext cx="4868730" cy="224798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640B234-810F-405D-BDB3-6FFE10CA585B}"/>
              </a:ext>
            </a:extLst>
          </p:cNvPr>
          <p:cNvSpPr txBox="1"/>
          <p:nvPr/>
        </p:nvSpPr>
        <p:spPr>
          <a:xfrm>
            <a:off x="2915218" y="4789563"/>
            <a:ext cx="4265973" cy="1754326"/>
          </a:xfrm>
          <a:prstGeom prst="rect">
            <a:avLst/>
          </a:prstGeom>
          <a:noFill/>
        </p:spPr>
        <p:txBody>
          <a:bodyPr wrap="square" rtlCol="0">
            <a:spAutoFit/>
          </a:bodyPr>
          <a:lstStyle/>
          <a:p>
            <a:pPr algn="ctr" fontAlgn="auto">
              <a:spcBef>
                <a:spcPct val="50000"/>
              </a:spcBef>
              <a:spcAft>
                <a:spcPts val="0"/>
              </a:spcAft>
              <a:defRPr/>
            </a:pPr>
            <a:r>
              <a:rPr lang="en-US" sz="5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What about agency?</a:t>
            </a:r>
            <a:endParaRPr lang="en-US" sz="4000" dirty="0">
              <a:solidFill>
                <a:srgbClr val="FFFF00"/>
              </a:solidFill>
              <a:latin typeface="Century Gothic" pitchFamily="34" charset="0"/>
            </a:endParaRPr>
          </a:p>
        </p:txBody>
      </p:sp>
    </p:spTree>
    <p:extLst>
      <p:ext uri="{BB962C8B-B14F-4D97-AF65-F5344CB8AC3E}">
        <p14:creationId xmlns:p14="http://schemas.microsoft.com/office/powerpoint/2010/main" val="977706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319</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228600" y="1293392"/>
            <a:ext cx="8686800" cy="2860270"/>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I saw at it were a sea of glass mingled with fire; and </a:t>
            </a:r>
            <a:r>
              <a:rPr lang="en-US" sz="32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them that had gotten the victory over the beast</a:t>
            </a:r>
            <a:r>
              <a:rPr lang="en-US" sz="2200" b="1" u="sng" dirty="0">
                <a:latin typeface="Century Gothic" panose="020B0502020202020204" pitchFamily="34" charset="0"/>
                <a:cs typeface="Andalus" panose="02020603050405020304" pitchFamily="18" charset="-78"/>
              </a:rPr>
              <a:t>, and over his image, and over his </a:t>
            </a:r>
            <a:r>
              <a:rPr 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a:t>
            </a:r>
            <a:r>
              <a:rPr lang="en-US" sz="2200" b="1" u="sng" dirty="0">
                <a:latin typeface="Century Gothic" panose="020B0502020202020204" pitchFamily="34" charset="0"/>
                <a:cs typeface="Andalus" panose="02020603050405020304" pitchFamily="18" charset="-78"/>
              </a:rPr>
              <a:t>, and over the number of his name</a:t>
            </a:r>
            <a:r>
              <a:rPr lang="en-US" sz="2200" dirty="0">
                <a:latin typeface="Century Gothic" panose="020B0502020202020204" pitchFamily="34" charset="0"/>
                <a:cs typeface="Andalus" panose="02020603050405020304" pitchFamily="18" charset="-78"/>
              </a:rPr>
              <a:t>, stand on the sea of glass, having the harps of God.</a:t>
            </a:r>
          </a:p>
          <a:p>
            <a:pPr algn="r">
              <a:lnSpc>
                <a:spcPct val="120000"/>
              </a:lnSpc>
            </a:pPr>
            <a:r>
              <a:rPr lang="en-US" sz="2200" dirty="0">
                <a:latin typeface="Century Gothic" panose="020B0502020202020204" pitchFamily="34" charset="0"/>
                <a:cs typeface="Andalus" panose="02020603050405020304" pitchFamily="18" charset="-78"/>
              </a:rPr>
              <a:t>Revelation 15:2</a:t>
            </a:r>
          </a:p>
        </p:txBody>
      </p:sp>
      <p:sp>
        <p:nvSpPr>
          <p:cNvPr id="8" name="TextBox 7">
            <a:extLst>
              <a:ext uri="{FF2B5EF4-FFF2-40B4-BE49-F238E27FC236}">
                <a16:creationId xmlns:a16="http://schemas.microsoft.com/office/drawing/2014/main" id="{C1AD2BED-3C02-402C-90E6-12C115C0AB7B}"/>
              </a:ext>
            </a:extLst>
          </p:cNvPr>
          <p:cNvSpPr txBox="1"/>
          <p:nvPr/>
        </p:nvSpPr>
        <p:spPr>
          <a:xfrm>
            <a:off x="332551" y="4640759"/>
            <a:ext cx="8478896" cy="769441"/>
          </a:xfrm>
          <a:prstGeom prst="rect">
            <a:avLst/>
          </a:prstGeom>
          <a:noFill/>
        </p:spPr>
        <p:txBody>
          <a:bodyPr wrap="square" rtlCol="0">
            <a:spAutoFit/>
          </a:bodyPr>
          <a:lstStyle/>
          <a:p>
            <a:pPr algn="ctr" fontAlgn="auto">
              <a:spcBef>
                <a:spcPct val="50000"/>
              </a:spcBef>
              <a:spcAft>
                <a:spcPts val="0"/>
              </a:spcAft>
              <a:defRPr/>
            </a:pPr>
            <a:r>
              <a:rPr lang="en-US" sz="44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Many will overcome the beast</a:t>
            </a:r>
            <a:endParaRPr lang="en-US" sz="3200" dirty="0">
              <a:solidFill>
                <a:srgbClr val="00B0F0"/>
              </a:solidFill>
              <a:latin typeface="Century Gothic" pitchFamily="34" charset="0"/>
            </a:endParaRPr>
          </a:p>
        </p:txBody>
      </p:sp>
    </p:spTree>
    <p:extLst>
      <p:ext uri="{BB962C8B-B14F-4D97-AF65-F5344CB8AC3E}">
        <p14:creationId xmlns:p14="http://schemas.microsoft.com/office/powerpoint/2010/main" val="8237000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1066800"/>
            <a:ext cx="8382000" cy="5379934"/>
          </a:xfrm>
          <a:prstGeom prst="rect">
            <a:avLst/>
          </a:prstGeom>
          <a:noFill/>
        </p:spPr>
        <p:txBody>
          <a:bodyPr wrap="square" rtlCol="0">
            <a:spAutoFit/>
          </a:bodyPr>
          <a:lstStyle/>
          <a:p>
            <a:pPr>
              <a:lnSpc>
                <a:spcPct val="120000"/>
              </a:lnSpc>
              <a:spcAft>
                <a:spcPts val="600"/>
              </a:spcAft>
            </a:pPr>
            <a:r>
              <a:rPr lang="en-US" altLang="en-US" sz="2500" b="1" u="sng" dirty="0">
                <a:latin typeface="Century Gothic" panose="020B0502020202020204" pitchFamily="34" charset="0"/>
              </a:rPr>
              <a:t>Scriptures people use to support 7 Years Tribulation:</a:t>
            </a:r>
          </a:p>
          <a:p>
            <a:pPr marL="457200" indent="-457200">
              <a:lnSpc>
                <a:spcPct val="120000"/>
              </a:lnSpc>
              <a:buFont typeface="+mj-lt"/>
              <a:buAutoNum type="arabicPeriod"/>
            </a:pPr>
            <a:r>
              <a:rPr lang="en-US" altLang="en-US" sz="2400" u="sng" dirty="0">
                <a:latin typeface="Century Gothic" panose="020B0502020202020204" pitchFamily="34" charset="0"/>
              </a:rPr>
              <a:t>Daniel’s vision in Daniel chapter 9</a:t>
            </a:r>
          </a:p>
          <a:p>
            <a:pPr marL="914400" lvl="1" indent="-457200">
              <a:lnSpc>
                <a:spcPct val="120000"/>
              </a:lnSpc>
              <a:spcAft>
                <a:spcPts val="1800"/>
              </a:spcAft>
              <a:buFont typeface="Arial" pitchFamily="34" charset="0"/>
              <a:buChar char="•"/>
            </a:pPr>
            <a:r>
              <a:rPr lang="en-US" altLang="en-US" sz="2200" dirty="0">
                <a:latin typeface="Century Gothic" panose="020B0502020202020204" pitchFamily="34" charset="0"/>
              </a:rPr>
              <a:t>Prophecy of seventy weeks and things that would happen during these weeks</a:t>
            </a:r>
          </a:p>
          <a:p>
            <a:pPr marL="457200" indent="-457200">
              <a:lnSpc>
                <a:spcPct val="120000"/>
              </a:lnSpc>
              <a:buFont typeface="+mj-lt"/>
              <a:buAutoNum type="arabicPeriod"/>
            </a:pPr>
            <a:r>
              <a:rPr lang="en-US" altLang="en-US" sz="2400" u="sng" dirty="0">
                <a:latin typeface="Century Gothic" panose="020B0502020202020204" pitchFamily="34" charset="0"/>
              </a:rPr>
              <a:t>New Testament (KJV or other version)</a:t>
            </a:r>
          </a:p>
          <a:p>
            <a:pPr marL="914400" lvl="1" indent="-457200">
              <a:lnSpc>
                <a:spcPct val="120000"/>
              </a:lnSpc>
              <a:spcAft>
                <a:spcPts val="600"/>
              </a:spcAft>
              <a:buFont typeface="Arial" pitchFamily="34" charset="0"/>
              <a:buChar char="•"/>
            </a:pPr>
            <a:r>
              <a:rPr lang="en-US" altLang="en-US" sz="2200" dirty="0">
                <a:latin typeface="Century Gothic" panose="020B0502020202020204" pitchFamily="34" charset="0"/>
              </a:rPr>
              <a:t>Jesus’ prophecies of the destruction of the temple in Jerusalem, His return, and horrible things that would occur</a:t>
            </a:r>
          </a:p>
          <a:p>
            <a:pPr marL="457200" indent="-457200">
              <a:lnSpc>
                <a:spcPct val="120000"/>
              </a:lnSpc>
              <a:buFont typeface="+mj-lt"/>
              <a:buAutoNum type="arabicPeriod"/>
            </a:pPr>
            <a:r>
              <a:rPr lang="en-US" altLang="en-US" sz="2400" u="sng" dirty="0">
                <a:latin typeface="Century Gothic" panose="020B0502020202020204" pitchFamily="34" charset="0"/>
              </a:rPr>
              <a:t>The Book of Revelation</a:t>
            </a:r>
          </a:p>
          <a:p>
            <a:pPr marL="914400" lvl="1" indent="-457200">
              <a:lnSpc>
                <a:spcPct val="120000"/>
              </a:lnSpc>
              <a:spcAft>
                <a:spcPts val="1800"/>
              </a:spcAft>
              <a:buFont typeface="Arial" pitchFamily="34" charset="0"/>
              <a:buChar char="•"/>
            </a:pPr>
            <a:r>
              <a:rPr lang="en-US" altLang="en-US" sz="2200" dirty="0">
                <a:latin typeface="Century Gothic" panose="020B0502020202020204" pitchFamily="34" charset="0"/>
              </a:rPr>
              <a:t>Talks about beasts, false prophets, calamities</a:t>
            </a:r>
          </a:p>
          <a:p>
            <a:pPr marL="457200" indent="-457200">
              <a:lnSpc>
                <a:spcPct val="120000"/>
              </a:lnSpc>
              <a:spcAft>
                <a:spcPts val="600"/>
              </a:spcAft>
              <a:buFont typeface="+mj-lt"/>
              <a:buAutoNum type="arabicPeriod"/>
            </a:pPr>
            <a:endParaRPr lang="en-US" altLang="en-US" sz="2400" dirty="0">
              <a:latin typeface="Century Gothic" panose="020B0502020202020204"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Seven Years Tribulation Idea</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a:t>
            </a:fld>
            <a:endParaRPr lang="en-US"/>
          </a:p>
        </p:txBody>
      </p:sp>
    </p:spTree>
    <p:extLst>
      <p:ext uri="{BB962C8B-B14F-4D97-AF65-F5344CB8AC3E}">
        <p14:creationId xmlns:p14="http://schemas.microsoft.com/office/powerpoint/2010/main" val="35111460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20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2000"/>
                                        <p:tgtEl>
                                          <p:spTgt spid="2">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423517"/>
            <a:ext cx="6370320" cy="1538883"/>
          </a:xfrm>
          <a:prstGeom prst="rect">
            <a:avLst/>
          </a:prstGeom>
          <a:noFill/>
        </p:spPr>
        <p:txBody>
          <a:bodyPr wrap="square" rtlCol="0">
            <a:spAutoFit/>
          </a:bodyPr>
          <a:lstStyle/>
          <a:p>
            <a:pPr algn="ctr" fontAlgn="auto">
              <a:spcBef>
                <a:spcPct val="50000"/>
              </a:spcBef>
              <a:spcAft>
                <a:spcPts val="0"/>
              </a:spcAft>
              <a:defRPr/>
            </a:pPr>
            <a:r>
              <a:rPr lang="en-US" sz="4000" u="sng" dirty="0">
                <a:latin typeface="Century Gothic" pitchFamily="34" charset="0"/>
              </a:rPr>
              <a:t>What</a:t>
            </a:r>
            <a:r>
              <a:rPr lang="en-US" sz="4000" dirty="0">
                <a:latin typeface="Century Gothic" pitchFamily="34" charset="0"/>
              </a:rPr>
              <a:t> does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a:t>
            </a:r>
            <a:r>
              <a:rPr lang="en-US" sz="4000" dirty="0">
                <a:latin typeface="Century Gothic" pitchFamily="34" charset="0"/>
              </a:rPr>
              <a:t>then actually symbolize?</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320</a:t>
            </a:fld>
            <a:endParaRPr lang="en-US"/>
          </a:p>
        </p:txBody>
      </p:sp>
    </p:spTree>
    <p:extLst>
      <p:ext uri="{BB962C8B-B14F-4D97-AF65-F5344CB8AC3E}">
        <p14:creationId xmlns:p14="http://schemas.microsoft.com/office/powerpoint/2010/main" val="530125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321</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230979"/>
            <a:ext cx="8534400" cy="4043799"/>
          </a:xfrm>
          <a:prstGeom prst="rect">
            <a:avLst/>
          </a:prstGeom>
          <a:noFill/>
        </p:spPr>
        <p:txBody>
          <a:bodyPr wrap="square" rtlCol="0">
            <a:spAutoFit/>
          </a:bodyPr>
          <a:lstStyle/>
          <a:p>
            <a:pPr>
              <a:lnSpc>
                <a:spcPct val="120000"/>
              </a:lnSpc>
              <a:spcAft>
                <a:spcPts val="2400"/>
              </a:spcAft>
            </a:pPr>
            <a:r>
              <a:rPr lang="en-US" sz="3200" b="1" u="sng" dirty="0">
                <a:latin typeface="Century Gothic" panose="020B0502020202020204" pitchFamily="34" charset="0"/>
                <a:cs typeface="Andalus" panose="02020603050405020304" pitchFamily="18" charset="-78"/>
              </a:rPr>
              <a:t>Having a mark can be viewed as</a:t>
            </a:r>
            <a:r>
              <a:rPr lang="en-US" sz="2800" dirty="0">
                <a:latin typeface="Century Gothic" panose="020B0502020202020204" pitchFamily="34" charset="0"/>
                <a:cs typeface="Andalus" panose="02020603050405020304" pitchFamily="18" charset="-78"/>
              </a:rPr>
              <a:t>:</a:t>
            </a:r>
          </a:p>
          <a:p>
            <a:pPr marL="457200" indent="-4572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 seal (official and permanent mark)</a:t>
            </a:r>
          </a:p>
          <a:p>
            <a:pPr marL="457200" indent="-4572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 sign of who has right and claim upon you</a:t>
            </a:r>
          </a:p>
          <a:p>
            <a:pPr marL="457200" indent="-4572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An indication of who is your master</a:t>
            </a:r>
          </a:p>
          <a:p>
            <a:pPr marL="457200" indent="-4572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 symbol of ownership</a:t>
            </a:r>
          </a:p>
          <a:p>
            <a:pPr marL="457200" indent="-4572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 symbol of a binding servanthood</a:t>
            </a:r>
          </a:p>
          <a:p>
            <a:pPr marL="457200" indent="-4572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An indication of whose inheritance you are</a:t>
            </a:r>
          </a:p>
        </p:txBody>
      </p:sp>
    </p:spTree>
    <p:extLst>
      <p:ext uri="{BB962C8B-B14F-4D97-AF65-F5344CB8AC3E}">
        <p14:creationId xmlns:p14="http://schemas.microsoft.com/office/powerpoint/2010/main" val="23037484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5602" y="1271692"/>
            <a:ext cx="8478896" cy="1471508"/>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If Satan’s followers receive a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a:t>
            </a:r>
            <a:r>
              <a:rPr lang="en-US" sz="4000" dirty="0">
                <a:latin typeface="Century Gothic" pitchFamily="34" charset="0"/>
              </a:rPr>
              <a:t>, do God’s followers also?</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322</a:t>
            </a:fld>
            <a:endParaRPr lang="en-US"/>
          </a:p>
        </p:txBody>
      </p:sp>
      <p:sp>
        <p:nvSpPr>
          <p:cNvPr id="7" name="TextBox 6">
            <a:extLst>
              <a:ext uri="{FF2B5EF4-FFF2-40B4-BE49-F238E27FC236}">
                <a16:creationId xmlns:a16="http://schemas.microsoft.com/office/drawing/2014/main" id="{AABBB784-792B-4FC6-BB2F-ECBBC4A25324}"/>
              </a:ext>
            </a:extLst>
          </p:cNvPr>
          <p:cNvSpPr txBox="1"/>
          <p:nvPr/>
        </p:nvSpPr>
        <p:spPr>
          <a:xfrm>
            <a:off x="323026" y="4867870"/>
            <a:ext cx="8478896" cy="923330"/>
          </a:xfrm>
          <a:prstGeom prst="rect">
            <a:avLst/>
          </a:prstGeom>
          <a:noFill/>
        </p:spPr>
        <p:txBody>
          <a:bodyPr wrap="square" rtlCol="0">
            <a:spAutoFit/>
          </a:bodyPr>
          <a:lstStyle/>
          <a:p>
            <a:pPr algn="ctr" fontAlgn="auto">
              <a:spcBef>
                <a:spcPct val="50000"/>
              </a:spcBef>
              <a:spcAft>
                <a:spcPts val="0"/>
              </a:spcAft>
              <a:defRPr/>
            </a:pPr>
            <a:r>
              <a:rPr lang="en-US" sz="5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The MARK of GOD</a:t>
            </a:r>
            <a:endParaRPr lang="en-US" sz="4000" dirty="0">
              <a:solidFill>
                <a:srgbClr val="FFFF00"/>
              </a:solidFill>
              <a:latin typeface="Century Gothic" pitchFamily="34" charset="0"/>
            </a:endParaRPr>
          </a:p>
        </p:txBody>
      </p:sp>
      <p:sp>
        <p:nvSpPr>
          <p:cNvPr id="8" name="TextBox 7">
            <a:extLst>
              <a:ext uri="{FF2B5EF4-FFF2-40B4-BE49-F238E27FC236}">
                <a16:creationId xmlns:a16="http://schemas.microsoft.com/office/drawing/2014/main" id="{ED6595A0-977E-4B89-A859-B07E6D0C9A40}"/>
              </a:ext>
            </a:extLst>
          </p:cNvPr>
          <p:cNvSpPr txBox="1"/>
          <p:nvPr/>
        </p:nvSpPr>
        <p:spPr>
          <a:xfrm>
            <a:off x="228600" y="3045992"/>
            <a:ext cx="8686800" cy="1678408"/>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I looked, and, lo, a Lamb stood on the mount Sion, and with him a hundred forty and four thousand, </a:t>
            </a:r>
            <a:r>
              <a:rPr lang="en-US" sz="2200" b="1" u="sng" dirty="0">
                <a:latin typeface="Century Gothic" panose="020B0502020202020204" pitchFamily="34" charset="0"/>
                <a:cs typeface="Andalus" panose="02020603050405020304" pitchFamily="18" charset="-78"/>
              </a:rPr>
              <a:t>having his Father's name written in their foreheads</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Revelation 14:1 and also in D&amp;C 108:5c</a:t>
            </a:r>
          </a:p>
        </p:txBody>
      </p:sp>
    </p:spTree>
    <p:extLst>
      <p:ext uri="{BB962C8B-B14F-4D97-AF65-F5344CB8AC3E}">
        <p14:creationId xmlns:p14="http://schemas.microsoft.com/office/powerpoint/2010/main" val="492095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323</a:t>
            </a:fld>
            <a:endParaRPr lang="en-US" dirty="0"/>
          </a:p>
        </p:txBody>
      </p:sp>
      <p:sp>
        <p:nvSpPr>
          <p:cNvPr id="8" name="TextBox 7">
            <a:extLst>
              <a:ext uri="{FF2B5EF4-FFF2-40B4-BE49-F238E27FC236}">
                <a16:creationId xmlns:a16="http://schemas.microsoft.com/office/drawing/2014/main" id="{397321A7-9349-4E72-90D1-A73B326C5D23}"/>
              </a:ext>
            </a:extLst>
          </p:cNvPr>
          <p:cNvSpPr txBox="1"/>
          <p:nvPr/>
        </p:nvSpPr>
        <p:spPr>
          <a:xfrm>
            <a:off x="381000" y="1086147"/>
            <a:ext cx="8343900" cy="769441"/>
          </a:xfrm>
          <a:prstGeom prst="rect">
            <a:avLst/>
          </a:prstGeom>
          <a:noFill/>
        </p:spPr>
        <p:txBody>
          <a:bodyPr wrap="square" rtlCol="0">
            <a:spAutoFit/>
          </a:bodyPr>
          <a:lstStyle/>
          <a:p>
            <a:pPr algn="ctr" fontAlgn="auto">
              <a:spcBef>
                <a:spcPct val="50000"/>
              </a:spcBef>
              <a:spcAft>
                <a:spcPts val="0"/>
              </a:spcAft>
              <a:defRPr/>
            </a:pPr>
            <a:r>
              <a:rPr lang="en-US" sz="4400" b="1" dirty="0">
                <a:ln w="19050">
                  <a:solidFill>
                    <a:schemeClr val="tx1"/>
                  </a:solidFill>
                </a:ln>
                <a:solidFill>
                  <a:srgbClr val="00B0F0"/>
                </a:solidFill>
                <a:effectLst>
                  <a:outerShdw blurRad="38100" dist="38100" dir="2700000" algn="tl">
                    <a:srgbClr val="000000">
                      <a:alpha val="43137"/>
                    </a:srgbClr>
                  </a:outerShdw>
                </a:effectLst>
                <a:latin typeface="Century Gothic" pitchFamily="34" charset="0"/>
              </a:rPr>
              <a:t>Jewish Phylacteries</a:t>
            </a:r>
            <a:endParaRPr lang="en-US" sz="3200" dirty="0">
              <a:solidFill>
                <a:srgbClr val="00B0F0"/>
              </a:solidFill>
              <a:latin typeface="Century Gothic" pitchFamily="34" charset="0"/>
            </a:endParaRPr>
          </a:p>
        </p:txBody>
      </p:sp>
      <p:pic>
        <p:nvPicPr>
          <p:cNvPr id="2050" name="Picture 2" descr="Pin on Art - Biblical">
            <a:extLst>
              <a:ext uri="{FF2B5EF4-FFF2-40B4-BE49-F238E27FC236}">
                <a16:creationId xmlns:a16="http://schemas.microsoft.com/office/drawing/2014/main" id="{33AE77F7-E6E7-4E23-8D38-1217AE298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16" y="2132012"/>
            <a:ext cx="4114800" cy="3762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Jewish Tefillin | Gnostic Warrior By Moe Bedard">
            <a:extLst>
              <a:ext uri="{FF2B5EF4-FFF2-40B4-BE49-F238E27FC236}">
                <a16:creationId xmlns:a16="http://schemas.microsoft.com/office/drawing/2014/main" id="{1F9C08B4-1B8C-4F9B-85E1-FC55F27A0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969" y="2122487"/>
            <a:ext cx="2510028" cy="377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592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324</a:t>
            </a:fld>
            <a:endParaRPr lang="en-US" dirty="0"/>
          </a:p>
        </p:txBody>
      </p:sp>
      <p:sp>
        <p:nvSpPr>
          <p:cNvPr id="8" name="TextBox 7">
            <a:extLst>
              <a:ext uri="{FF2B5EF4-FFF2-40B4-BE49-F238E27FC236}">
                <a16:creationId xmlns:a16="http://schemas.microsoft.com/office/drawing/2014/main" id="{397321A7-9349-4E72-90D1-A73B326C5D23}"/>
              </a:ext>
            </a:extLst>
          </p:cNvPr>
          <p:cNvSpPr txBox="1"/>
          <p:nvPr/>
        </p:nvSpPr>
        <p:spPr>
          <a:xfrm>
            <a:off x="381000" y="5715000"/>
            <a:ext cx="6370320" cy="923330"/>
          </a:xfrm>
          <a:prstGeom prst="rect">
            <a:avLst/>
          </a:prstGeom>
          <a:solidFill>
            <a:schemeClr val="bg1">
              <a:alpha val="40000"/>
            </a:schemeClr>
          </a:solidFill>
        </p:spPr>
        <p:txBody>
          <a:bodyPr wrap="square" rtlCol="0">
            <a:spAutoFit/>
          </a:bodyPr>
          <a:lstStyle/>
          <a:p>
            <a:pPr algn="ctr" fontAlgn="auto">
              <a:spcBef>
                <a:spcPct val="50000"/>
              </a:spcBef>
              <a:spcAft>
                <a:spcPts val="0"/>
              </a:spcAft>
              <a:defRPr/>
            </a:pPr>
            <a:r>
              <a:rPr lang="en-US" sz="5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The MARK of GOD</a:t>
            </a:r>
            <a:endParaRPr lang="en-US" sz="4000" dirty="0">
              <a:solidFill>
                <a:srgbClr val="FFFF00"/>
              </a:solidFill>
              <a:latin typeface="Century Gothic" pitchFamily="34" charset="0"/>
            </a:endParaRPr>
          </a:p>
        </p:txBody>
      </p:sp>
      <p:sp>
        <p:nvSpPr>
          <p:cNvPr id="9" name="TextBox 8">
            <a:extLst>
              <a:ext uri="{FF2B5EF4-FFF2-40B4-BE49-F238E27FC236}">
                <a16:creationId xmlns:a16="http://schemas.microsoft.com/office/drawing/2014/main" id="{7F69F103-F720-492E-A402-9E80C5013CC9}"/>
              </a:ext>
            </a:extLst>
          </p:cNvPr>
          <p:cNvSpPr txBox="1"/>
          <p:nvPr/>
        </p:nvSpPr>
        <p:spPr>
          <a:xfrm>
            <a:off x="333375" y="888364"/>
            <a:ext cx="8686800" cy="5334794"/>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I say unto you, I would that ye should remember to </a:t>
            </a:r>
            <a:r>
              <a:rPr lang="en-US" sz="2200" b="1" u="sng" dirty="0">
                <a:latin typeface="Century Gothic" panose="020B0502020202020204" pitchFamily="34" charset="0"/>
                <a:cs typeface="Andalus" panose="02020603050405020304" pitchFamily="18" charset="-78"/>
              </a:rPr>
              <a:t>retain the name written always in your hearts</a:t>
            </a:r>
            <a:r>
              <a:rPr lang="en-US" sz="2200" dirty="0">
                <a:latin typeface="Century Gothic" panose="020B0502020202020204" pitchFamily="34" charset="0"/>
                <a:cs typeface="Andalus" panose="02020603050405020304" pitchFamily="18" charset="-78"/>
              </a:rPr>
              <a:t>, that ye are not found on the left hand of God, but that </a:t>
            </a:r>
            <a:r>
              <a:rPr lang="en-US" sz="2200" b="1" u="sng" dirty="0">
                <a:latin typeface="Century Gothic" panose="020B0502020202020204" pitchFamily="34" charset="0"/>
                <a:cs typeface="Andalus" panose="02020603050405020304" pitchFamily="18" charset="-78"/>
              </a:rPr>
              <a:t>ye hear and know the voice by which ye shall be called</a:t>
            </a:r>
            <a:r>
              <a:rPr lang="en-US" sz="2200" dirty="0">
                <a:latin typeface="Century Gothic" panose="020B0502020202020204" pitchFamily="34" charset="0"/>
                <a:cs typeface="Andalus" panose="02020603050405020304" pitchFamily="18" charset="-78"/>
              </a:rPr>
              <a:t>, and also, the name by which he shall call you:</a:t>
            </a:r>
          </a:p>
          <a:p>
            <a:pPr>
              <a:lnSpc>
                <a:spcPct val="120000"/>
              </a:lnSpc>
            </a:pPr>
            <a:r>
              <a:rPr lang="en-US" sz="2200" dirty="0">
                <a:latin typeface="Century Gothic" panose="020B0502020202020204" pitchFamily="34" charset="0"/>
                <a:cs typeface="Andalus" panose="02020603050405020304" pitchFamily="18" charset="-78"/>
              </a:rPr>
              <a:t>Therefore, I would that ye should be steadfast and immovable, always abounding in good works, </a:t>
            </a:r>
            <a:r>
              <a:rPr lang="en-US" sz="2200" b="1" u="sng" dirty="0">
                <a:latin typeface="Century Gothic" panose="020B0502020202020204" pitchFamily="34" charset="0"/>
                <a:cs typeface="Andalus" panose="02020603050405020304" pitchFamily="18" charset="-78"/>
              </a:rPr>
              <a:t>that Christ, the Lord God Omnipotent, may seal you his</a:t>
            </a:r>
            <a:r>
              <a:rPr lang="en-US" sz="2200" dirty="0">
                <a:latin typeface="Century Gothic" panose="020B0502020202020204" pitchFamily="34" charset="0"/>
                <a:cs typeface="Andalus" panose="02020603050405020304" pitchFamily="18" charset="-78"/>
              </a:rPr>
              <a:t>, that you may be brought to heaven, </a:t>
            </a:r>
            <a:r>
              <a:rPr lang="en-US" sz="2200" b="1" u="sng" dirty="0">
                <a:latin typeface="Century Gothic" panose="020B0502020202020204" pitchFamily="34" charset="0"/>
                <a:cs typeface="Andalus" panose="02020603050405020304" pitchFamily="18" charset="-78"/>
              </a:rPr>
              <a:t>that ye may have everlasting salvation and eternal life</a:t>
            </a:r>
            <a:r>
              <a:rPr lang="en-US" sz="2200" dirty="0">
                <a:latin typeface="Century Gothic" panose="020B0502020202020204" pitchFamily="34" charset="0"/>
                <a:cs typeface="Andalus" panose="02020603050405020304" pitchFamily="18" charset="-78"/>
              </a:rPr>
              <a:t>, through the wisdom, and power, and justice, and mercy of him, who created all things, in heaven and in earth, who is God above all. Amen.</a:t>
            </a:r>
          </a:p>
          <a:p>
            <a:pPr algn="r">
              <a:lnSpc>
                <a:spcPct val="120000"/>
              </a:lnSpc>
            </a:pPr>
            <a:r>
              <a:rPr lang="en-US" sz="2200" dirty="0">
                <a:latin typeface="Century Gothic" panose="020B0502020202020204" pitchFamily="34" charset="0"/>
                <a:cs typeface="Andalus" panose="02020603050405020304" pitchFamily="18" charset="-78"/>
              </a:rPr>
              <a:t>Mosiah 3:16,21</a:t>
            </a:r>
          </a:p>
        </p:txBody>
      </p:sp>
    </p:spTree>
    <p:extLst>
      <p:ext uri="{BB962C8B-B14F-4D97-AF65-F5344CB8AC3E}">
        <p14:creationId xmlns:p14="http://schemas.microsoft.com/office/powerpoint/2010/main" val="18968115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325</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533400" y="914400"/>
            <a:ext cx="8077200" cy="5289333"/>
          </a:xfrm>
          <a:prstGeom prst="rect">
            <a:avLst/>
          </a:prstGeom>
          <a:noFill/>
        </p:spPr>
        <p:txBody>
          <a:bodyPr wrap="square" rtlCol="0">
            <a:spAutoFit/>
          </a:bodyPr>
          <a:lstStyle/>
          <a:p>
            <a:pPr algn="ctr">
              <a:lnSpc>
                <a:spcPct val="120000"/>
              </a:lnSpc>
              <a:spcAft>
                <a:spcPts val="1800"/>
              </a:spcAft>
            </a:pPr>
            <a:r>
              <a:rPr lang="en-US" sz="4000" b="1" dirty="0">
                <a:latin typeface="Century Gothic" panose="020B0502020202020204" pitchFamily="34" charset="0"/>
                <a:cs typeface="Andalus" panose="02020603050405020304" pitchFamily="18" charset="-78"/>
              </a:rPr>
              <a:t>Additional scriptures</a:t>
            </a:r>
          </a:p>
          <a:p>
            <a:pPr>
              <a:lnSpc>
                <a:spcPct val="120000"/>
              </a:lnSpc>
            </a:pPr>
            <a:r>
              <a:rPr lang="en-US" sz="3200" b="1" u="sng" dirty="0">
                <a:latin typeface="Century Gothic" panose="020B0502020202020204" pitchFamily="34" charset="0"/>
                <a:cs typeface="Andalus" panose="02020603050405020304" pitchFamily="18" charset="-78"/>
              </a:rPr>
              <a:t>Seal of God:</a:t>
            </a:r>
            <a:endParaRPr lang="en-US" sz="3200" dirty="0">
              <a:latin typeface="Century Gothic" panose="020B0502020202020204" pitchFamily="34" charset="0"/>
              <a:cs typeface="Andalus" panose="02020603050405020304" pitchFamily="18" charset="-78"/>
            </a:endParaRP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John 6:27</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2 Timothy 2:19</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Revelation 7:2-4</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Revelation 9:4</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Ephesians 1:13</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D&amp;C 76:5d</a:t>
            </a:r>
          </a:p>
          <a:p>
            <a:pPr>
              <a:lnSpc>
                <a:spcPct val="120000"/>
              </a:lnSpc>
            </a:pPr>
            <a:endParaRPr lang="en-US" sz="3200" dirty="0">
              <a:latin typeface="Century Gothic" panose="020B0502020202020204" pitchFamily="34" charset="0"/>
              <a:cs typeface="Andalus" panose="02020603050405020304" pitchFamily="18" charset="-78"/>
            </a:endParaRPr>
          </a:p>
        </p:txBody>
      </p:sp>
      <p:sp>
        <p:nvSpPr>
          <p:cNvPr id="8" name="TextBox 7">
            <a:extLst>
              <a:ext uri="{FF2B5EF4-FFF2-40B4-BE49-F238E27FC236}">
                <a16:creationId xmlns:a16="http://schemas.microsoft.com/office/drawing/2014/main" id="{8E1F6231-FD7E-4CA2-923A-51206F989FA3}"/>
              </a:ext>
            </a:extLst>
          </p:cNvPr>
          <p:cNvSpPr txBox="1"/>
          <p:nvPr/>
        </p:nvSpPr>
        <p:spPr>
          <a:xfrm>
            <a:off x="4848225" y="1866900"/>
            <a:ext cx="3910265" cy="4319837"/>
          </a:xfrm>
          <a:prstGeom prst="rect">
            <a:avLst/>
          </a:prstGeom>
          <a:noFill/>
        </p:spPr>
        <p:txBody>
          <a:bodyPr wrap="square" rtlCol="0">
            <a:spAutoFit/>
          </a:bodyPr>
          <a:lstStyle/>
          <a:p>
            <a:pPr>
              <a:lnSpc>
                <a:spcPct val="120000"/>
              </a:lnSpc>
            </a:pPr>
            <a:r>
              <a:rPr lang="en-US" sz="3200" b="1" u="sng" dirty="0">
                <a:latin typeface="Century Gothic" panose="020B0502020202020204" pitchFamily="34" charset="0"/>
                <a:cs typeface="Andalus" panose="02020603050405020304" pitchFamily="18" charset="-78"/>
              </a:rPr>
              <a:t>Covenant of God:</a:t>
            </a:r>
            <a:endParaRPr lang="en-US" sz="3200" dirty="0">
              <a:latin typeface="Century Gothic" panose="020B0502020202020204" pitchFamily="34" charset="0"/>
              <a:cs typeface="Andalus" panose="02020603050405020304" pitchFamily="18" charset="-78"/>
            </a:endParaRP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2 Nephi 13:16</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Mosiah 3:11</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Alma 16:237</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3 Nephi 12:18-21</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D&amp;C 17:22d-23b</a:t>
            </a:r>
          </a:p>
          <a:p>
            <a:pPr marL="457200" indent="-342900">
              <a:lnSpc>
                <a:spcPct val="120000"/>
              </a:lnSpc>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Moroni 4</a:t>
            </a:r>
          </a:p>
          <a:p>
            <a:pPr marL="342900" indent="-342900">
              <a:lnSpc>
                <a:spcPct val="120000"/>
              </a:lnSpc>
              <a:buFont typeface="Arial" panose="020B0604020202020204" pitchFamily="34" charset="0"/>
              <a:buChar char="•"/>
            </a:pPr>
            <a:endParaRPr lang="en-US" sz="3200" dirty="0">
              <a:latin typeface="Century Gothic" panose="020B0502020202020204" pitchFamily="34" charset="0"/>
              <a:cs typeface="Andalus" panose="02020603050405020304" pitchFamily="18" charset="-78"/>
            </a:endParaRPr>
          </a:p>
        </p:txBody>
      </p:sp>
    </p:spTree>
    <p:extLst>
      <p:ext uri="{BB962C8B-B14F-4D97-AF65-F5344CB8AC3E}">
        <p14:creationId xmlns:p14="http://schemas.microsoft.com/office/powerpoint/2010/main" val="33662274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667698" y="1447800"/>
            <a:ext cx="5791200" cy="2867555"/>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Do we need to look for a time where we need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a:t>
            </a:r>
            <a:r>
              <a:rPr lang="en-US" sz="4000" dirty="0">
                <a:latin typeface="Century Gothic" pitchFamily="34" charset="0"/>
              </a:rPr>
              <a:t>to buy and sell?</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326</a:t>
            </a:fld>
            <a:endParaRPr lang="en-US"/>
          </a:p>
        </p:txBody>
      </p:sp>
      <p:sp>
        <p:nvSpPr>
          <p:cNvPr id="7" name="TextBox 6">
            <a:extLst>
              <a:ext uri="{FF2B5EF4-FFF2-40B4-BE49-F238E27FC236}">
                <a16:creationId xmlns:a16="http://schemas.microsoft.com/office/drawing/2014/main" id="{40829559-069B-4B42-A94C-405A21BB8522}"/>
              </a:ext>
            </a:extLst>
          </p:cNvPr>
          <p:cNvSpPr txBox="1"/>
          <p:nvPr/>
        </p:nvSpPr>
        <p:spPr>
          <a:xfrm>
            <a:off x="290158" y="4645316"/>
            <a:ext cx="8563685" cy="1569660"/>
          </a:xfrm>
          <a:prstGeom prst="rect">
            <a:avLst/>
          </a:prstGeom>
          <a:noFill/>
        </p:spPr>
        <p:txBody>
          <a:bodyPr wrap="square" rtlCol="0">
            <a:spAutoFit/>
          </a:bodyPr>
          <a:lstStyle/>
          <a:p>
            <a:pPr algn="ctr" fontAlgn="auto">
              <a:spcBef>
                <a:spcPct val="50000"/>
              </a:spcBef>
              <a:spcAft>
                <a:spcPts val="0"/>
              </a:spcAft>
              <a:defRPr/>
            </a:pPr>
            <a:r>
              <a:rPr 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Satan doesn’t change – always trying to take away the agency of man. But…</a:t>
            </a:r>
          </a:p>
        </p:txBody>
      </p:sp>
    </p:spTree>
    <p:extLst>
      <p:ext uri="{BB962C8B-B14F-4D97-AF65-F5344CB8AC3E}">
        <p14:creationId xmlns:p14="http://schemas.microsoft.com/office/powerpoint/2010/main" val="38525550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750113" y="1219200"/>
            <a:ext cx="7708087" cy="2431435"/>
          </a:xfrm>
          <a:prstGeom prst="rect">
            <a:avLst/>
          </a:prstGeom>
          <a:noFill/>
        </p:spPr>
        <p:txBody>
          <a:bodyPr wrap="square" rtlCol="0">
            <a:spAutoFit/>
          </a:bodyPr>
          <a:lstStyle/>
          <a:p>
            <a:pPr fontAlgn="auto">
              <a:spcBef>
                <a:spcPct val="50000"/>
              </a:spcBef>
              <a:spcAft>
                <a:spcPts val="0"/>
              </a:spcAft>
              <a:defRPr/>
            </a:pPr>
            <a:r>
              <a:rPr lang="en-US" sz="4000" b="1" u="sng" dirty="0">
                <a:latin typeface="Century Gothic" pitchFamily="34" charset="0"/>
              </a:rPr>
              <a:t>Book of Revelation</a:t>
            </a:r>
            <a:r>
              <a:rPr lang="en-US" sz="4000" dirty="0">
                <a:latin typeface="Century Gothic" pitchFamily="34" charset="0"/>
              </a:rPr>
              <a:t>:</a:t>
            </a:r>
          </a:p>
          <a:p>
            <a:pPr marL="457200" indent="-457200" fontAlgn="auto">
              <a:spcBef>
                <a:spcPct val="50000"/>
              </a:spcBef>
              <a:spcAft>
                <a:spcPts val="0"/>
              </a:spcAft>
              <a:buFont typeface="Arial" panose="020B0604020202020204" pitchFamily="34" charset="0"/>
              <a:buChar char="•"/>
              <a:defRPr/>
            </a:pPr>
            <a:r>
              <a:rPr lang="en-US" sz="3200" dirty="0">
                <a:latin typeface="Century Gothic" pitchFamily="34" charset="0"/>
              </a:rPr>
              <a:t>Chapter 12 – the woman (church) fled the earth and the dragon was wroth with her</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327</a:t>
            </a:fld>
            <a:endParaRPr lang="en-US"/>
          </a:p>
        </p:txBody>
      </p:sp>
      <p:sp>
        <p:nvSpPr>
          <p:cNvPr id="8" name="TextBox 7">
            <a:extLst>
              <a:ext uri="{FF2B5EF4-FFF2-40B4-BE49-F238E27FC236}">
                <a16:creationId xmlns:a16="http://schemas.microsoft.com/office/drawing/2014/main" id="{61643B56-EEC1-4618-B19E-5DF5C49408DB}"/>
              </a:ext>
            </a:extLst>
          </p:cNvPr>
          <p:cNvSpPr txBox="1"/>
          <p:nvPr/>
        </p:nvSpPr>
        <p:spPr>
          <a:xfrm>
            <a:off x="457200" y="3858927"/>
            <a:ext cx="8534400" cy="208467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Therefore, the dragon was wroth with the woman, and </a:t>
            </a:r>
            <a:r>
              <a:rPr lang="en-US" sz="2200" b="1" u="sng" dirty="0">
                <a:latin typeface="Century Gothic" panose="020B0502020202020204" pitchFamily="34" charset="0"/>
                <a:cs typeface="Andalus" panose="02020603050405020304" pitchFamily="18" charset="-78"/>
              </a:rPr>
              <a:t>went to make war with the remnant of her seed, which keep the commandments of God</a:t>
            </a:r>
            <a:r>
              <a:rPr lang="en-US" sz="2200" dirty="0">
                <a:latin typeface="Century Gothic" panose="020B0502020202020204" pitchFamily="34" charset="0"/>
                <a:cs typeface="Andalus" panose="02020603050405020304" pitchFamily="18" charset="-78"/>
              </a:rPr>
              <a:t>, and have the testimony of Jesus Christ.</a:t>
            </a:r>
          </a:p>
          <a:p>
            <a:pPr algn="r">
              <a:lnSpc>
                <a:spcPct val="120000"/>
              </a:lnSpc>
            </a:pPr>
            <a:r>
              <a:rPr lang="en-US" sz="2200" dirty="0">
                <a:latin typeface="Century Gothic" panose="020B0502020202020204" pitchFamily="34" charset="0"/>
                <a:cs typeface="Andalus" panose="02020603050405020304" pitchFamily="18" charset="-78"/>
              </a:rPr>
              <a:t>Revelation 12:17</a:t>
            </a:r>
          </a:p>
        </p:txBody>
      </p:sp>
      <p:sp>
        <p:nvSpPr>
          <p:cNvPr id="9" name="TextBox 8">
            <a:extLst>
              <a:ext uri="{FF2B5EF4-FFF2-40B4-BE49-F238E27FC236}">
                <a16:creationId xmlns:a16="http://schemas.microsoft.com/office/drawing/2014/main" id="{DBB688B4-D41E-411E-A5A8-74E8DEC13FA5}"/>
              </a:ext>
            </a:extLst>
          </p:cNvPr>
          <p:cNvSpPr txBox="1"/>
          <p:nvPr/>
        </p:nvSpPr>
        <p:spPr>
          <a:xfrm>
            <a:off x="467868" y="5524117"/>
            <a:ext cx="6085332" cy="1261884"/>
          </a:xfrm>
          <a:prstGeom prst="rect">
            <a:avLst/>
          </a:prstGeom>
          <a:solidFill>
            <a:schemeClr val="bg1">
              <a:alpha val="40000"/>
            </a:schemeClr>
          </a:solidFill>
        </p:spPr>
        <p:txBody>
          <a:bodyPr wrap="square" rtlCol="0">
            <a:spAutoFit/>
          </a:bodyPr>
          <a:lstStyle/>
          <a:p>
            <a:pPr algn="ctr">
              <a:spcBef>
                <a:spcPct val="50000"/>
              </a:spcBef>
            </a:pPr>
            <a:r>
              <a:rPr lang="en-US" altLang="en-US" sz="40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rPr>
              <a:t>How did he make war? </a:t>
            </a:r>
            <a:r>
              <a:rPr lang="en-US" altLang="en-US" sz="36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rPr>
              <a:t>With two beasts (Rev.13)</a:t>
            </a:r>
            <a:endParaRPr lang="en-US" altLang="en-US" sz="40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endParaRPr>
          </a:p>
        </p:txBody>
      </p:sp>
    </p:spTree>
    <p:extLst>
      <p:ext uri="{BB962C8B-B14F-4D97-AF65-F5344CB8AC3E}">
        <p14:creationId xmlns:p14="http://schemas.microsoft.com/office/powerpoint/2010/main" val="37689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pic>
        <p:nvPicPr>
          <p:cNvPr id="15" name="Picture 10" descr="Measuring Scales Justice, lawyer, people, measuring Scales, weighing Scale  png | PNGWing">
            <a:extLst>
              <a:ext uri="{FF2B5EF4-FFF2-40B4-BE49-F238E27FC236}">
                <a16:creationId xmlns:a16="http://schemas.microsoft.com/office/drawing/2014/main" id="{93C98000-C417-4CAF-834A-581A92BFBB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77" b="93804" l="10000" r="90000">
                        <a14:foregroundMark x1="50543" y1="7573" x2="50543" y2="7573"/>
                        <a14:foregroundMark x1="50109" y1="1549" x2="50109" y2="1549"/>
                        <a14:foregroundMark x1="50978" y1="93804" x2="50978" y2="93804"/>
                      </a14:backgroundRemoval>
                    </a14:imgEffect>
                  </a14:imgLayer>
                </a14:imgProps>
              </a:ext>
              <a:ext uri="{28A0092B-C50C-407E-A947-70E740481C1C}">
                <a14:useLocalDpi xmlns:a14="http://schemas.microsoft.com/office/drawing/2010/main" val="0"/>
              </a:ext>
            </a:extLst>
          </a:blip>
          <a:srcRect l="19764" r="19764" b="3291"/>
          <a:stretch/>
        </p:blipFill>
        <p:spPr bwMode="auto">
          <a:xfrm>
            <a:off x="304800" y="-1351460"/>
            <a:ext cx="8534400" cy="83077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328</a:t>
            </a:fld>
            <a:endParaRPr lang="en-US"/>
          </a:p>
        </p:txBody>
      </p:sp>
      <p:sp>
        <p:nvSpPr>
          <p:cNvPr id="8" name="TextBox 7">
            <a:extLst>
              <a:ext uri="{FF2B5EF4-FFF2-40B4-BE49-F238E27FC236}">
                <a16:creationId xmlns:a16="http://schemas.microsoft.com/office/drawing/2014/main" id="{E6F83CED-92F5-4C2D-A801-A1663B0CA2E0}"/>
              </a:ext>
            </a:extLst>
          </p:cNvPr>
          <p:cNvSpPr txBox="1"/>
          <p:nvPr/>
        </p:nvSpPr>
        <p:spPr>
          <a:xfrm>
            <a:off x="2057400" y="6248400"/>
            <a:ext cx="5029200" cy="707886"/>
          </a:xfrm>
          <a:prstGeom prst="rect">
            <a:avLst/>
          </a:prstGeom>
          <a:noFill/>
        </p:spPr>
        <p:txBody>
          <a:bodyPr wrap="square" rtlCol="0">
            <a:spAutoFit/>
          </a:bodyPr>
          <a:lstStyle/>
          <a:p>
            <a:pPr algn="ctr">
              <a:spcBef>
                <a:spcPct val="50000"/>
              </a:spcBef>
            </a:pPr>
            <a:r>
              <a:rPr lang="en-US" altLang="en-US" sz="40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Balance of POWER</a:t>
            </a:r>
          </a:p>
        </p:txBody>
      </p:sp>
      <p:pic>
        <p:nvPicPr>
          <p:cNvPr id="2060" name="Picture 12" descr="Church - Free buildings icons">
            <a:extLst>
              <a:ext uri="{FF2B5EF4-FFF2-40B4-BE49-F238E27FC236}">
                <a16:creationId xmlns:a16="http://schemas.microsoft.com/office/drawing/2014/main" id="{3BFD4FB1-4D29-464C-9C85-63F1D2C245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589" y="1970360"/>
            <a:ext cx="2068240" cy="20682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ragon PNG Images – Dragon Transparent Pictures |">
            <a:extLst>
              <a:ext uri="{FF2B5EF4-FFF2-40B4-BE49-F238E27FC236}">
                <a16:creationId xmlns:a16="http://schemas.microsoft.com/office/drawing/2014/main" id="{312963DE-81F0-4D74-A8ED-AE13B2DEDB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6640" y="1371600"/>
            <a:ext cx="3290197" cy="29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56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2000"/>
                                        <p:tgtEl>
                                          <p:spTgt spid="2060"/>
                                        </p:tgtEl>
                                        <p:attrNameLst>
                                          <p:attrName>ppt_x</p:attrName>
                                        </p:attrNameLst>
                                      </p:cBhvr>
                                      <p:tavLst>
                                        <p:tav tm="0">
                                          <p:val>
                                            <p:strVal val="ppt_x"/>
                                          </p:val>
                                        </p:tav>
                                        <p:tav tm="100000">
                                          <p:val>
                                            <p:strVal val="ppt_x"/>
                                          </p:val>
                                        </p:tav>
                                      </p:tavLst>
                                    </p:anim>
                                    <p:anim calcmode="lin" valueType="num">
                                      <p:cBhvr additive="base">
                                        <p:cTn id="7" dur="2000"/>
                                        <p:tgtEl>
                                          <p:spTgt spid="2060"/>
                                        </p:tgtEl>
                                        <p:attrNameLst>
                                          <p:attrName>ppt_y</p:attrName>
                                        </p:attrNameLst>
                                      </p:cBhvr>
                                      <p:tavLst>
                                        <p:tav tm="0">
                                          <p:val>
                                            <p:strVal val="ppt_y"/>
                                          </p:val>
                                        </p:tav>
                                        <p:tav tm="100000">
                                          <p:val>
                                            <p:strVal val="0-ppt_h/2"/>
                                          </p:val>
                                        </p:tav>
                                      </p:tavLst>
                                    </p:anim>
                                    <p:set>
                                      <p:cBhvr>
                                        <p:cTn id="8" dur="1" fill="hold">
                                          <p:stCondLst>
                                            <p:cond delay="1999"/>
                                          </p:stCondLst>
                                        </p:cTn>
                                        <p:tgtEl>
                                          <p:spTgt spid="20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3" name="Slide Number Placeholder 2"/>
          <p:cNvSpPr>
            <a:spLocks noGrp="1"/>
          </p:cNvSpPr>
          <p:nvPr>
            <p:ph type="sldNum" sz="quarter" idx="12"/>
          </p:nvPr>
        </p:nvSpPr>
        <p:spPr/>
        <p:txBody>
          <a:bodyPr/>
          <a:lstStyle/>
          <a:p>
            <a:fld id="{AA1DEFB2-6A7E-46E0-9C12-CECB786200CE}" type="slidenum">
              <a:rPr lang="en-US" smtClean="0"/>
              <a:pPr/>
              <a:t>329</a:t>
            </a:fld>
            <a:endParaRPr lang="en-US"/>
          </a:p>
        </p:txBody>
      </p:sp>
      <p:pic>
        <p:nvPicPr>
          <p:cNvPr id="2056" name="Picture 8" descr="Unbalanced scale justice Royalty Free Vector Image">
            <a:extLst>
              <a:ext uri="{FF2B5EF4-FFF2-40B4-BE49-F238E27FC236}">
                <a16:creationId xmlns:a16="http://schemas.microsoft.com/office/drawing/2014/main" id="{01F0213B-658D-452A-8A52-652D46004F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93" b="90000" l="4898" r="93367">
                        <a14:foregroundMark x1="9184" y1="13889" x2="9184" y2="13889"/>
                        <a14:foregroundMark x1="48980" y1="5833" x2="48980" y2="5833"/>
                        <a14:foregroundMark x1="50306" y1="2593" x2="50306" y2="2593"/>
                        <a14:foregroundMark x1="4898" y1="53426" x2="4898" y2="53426"/>
                        <a14:foregroundMark x1="93367" y1="70000" x2="93367"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449906" y="-1355465"/>
            <a:ext cx="8282813" cy="92040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Dragon PNG Images – Dragon Transparent Pictures |">
            <a:extLst>
              <a:ext uri="{FF2B5EF4-FFF2-40B4-BE49-F238E27FC236}">
                <a16:creationId xmlns:a16="http://schemas.microsoft.com/office/drawing/2014/main" id="{4868CCD0-332C-42D4-AE2E-C82F19FBA0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512" y="2438400"/>
            <a:ext cx="2991088" cy="2644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C10A113-2A6F-4182-B0A9-D15CCE6E97A1}"/>
              </a:ext>
            </a:extLst>
          </p:cNvPr>
          <p:cNvSpPr txBox="1"/>
          <p:nvPr/>
        </p:nvSpPr>
        <p:spPr>
          <a:xfrm>
            <a:off x="381000" y="762000"/>
            <a:ext cx="5029200" cy="4031873"/>
          </a:xfrm>
          <a:prstGeom prst="rect">
            <a:avLst/>
          </a:prstGeom>
          <a:solidFill>
            <a:schemeClr val="bg1">
              <a:alpha val="50000"/>
            </a:schemeClr>
          </a:solidFill>
        </p:spPr>
        <p:txBody>
          <a:bodyPr wrap="square" rtlCol="0">
            <a:spAutoFit/>
          </a:bodyPr>
          <a:lstStyle/>
          <a:p>
            <a:pPr>
              <a:spcBef>
                <a:spcPct val="50000"/>
              </a:spcBef>
            </a:pPr>
            <a:r>
              <a:rPr lang="en-US" altLang="en-US" sz="4000" b="1" u="sng"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Beast &amp; Dragon have POWER for:</a:t>
            </a:r>
          </a:p>
          <a:p>
            <a:pPr marL="571500" indent="-571500">
              <a:spcBef>
                <a:spcPct val="50000"/>
              </a:spcBef>
              <a:buFont typeface="Arial" panose="020B0604020202020204" pitchFamily="34" charset="0"/>
              <a:buChar char="•"/>
            </a:pPr>
            <a:r>
              <a:rPr lang="en-US" altLang="en-US" sz="32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1,260 years</a:t>
            </a:r>
          </a:p>
          <a:p>
            <a:pPr marL="571500" indent="-571500">
              <a:spcBef>
                <a:spcPct val="50000"/>
              </a:spcBef>
              <a:buFont typeface="Arial" panose="020B0604020202020204" pitchFamily="34" charset="0"/>
              <a:buChar char="•"/>
            </a:pPr>
            <a:r>
              <a:rPr lang="en-US" altLang="en-US" sz="32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Time, times, &amp; ½ times</a:t>
            </a:r>
          </a:p>
          <a:p>
            <a:pPr marL="571500" indent="-571500">
              <a:spcBef>
                <a:spcPct val="50000"/>
              </a:spcBef>
              <a:buFont typeface="Arial" panose="020B0604020202020204" pitchFamily="34" charset="0"/>
              <a:buChar char="•"/>
            </a:pPr>
            <a:r>
              <a:rPr lang="en-US" altLang="en-US" sz="32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42 months</a:t>
            </a:r>
          </a:p>
        </p:txBody>
      </p:sp>
      <p:sp>
        <p:nvSpPr>
          <p:cNvPr id="12" name="TextBox 11">
            <a:extLst>
              <a:ext uri="{FF2B5EF4-FFF2-40B4-BE49-F238E27FC236}">
                <a16:creationId xmlns:a16="http://schemas.microsoft.com/office/drawing/2014/main" id="{6B340F72-B913-4A88-B1C9-4D9B462951DD}"/>
              </a:ext>
            </a:extLst>
          </p:cNvPr>
          <p:cNvSpPr txBox="1"/>
          <p:nvPr/>
        </p:nvSpPr>
        <p:spPr>
          <a:xfrm>
            <a:off x="457200" y="5414784"/>
            <a:ext cx="8189858" cy="923330"/>
          </a:xfrm>
          <a:prstGeom prst="rect">
            <a:avLst/>
          </a:prstGeom>
          <a:solidFill>
            <a:schemeClr val="bg1">
              <a:alpha val="50000"/>
            </a:schemeClr>
          </a:solidFill>
        </p:spPr>
        <p:txBody>
          <a:bodyPr wrap="square" rtlCol="0">
            <a:spAutoFit/>
          </a:bodyPr>
          <a:lstStyle/>
          <a:p>
            <a:pPr algn="ctr">
              <a:spcBef>
                <a:spcPct val="50000"/>
              </a:spcBef>
            </a:pPr>
            <a:r>
              <a:rPr lang="en-US" altLang="en-US" sz="5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 APOSTASY </a:t>
            </a:r>
            <a:r>
              <a:rPr lang="en-US" altLang="en-US" sz="44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rPr>
              <a:t>(Dark Ages)</a:t>
            </a:r>
            <a:endParaRPr lang="en-US" altLang="en-US" sz="54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endParaRPr>
          </a:p>
        </p:txBody>
      </p:sp>
      <p:sp>
        <p:nvSpPr>
          <p:cNvPr id="13" name="TextBox 12">
            <a:extLst>
              <a:ext uri="{FF2B5EF4-FFF2-40B4-BE49-F238E27FC236}">
                <a16:creationId xmlns:a16="http://schemas.microsoft.com/office/drawing/2014/main" id="{82048839-CD20-45AD-B24E-46980B32ED6B}"/>
              </a:ext>
            </a:extLst>
          </p:cNvPr>
          <p:cNvSpPr txBox="1"/>
          <p:nvPr/>
        </p:nvSpPr>
        <p:spPr>
          <a:xfrm>
            <a:off x="2057400" y="6248400"/>
            <a:ext cx="5029200" cy="707886"/>
          </a:xfrm>
          <a:prstGeom prst="rect">
            <a:avLst/>
          </a:prstGeom>
          <a:noFill/>
        </p:spPr>
        <p:txBody>
          <a:bodyPr wrap="square" rtlCol="0">
            <a:spAutoFit/>
          </a:bodyPr>
          <a:lstStyle/>
          <a:p>
            <a:pPr algn="ctr">
              <a:spcBef>
                <a:spcPct val="50000"/>
              </a:spcBef>
            </a:pPr>
            <a:r>
              <a:rPr lang="en-US" altLang="en-US" sz="40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Balance of POWER</a:t>
            </a:r>
          </a:p>
        </p:txBody>
      </p:sp>
      <p:sp>
        <p:nvSpPr>
          <p:cNvPr id="14" name="TextBox 13">
            <a:extLst>
              <a:ext uri="{FF2B5EF4-FFF2-40B4-BE49-F238E27FC236}">
                <a16:creationId xmlns:a16="http://schemas.microsoft.com/office/drawing/2014/main" id="{116A1D5C-88B4-4AE0-9613-5102B119D141}"/>
              </a:ext>
            </a:extLst>
          </p:cNvPr>
          <p:cNvSpPr txBox="1"/>
          <p:nvPr/>
        </p:nvSpPr>
        <p:spPr>
          <a:xfrm>
            <a:off x="5951316" y="4672556"/>
            <a:ext cx="2580775" cy="769441"/>
          </a:xfrm>
          <a:prstGeom prst="rect">
            <a:avLst/>
          </a:prstGeom>
          <a:noFill/>
        </p:spPr>
        <p:txBody>
          <a:bodyPr wrap="square" rtlCol="0">
            <a:spAutoFit/>
          </a:bodyPr>
          <a:lstStyle/>
          <a:p>
            <a:pPr algn="ctr">
              <a:spcBef>
                <a:spcPct val="50000"/>
              </a:spcBef>
            </a:pPr>
            <a:r>
              <a:rPr lang="en-US" altLang="en-US" sz="4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POWER</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15" name="TextBox 14">
            <a:extLst>
              <a:ext uri="{FF2B5EF4-FFF2-40B4-BE49-F238E27FC236}">
                <a16:creationId xmlns:a16="http://schemas.microsoft.com/office/drawing/2014/main" id="{D9785A5B-D75A-4573-BC87-98358C3B2954}"/>
              </a:ext>
            </a:extLst>
          </p:cNvPr>
          <p:cNvSpPr txBox="1"/>
          <p:nvPr/>
        </p:nvSpPr>
        <p:spPr>
          <a:xfrm>
            <a:off x="152400" y="4693503"/>
            <a:ext cx="5067367" cy="830997"/>
          </a:xfrm>
          <a:prstGeom prst="rect">
            <a:avLst/>
          </a:prstGeom>
          <a:solidFill>
            <a:schemeClr val="bg1">
              <a:alpha val="50000"/>
            </a:schemeClr>
          </a:solidFill>
        </p:spPr>
        <p:txBody>
          <a:bodyPr wrap="square" rtlCol="0">
            <a:spAutoFit/>
          </a:bodyPr>
          <a:lstStyle/>
          <a:p>
            <a:pPr algn="ctr">
              <a:spcBef>
                <a:spcPct val="50000"/>
              </a:spcBef>
            </a:pPr>
            <a:r>
              <a:rPr lang="en-US" altLang="en-US" sz="4800" b="1" dirty="0">
                <a:ln w="19050">
                  <a:solidFill>
                    <a:schemeClr val="tx1"/>
                  </a:solidFill>
                </a:ln>
                <a:solidFill>
                  <a:srgbClr val="7030A0"/>
                </a:solidFill>
                <a:effectLst>
                  <a:outerShdw blurRad="50800" dist="38100" dir="2700000" algn="tl" rotWithShape="0">
                    <a:prstClr val="black">
                      <a:alpha val="40000"/>
                    </a:prstClr>
                  </a:outerShdw>
                </a:effectLst>
                <a:latin typeface="Century Gothic" pitchFamily="34" charset="0"/>
              </a:rPr>
              <a:t>to make WAR</a:t>
            </a:r>
          </a:p>
        </p:txBody>
      </p:sp>
    </p:spTree>
    <p:extLst>
      <p:ext uri="{BB962C8B-B14F-4D97-AF65-F5344CB8AC3E}">
        <p14:creationId xmlns:p14="http://schemas.microsoft.com/office/powerpoint/2010/main" val="349172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6911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900" decel="100000" fill="hold"/>
                                        <p:tgtEl>
                                          <p:spTgt spid="5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anim calcmode="lin" valueType="num">
                                      <p:cBhvr>
                                        <p:cTn id="16" dur="1000" fill="hold"/>
                                        <p:tgtEl>
                                          <p:spTgt spid="51"/>
                                        </p:tgtEl>
                                        <p:attrNameLst>
                                          <p:attrName>ppt_x</p:attrName>
                                        </p:attrNameLst>
                                      </p:cBhvr>
                                      <p:tavLst>
                                        <p:tav tm="0">
                                          <p:val>
                                            <p:strVal val="#ppt_x"/>
                                          </p:val>
                                        </p:tav>
                                        <p:tav tm="100000">
                                          <p:val>
                                            <p:strVal val="#ppt_x"/>
                                          </p:val>
                                        </p:tav>
                                      </p:tavLst>
                                    </p:anim>
                                    <p:anim calcmode="lin" valueType="num">
                                      <p:cBhvr>
                                        <p:cTn id="17" dur="900" decel="100000" fill="hold"/>
                                        <p:tgtEl>
                                          <p:spTgt spid="5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900" decel="100000" fill="hold"/>
                                        <p:tgtEl>
                                          <p:spTgt spid="49"/>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13"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750113" y="1219200"/>
            <a:ext cx="7708087" cy="2431435"/>
          </a:xfrm>
          <a:prstGeom prst="rect">
            <a:avLst/>
          </a:prstGeom>
          <a:noFill/>
        </p:spPr>
        <p:txBody>
          <a:bodyPr wrap="square" rtlCol="0">
            <a:spAutoFit/>
          </a:bodyPr>
          <a:lstStyle/>
          <a:p>
            <a:pPr fontAlgn="auto">
              <a:spcBef>
                <a:spcPct val="50000"/>
              </a:spcBef>
              <a:spcAft>
                <a:spcPts val="0"/>
              </a:spcAft>
              <a:defRPr/>
            </a:pPr>
            <a:r>
              <a:rPr lang="en-US" sz="4000" b="1" u="sng" dirty="0">
                <a:latin typeface="Century Gothic" pitchFamily="34" charset="0"/>
              </a:rPr>
              <a:t>Book of Revelation</a:t>
            </a:r>
            <a:r>
              <a:rPr lang="en-US" sz="4000" dirty="0">
                <a:latin typeface="Century Gothic" pitchFamily="34" charset="0"/>
              </a:rPr>
              <a:t>:</a:t>
            </a:r>
          </a:p>
          <a:p>
            <a:pPr marL="457200" indent="-457200" fontAlgn="auto">
              <a:spcBef>
                <a:spcPct val="50000"/>
              </a:spcBef>
              <a:spcAft>
                <a:spcPts val="0"/>
              </a:spcAft>
              <a:buFont typeface="Arial" panose="020B0604020202020204" pitchFamily="34" charset="0"/>
              <a:buChar char="•"/>
              <a:defRPr/>
            </a:pPr>
            <a:r>
              <a:rPr lang="en-US" sz="3200" dirty="0">
                <a:latin typeface="Century Gothic" pitchFamily="34" charset="0"/>
              </a:rPr>
              <a:t>Chapter 13 – the dragon gave power to two beast to make war with the remnant of the Church</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330</a:t>
            </a:fld>
            <a:endParaRPr lang="en-US"/>
          </a:p>
        </p:txBody>
      </p:sp>
      <p:sp>
        <p:nvSpPr>
          <p:cNvPr id="8" name="TextBox 7">
            <a:extLst>
              <a:ext uri="{FF2B5EF4-FFF2-40B4-BE49-F238E27FC236}">
                <a16:creationId xmlns:a16="http://schemas.microsoft.com/office/drawing/2014/main" id="{61643B56-EEC1-4618-B19E-5DF5C49408DB}"/>
              </a:ext>
            </a:extLst>
          </p:cNvPr>
          <p:cNvSpPr txBox="1"/>
          <p:nvPr/>
        </p:nvSpPr>
        <p:spPr>
          <a:xfrm>
            <a:off x="457200" y="3858927"/>
            <a:ext cx="8534400" cy="208467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…in the likeness of the kingdoms of the earth; </a:t>
            </a:r>
            <a:r>
              <a:rPr lang="en-US" sz="2200" b="1" u="sng" dirty="0">
                <a:latin typeface="Century Gothic" panose="020B0502020202020204" pitchFamily="34" charset="0"/>
                <a:cs typeface="Andalus" panose="02020603050405020304" pitchFamily="18" charset="-78"/>
              </a:rPr>
              <a:t>a beast rise up out of the sea</a:t>
            </a:r>
            <a:r>
              <a:rPr lang="en-US" sz="2200" dirty="0">
                <a:latin typeface="Century Gothic" panose="020B0502020202020204" pitchFamily="34" charset="0"/>
                <a:cs typeface="Andalus" panose="02020603050405020304" pitchFamily="18" charset="-78"/>
              </a:rPr>
              <a:t>, and he stood upon the sand of the sea, </a:t>
            </a:r>
            <a:r>
              <a:rPr lang="en-US" sz="2200" b="1" u="sng" dirty="0">
                <a:latin typeface="Century Gothic" panose="020B0502020202020204" pitchFamily="34" charset="0"/>
                <a:cs typeface="Andalus" panose="02020603050405020304" pitchFamily="18" charset="-78"/>
              </a:rPr>
              <a:t>having seven heads and ten horns; and upon his horns ten crowns; and upon his heads the name of blasphemy</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Revelation 13:1</a:t>
            </a:r>
          </a:p>
        </p:txBody>
      </p:sp>
    </p:spTree>
    <p:extLst>
      <p:ext uri="{BB962C8B-B14F-4D97-AF65-F5344CB8AC3E}">
        <p14:creationId xmlns:p14="http://schemas.microsoft.com/office/powerpoint/2010/main" val="2221895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331</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447800"/>
            <a:ext cx="8534400" cy="4079065"/>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there was given unto him a mouth speaking great things and blasphemies; </a:t>
            </a:r>
            <a:r>
              <a:rPr lang="en-US" sz="32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and power was given unto him to continue forty and two months</a:t>
            </a:r>
            <a:r>
              <a:rPr lang="en-US" sz="2200" dirty="0">
                <a:latin typeface="Century Gothic" panose="020B0502020202020204" pitchFamily="34" charset="0"/>
                <a:cs typeface="Andalus" panose="02020603050405020304" pitchFamily="18" charset="-78"/>
              </a:rPr>
              <a:t>. And he opened his mouth in blasphemy against God, to blaspheme his name, and his tabernacle, and them that dwell in heaven. </a:t>
            </a:r>
            <a:r>
              <a:rPr lang="en-US" sz="2200" b="1" u="sng" dirty="0">
                <a:latin typeface="Century Gothic" panose="020B0502020202020204" pitchFamily="34" charset="0"/>
                <a:cs typeface="Andalus" panose="02020603050405020304" pitchFamily="18" charset="-78"/>
              </a:rPr>
              <a:t>And it was given unto him to make war with the saints, and to overcome them; and power was given him over all kindreds, and tongues, and nations</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Revelation 13:5-7</a:t>
            </a:r>
          </a:p>
        </p:txBody>
      </p:sp>
      <p:sp>
        <p:nvSpPr>
          <p:cNvPr id="8" name="TextBox 7">
            <a:extLst>
              <a:ext uri="{FF2B5EF4-FFF2-40B4-BE49-F238E27FC236}">
                <a16:creationId xmlns:a16="http://schemas.microsoft.com/office/drawing/2014/main" id="{D8C77863-7E8C-4137-ACA4-49EF319B23EB}"/>
              </a:ext>
            </a:extLst>
          </p:cNvPr>
          <p:cNvSpPr txBox="1"/>
          <p:nvPr/>
        </p:nvSpPr>
        <p:spPr>
          <a:xfrm>
            <a:off x="457200" y="5602069"/>
            <a:ext cx="8189858" cy="646331"/>
          </a:xfrm>
          <a:prstGeom prst="rect">
            <a:avLst/>
          </a:prstGeom>
          <a:solidFill>
            <a:schemeClr val="bg1">
              <a:alpha val="50000"/>
            </a:schemeClr>
          </a:solidFill>
        </p:spPr>
        <p:txBody>
          <a:bodyPr wrap="square" rtlCol="0">
            <a:spAutoFit/>
          </a:bodyPr>
          <a:lstStyle/>
          <a:p>
            <a:pPr algn="ctr">
              <a:spcBef>
                <a:spcPct val="50000"/>
              </a:spcBef>
            </a:pPr>
            <a:r>
              <a:rPr lang="en-US" alt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Power given during the Apostasy</a:t>
            </a:r>
            <a:endParaRPr lang="en-US" altLang="en-US" sz="36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endParaRPr>
          </a:p>
        </p:txBody>
      </p:sp>
    </p:spTree>
    <p:extLst>
      <p:ext uri="{BB962C8B-B14F-4D97-AF65-F5344CB8AC3E}">
        <p14:creationId xmlns:p14="http://schemas.microsoft.com/office/powerpoint/2010/main" val="2578289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04800" y="3457575"/>
            <a:ext cx="8534400" cy="2492990"/>
          </a:xfrm>
          <a:prstGeom prst="rect">
            <a:avLst/>
          </a:prstGeom>
          <a:noFill/>
        </p:spPr>
        <p:txBody>
          <a:bodyPr wrap="square" rtlCol="0">
            <a:spAutoFit/>
          </a:bodyPr>
          <a:lstStyle/>
          <a:p>
            <a:pPr fontAlgn="auto">
              <a:spcAft>
                <a:spcPts val="0"/>
              </a:spcAft>
              <a:defRPr/>
            </a:pPr>
            <a:r>
              <a:rPr lang="en-US" sz="4800" b="1" u="sng" dirty="0">
                <a:ln w="19050">
                  <a:solidFill>
                    <a:schemeClr val="tx1"/>
                  </a:solidFill>
                </a:ln>
                <a:solidFill>
                  <a:srgbClr val="FF0000"/>
                </a:solidFill>
                <a:latin typeface="Century Gothic" pitchFamily="34" charset="0"/>
              </a:rPr>
              <a:t>During the Apostasy:</a:t>
            </a:r>
          </a:p>
          <a:p>
            <a:pPr marL="571500" indent="-571500" fontAlgn="auto">
              <a:spcAft>
                <a:spcPts val="0"/>
              </a:spcAft>
              <a:buFont typeface="Arial" panose="020B0604020202020204" pitchFamily="34" charset="0"/>
              <a:buChar char="•"/>
              <a:defRPr/>
            </a:pPr>
            <a:r>
              <a:rPr lang="en-US" sz="3600" dirty="0">
                <a:latin typeface="Century Gothic" pitchFamily="34" charset="0"/>
              </a:rPr>
              <a:t>Power given to overcome the saints</a:t>
            </a:r>
          </a:p>
          <a:p>
            <a:pPr marL="571500" indent="-571500" fontAlgn="auto">
              <a:spcAft>
                <a:spcPts val="0"/>
              </a:spcAft>
              <a:buFont typeface="Arial" panose="020B0604020202020204" pitchFamily="34" charset="0"/>
              <a:buChar char="•"/>
              <a:defRPr/>
            </a:pPr>
            <a:r>
              <a:rPr lang="en-US" sz="3600" dirty="0">
                <a:latin typeface="Century Gothic" pitchFamily="34" charset="0"/>
              </a:rPr>
              <a:t>Power given over all nations, etc.</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332</a:t>
            </a:fld>
            <a:endParaRPr lang="en-US"/>
          </a:p>
        </p:txBody>
      </p:sp>
      <p:pic>
        <p:nvPicPr>
          <p:cNvPr id="8" name="Picture 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512425" y="1553900"/>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558725"/>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5" cstate="print"/>
          <a:srcRect/>
          <a:stretch>
            <a:fillRect/>
          </a:stretch>
        </p:blipFill>
        <p:spPr bwMode="auto">
          <a:xfrm>
            <a:off x="217025" y="1560908"/>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6" cstate="print"/>
          <a:srcRect/>
          <a:stretch>
            <a:fillRect/>
          </a:stretch>
        </p:blipFill>
        <p:spPr bwMode="auto">
          <a:xfrm>
            <a:off x="7772400" y="1557770"/>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1066800"/>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7" cstate="print"/>
          <a:srcRect t="2981" b="5667"/>
          <a:stretch>
            <a:fillRect/>
          </a:stretch>
        </p:blipFill>
        <p:spPr>
          <a:xfrm>
            <a:off x="2971800" y="1577050"/>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1066800"/>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1066800"/>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Tree>
    <p:extLst>
      <p:ext uri="{BB962C8B-B14F-4D97-AF65-F5344CB8AC3E}">
        <p14:creationId xmlns:p14="http://schemas.microsoft.com/office/powerpoint/2010/main" val="4167625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423517"/>
            <a:ext cx="6370320" cy="1938992"/>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Daniel’s vision in chapter 7 is of the same beast from Revelation 13</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333</a:t>
            </a:fld>
            <a:endParaRPr lang="en-US"/>
          </a:p>
        </p:txBody>
      </p:sp>
    </p:spTree>
    <p:extLst>
      <p:ext uri="{BB962C8B-B14F-4D97-AF65-F5344CB8AC3E}">
        <p14:creationId xmlns:p14="http://schemas.microsoft.com/office/powerpoint/2010/main" val="2654300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334</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447800"/>
            <a:ext cx="8534400" cy="2490938"/>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After this I saw in the night visions, and behold a fourth beast, dreadful and terrible, and strong exceedingly; and it had great iron teeth; it devoured and brake in pieces, and stamped the residue with the feet of it; and it was diverse from all the beasts that were before it; </a:t>
            </a:r>
            <a:r>
              <a:rPr lang="en-US" sz="2200" b="1" u="sng" dirty="0">
                <a:latin typeface="Century Gothic" panose="020B0502020202020204" pitchFamily="34" charset="0"/>
                <a:cs typeface="Andalus" panose="02020603050405020304" pitchFamily="18" charset="-78"/>
              </a:rPr>
              <a:t>and it had ten horns</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Daniel 7:7</a:t>
            </a:r>
          </a:p>
        </p:txBody>
      </p:sp>
      <p:sp>
        <p:nvSpPr>
          <p:cNvPr id="8" name="TextBox 7">
            <a:extLst>
              <a:ext uri="{FF2B5EF4-FFF2-40B4-BE49-F238E27FC236}">
                <a16:creationId xmlns:a16="http://schemas.microsoft.com/office/drawing/2014/main" id="{D8C77863-7E8C-4137-ACA4-49EF319B23EB}"/>
              </a:ext>
            </a:extLst>
          </p:cNvPr>
          <p:cNvSpPr txBox="1"/>
          <p:nvPr/>
        </p:nvSpPr>
        <p:spPr>
          <a:xfrm>
            <a:off x="457200" y="4267200"/>
            <a:ext cx="8189858" cy="646331"/>
          </a:xfrm>
          <a:prstGeom prst="rect">
            <a:avLst/>
          </a:prstGeom>
          <a:solidFill>
            <a:schemeClr val="bg1">
              <a:alpha val="50000"/>
            </a:schemeClr>
          </a:solidFill>
        </p:spPr>
        <p:txBody>
          <a:bodyPr wrap="square" rtlCol="0">
            <a:spAutoFit/>
          </a:bodyPr>
          <a:lstStyle/>
          <a:p>
            <a:pPr algn="ctr">
              <a:spcBef>
                <a:spcPct val="50000"/>
              </a:spcBef>
            </a:pPr>
            <a:r>
              <a:rPr lang="en-US" alt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Same beast from Revelation 13</a:t>
            </a:r>
            <a:endParaRPr lang="en-US" altLang="en-US" sz="36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endParaRPr>
          </a:p>
        </p:txBody>
      </p:sp>
    </p:spTree>
    <p:extLst>
      <p:ext uri="{BB962C8B-B14F-4D97-AF65-F5344CB8AC3E}">
        <p14:creationId xmlns:p14="http://schemas.microsoft.com/office/powerpoint/2010/main" val="9671873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335</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447800"/>
            <a:ext cx="8534400" cy="208467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he shall speak great words against the Most High, and shall </a:t>
            </a:r>
            <a:r>
              <a:rPr lang="en-US" sz="2200" b="1" u="sng" dirty="0">
                <a:latin typeface="Century Gothic" panose="020B0502020202020204" pitchFamily="34" charset="0"/>
                <a:cs typeface="Andalus" panose="02020603050405020304" pitchFamily="18" charset="-78"/>
              </a:rPr>
              <a:t>wear out the saints of the Most High</a:t>
            </a:r>
            <a:r>
              <a:rPr lang="en-US" sz="2200" dirty="0">
                <a:latin typeface="Century Gothic" panose="020B0502020202020204" pitchFamily="34" charset="0"/>
                <a:cs typeface="Andalus" panose="02020603050405020304" pitchFamily="18" charset="-78"/>
              </a:rPr>
              <a:t>, and think to change times and laws; and </a:t>
            </a:r>
            <a:r>
              <a:rPr lang="en-US" sz="2200" b="1" u="sng" dirty="0">
                <a:latin typeface="Century Gothic" panose="020B0502020202020204" pitchFamily="34" charset="0"/>
                <a:cs typeface="Andalus" panose="02020603050405020304" pitchFamily="18" charset="-78"/>
              </a:rPr>
              <a:t>they shall be given into his hand until a time and times and the dividing of time</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Daniel 7:25</a:t>
            </a:r>
          </a:p>
        </p:txBody>
      </p:sp>
      <p:sp>
        <p:nvSpPr>
          <p:cNvPr id="8" name="TextBox 7">
            <a:extLst>
              <a:ext uri="{FF2B5EF4-FFF2-40B4-BE49-F238E27FC236}">
                <a16:creationId xmlns:a16="http://schemas.microsoft.com/office/drawing/2014/main" id="{D8C77863-7E8C-4137-ACA4-49EF319B23EB}"/>
              </a:ext>
            </a:extLst>
          </p:cNvPr>
          <p:cNvSpPr txBox="1"/>
          <p:nvPr/>
        </p:nvSpPr>
        <p:spPr>
          <a:xfrm>
            <a:off x="457200" y="4114800"/>
            <a:ext cx="8189858" cy="1200329"/>
          </a:xfrm>
          <a:prstGeom prst="rect">
            <a:avLst/>
          </a:prstGeom>
          <a:solidFill>
            <a:schemeClr val="bg1">
              <a:alpha val="50000"/>
            </a:schemeClr>
          </a:solidFill>
        </p:spPr>
        <p:txBody>
          <a:bodyPr wrap="square" rtlCol="0">
            <a:spAutoFit/>
          </a:bodyPr>
          <a:lstStyle/>
          <a:p>
            <a:pPr algn="ctr">
              <a:spcBef>
                <a:spcPct val="50000"/>
              </a:spcBef>
            </a:pPr>
            <a:r>
              <a:rPr lang="en-US" alt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Time, times, and the dividing of time = 1,260 years = Apostasy</a:t>
            </a:r>
            <a:endParaRPr lang="en-US" altLang="en-US" sz="36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endParaRPr>
          </a:p>
        </p:txBody>
      </p:sp>
    </p:spTree>
    <p:extLst>
      <p:ext uri="{BB962C8B-B14F-4D97-AF65-F5344CB8AC3E}">
        <p14:creationId xmlns:p14="http://schemas.microsoft.com/office/powerpoint/2010/main" val="1885831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336</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447800"/>
            <a:ext cx="8534400" cy="3266535"/>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I beheld, and the same horn </a:t>
            </a:r>
            <a:r>
              <a:rPr lang="en-US" sz="2200" b="1" u="sng" dirty="0">
                <a:latin typeface="Century Gothic" panose="020B0502020202020204" pitchFamily="34" charset="0"/>
                <a:cs typeface="Andalus" panose="02020603050405020304" pitchFamily="18" charset="-78"/>
              </a:rPr>
              <a:t>made war with the saints</a:t>
            </a:r>
            <a:r>
              <a:rPr lang="en-US" sz="2200" dirty="0">
                <a:latin typeface="Century Gothic" panose="020B0502020202020204" pitchFamily="34" charset="0"/>
                <a:cs typeface="Andalus" panose="02020603050405020304" pitchFamily="18" charset="-78"/>
              </a:rPr>
              <a:t>, and </a:t>
            </a:r>
            <a:r>
              <a:rPr 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prevailed against them</a:t>
            </a:r>
            <a:r>
              <a:rPr lang="en-US" sz="2200" dirty="0">
                <a:latin typeface="Century Gothic" panose="020B0502020202020204" pitchFamily="34" charset="0"/>
                <a:cs typeface="Andalus" panose="02020603050405020304" pitchFamily="18" charset="-78"/>
              </a:rPr>
              <a:t>; </a:t>
            </a:r>
            <a:r>
              <a:rPr lang="en-US" sz="36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Until the Ancient of days came</a:t>
            </a:r>
            <a:r>
              <a:rPr lang="en-US" sz="2200" dirty="0">
                <a:latin typeface="Century Gothic" panose="020B0502020202020204" pitchFamily="34" charset="0"/>
                <a:cs typeface="Andalus" panose="02020603050405020304" pitchFamily="18" charset="-78"/>
              </a:rPr>
              <a:t>, and judgment was given to the saints of the Most High; and the time came that </a:t>
            </a:r>
            <a:r>
              <a:rPr lang="en-US" sz="36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the saints possessed the kingdom</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Daniel 7:21-22</a:t>
            </a:r>
          </a:p>
        </p:txBody>
      </p:sp>
      <p:sp>
        <p:nvSpPr>
          <p:cNvPr id="8" name="TextBox 7">
            <a:extLst>
              <a:ext uri="{FF2B5EF4-FFF2-40B4-BE49-F238E27FC236}">
                <a16:creationId xmlns:a16="http://schemas.microsoft.com/office/drawing/2014/main" id="{D8C77863-7E8C-4137-ACA4-49EF319B23EB}"/>
              </a:ext>
            </a:extLst>
          </p:cNvPr>
          <p:cNvSpPr txBox="1"/>
          <p:nvPr/>
        </p:nvSpPr>
        <p:spPr>
          <a:xfrm>
            <a:off x="457200" y="4971871"/>
            <a:ext cx="8189858" cy="1200329"/>
          </a:xfrm>
          <a:prstGeom prst="rect">
            <a:avLst/>
          </a:prstGeom>
          <a:solidFill>
            <a:schemeClr val="bg1">
              <a:alpha val="50000"/>
            </a:schemeClr>
          </a:solidFill>
        </p:spPr>
        <p:txBody>
          <a:bodyPr wrap="square" rtlCol="0">
            <a:spAutoFit/>
          </a:bodyPr>
          <a:lstStyle/>
          <a:p>
            <a:pPr algn="ctr">
              <a:spcBef>
                <a:spcPct val="50000"/>
              </a:spcBef>
            </a:pPr>
            <a:r>
              <a:rPr lang="en-US" altLang="en-US" sz="36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When did/will the saints possess the kingdom?</a:t>
            </a:r>
          </a:p>
        </p:txBody>
      </p:sp>
    </p:spTree>
    <p:extLst>
      <p:ext uri="{BB962C8B-B14F-4D97-AF65-F5344CB8AC3E}">
        <p14:creationId xmlns:p14="http://schemas.microsoft.com/office/powerpoint/2010/main" val="18071253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337</a:t>
            </a:fld>
            <a:endParaRPr lang="en-US"/>
          </a:p>
        </p:txBody>
      </p:sp>
      <p:pic>
        <p:nvPicPr>
          <p:cNvPr id="8" name="Picture 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512425" y="1553900"/>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558725"/>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5" cstate="print"/>
          <a:srcRect/>
          <a:stretch>
            <a:fillRect/>
          </a:stretch>
        </p:blipFill>
        <p:spPr bwMode="auto">
          <a:xfrm>
            <a:off x="217025" y="1560908"/>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6" cstate="print"/>
          <a:srcRect/>
          <a:stretch>
            <a:fillRect/>
          </a:stretch>
        </p:blipFill>
        <p:spPr bwMode="auto">
          <a:xfrm>
            <a:off x="7772400" y="1557770"/>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1066800"/>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7" cstate="print"/>
          <a:srcRect t="2981" b="5667"/>
          <a:stretch>
            <a:fillRect/>
          </a:stretch>
        </p:blipFill>
        <p:spPr>
          <a:xfrm>
            <a:off x="2971800" y="1577050"/>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1066800"/>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1066800"/>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
        <p:nvSpPr>
          <p:cNvPr id="14" name="TextBox 13">
            <a:extLst>
              <a:ext uri="{FF2B5EF4-FFF2-40B4-BE49-F238E27FC236}">
                <a16:creationId xmlns:a16="http://schemas.microsoft.com/office/drawing/2014/main" id="{B0788B8F-A068-475C-8710-29AF28B1CD68}"/>
              </a:ext>
            </a:extLst>
          </p:cNvPr>
          <p:cNvSpPr txBox="1"/>
          <p:nvPr/>
        </p:nvSpPr>
        <p:spPr>
          <a:xfrm>
            <a:off x="304800" y="3706527"/>
            <a:ext cx="8534400" cy="208467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the </a:t>
            </a:r>
            <a:r>
              <a:rPr lang="en-US" sz="2200" b="1" u="sng" dirty="0">
                <a:latin typeface="Century Gothic" panose="020B0502020202020204" pitchFamily="34" charset="0"/>
                <a:cs typeface="Andalus" panose="02020603050405020304" pitchFamily="18" charset="-78"/>
              </a:rPr>
              <a:t>dragon prevailed not against</a:t>
            </a:r>
            <a:r>
              <a:rPr lang="en-US" sz="2200" b="1" dirty="0">
                <a:latin typeface="Century Gothic" panose="020B0502020202020204" pitchFamily="34" charset="0"/>
                <a:cs typeface="Andalus" panose="02020603050405020304" pitchFamily="18" charset="-78"/>
              </a:rPr>
              <a:t> </a:t>
            </a:r>
            <a:r>
              <a:rPr lang="en-US" sz="2200" dirty="0">
                <a:latin typeface="Century Gothic" panose="020B0502020202020204" pitchFamily="34" charset="0"/>
                <a:cs typeface="Andalus" panose="02020603050405020304" pitchFamily="18" charset="-78"/>
              </a:rPr>
              <a:t>Michael, neither the child, nor </a:t>
            </a:r>
            <a:r>
              <a:rPr lang="en-US" sz="2200" b="1" u="sng" dirty="0">
                <a:latin typeface="Century Gothic" panose="020B0502020202020204" pitchFamily="34" charset="0"/>
                <a:cs typeface="Andalus" panose="02020603050405020304" pitchFamily="18" charset="-78"/>
              </a:rPr>
              <a:t>the woman which was the church of God, who</a:t>
            </a:r>
            <a:r>
              <a:rPr lang="en-US" sz="2200" dirty="0">
                <a:latin typeface="Century Gothic" panose="020B0502020202020204" pitchFamily="34" charset="0"/>
                <a:cs typeface="Andalus" panose="02020603050405020304" pitchFamily="18" charset="-78"/>
              </a:rPr>
              <a:t> had been delivered of her pains, and </a:t>
            </a:r>
            <a:r>
              <a:rPr lang="en-US" sz="2200" b="1" u="sng" dirty="0">
                <a:latin typeface="Century Gothic" panose="020B0502020202020204" pitchFamily="34" charset="0"/>
                <a:cs typeface="Andalus" panose="02020603050405020304" pitchFamily="18" charset="-78"/>
              </a:rPr>
              <a:t>brought forth the kingdom of our God and his Christ</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Revelation 12:7</a:t>
            </a:r>
          </a:p>
        </p:txBody>
      </p:sp>
      <p:sp>
        <p:nvSpPr>
          <p:cNvPr id="4" name="Arrow: Right 3">
            <a:extLst>
              <a:ext uri="{FF2B5EF4-FFF2-40B4-BE49-F238E27FC236}">
                <a16:creationId xmlns:a16="http://schemas.microsoft.com/office/drawing/2014/main" id="{82033424-8322-46DC-9B50-AC913A14ED51}"/>
              </a:ext>
            </a:extLst>
          </p:cNvPr>
          <p:cNvSpPr/>
          <p:nvPr/>
        </p:nvSpPr>
        <p:spPr>
          <a:xfrm rot="12264815">
            <a:off x="1238422" y="3808258"/>
            <a:ext cx="3761206" cy="381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93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338</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219200"/>
            <a:ext cx="8534400" cy="3672800"/>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a:t>
            </a:r>
            <a:r>
              <a:rPr lang="en-US" sz="2200" b="1" u="sng" dirty="0">
                <a:latin typeface="Century Gothic" panose="020B0502020202020204" pitchFamily="34" charset="0"/>
                <a:cs typeface="Andalus" panose="02020603050405020304" pitchFamily="18" charset="-78"/>
              </a:rPr>
              <a:t>when he was demanded of the Pharisees, when the kingdom of God should come, he answered them</a:t>
            </a:r>
            <a:r>
              <a:rPr lang="en-US" sz="2200" dirty="0">
                <a:latin typeface="Century Gothic" panose="020B0502020202020204" pitchFamily="34" charset="0"/>
                <a:cs typeface="Andalus" panose="02020603050405020304" pitchFamily="18" charset="-78"/>
              </a:rPr>
              <a:t>, and said, The kingdom of God cometh not with observation; Neither shall they say, Lo, here! or, Lo, there! For, </a:t>
            </a:r>
            <a:r>
              <a:rPr lang="en-US" sz="36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behold, the kingdom of God has already come unto you</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Luke 17:20-21</a:t>
            </a:r>
          </a:p>
        </p:txBody>
      </p:sp>
      <p:sp>
        <p:nvSpPr>
          <p:cNvPr id="8" name="TextBox 7">
            <a:extLst>
              <a:ext uri="{FF2B5EF4-FFF2-40B4-BE49-F238E27FC236}">
                <a16:creationId xmlns:a16="http://schemas.microsoft.com/office/drawing/2014/main" id="{D8C77863-7E8C-4137-ACA4-49EF319B23EB}"/>
              </a:ext>
            </a:extLst>
          </p:cNvPr>
          <p:cNvSpPr txBox="1"/>
          <p:nvPr/>
        </p:nvSpPr>
        <p:spPr>
          <a:xfrm>
            <a:off x="457200" y="5029200"/>
            <a:ext cx="8189858" cy="1200329"/>
          </a:xfrm>
          <a:prstGeom prst="rect">
            <a:avLst/>
          </a:prstGeom>
          <a:solidFill>
            <a:schemeClr val="bg1">
              <a:alpha val="50000"/>
            </a:schemeClr>
          </a:solidFill>
        </p:spPr>
        <p:txBody>
          <a:bodyPr wrap="square" rtlCol="0">
            <a:spAutoFit/>
          </a:bodyPr>
          <a:lstStyle/>
          <a:p>
            <a:pPr algn="ctr">
              <a:spcBef>
                <a:spcPct val="50000"/>
              </a:spcBef>
            </a:pPr>
            <a:r>
              <a:rPr lang="en-US" altLang="en-US" sz="36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rPr>
              <a:t>The authority of God, the power of God, this is the Kingdom</a:t>
            </a:r>
          </a:p>
        </p:txBody>
      </p:sp>
    </p:spTree>
    <p:extLst>
      <p:ext uri="{BB962C8B-B14F-4D97-AF65-F5344CB8AC3E}">
        <p14:creationId xmlns:p14="http://schemas.microsoft.com/office/powerpoint/2010/main" val="38062766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339</a:t>
            </a:fld>
            <a:endParaRPr lang="en-US"/>
          </a:p>
        </p:txBody>
      </p:sp>
      <p:pic>
        <p:nvPicPr>
          <p:cNvPr id="8" name="Picture 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512425" y="1553900"/>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558725"/>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5" cstate="print"/>
          <a:srcRect/>
          <a:stretch>
            <a:fillRect/>
          </a:stretch>
        </p:blipFill>
        <p:spPr bwMode="auto">
          <a:xfrm>
            <a:off x="217025" y="1560908"/>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6" cstate="print"/>
          <a:srcRect/>
          <a:stretch>
            <a:fillRect/>
          </a:stretch>
        </p:blipFill>
        <p:spPr bwMode="auto">
          <a:xfrm>
            <a:off x="7772400" y="1557770"/>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1066800"/>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7" cstate="print"/>
          <a:srcRect t="2981" b="5667"/>
          <a:stretch>
            <a:fillRect/>
          </a:stretch>
        </p:blipFill>
        <p:spPr>
          <a:xfrm>
            <a:off x="2971800" y="1577050"/>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1066800"/>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1066800"/>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
        <p:nvSpPr>
          <p:cNvPr id="14" name="TextBox 13">
            <a:extLst>
              <a:ext uri="{FF2B5EF4-FFF2-40B4-BE49-F238E27FC236}">
                <a16:creationId xmlns:a16="http://schemas.microsoft.com/office/drawing/2014/main" id="{B0788B8F-A068-475C-8710-29AF28B1CD68}"/>
              </a:ext>
            </a:extLst>
          </p:cNvPr>
          <p:cNvSpPr txBox="1"/>
          <p:nvPr/>
        </p:nvSpPr>
        <p:spPr>
          <a:xfrm>
            <a:off x="304800" y="3706527"/>
            <a:ext cx="8534400" cy="208467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I saw another </a:t>
            </a:r>
            <a:r>
              <a:rPr lang="en-US" sz="2200" b="1" u="sng" dirty="0">
                <a:latin typeface="Century Gothic" panose="020B0502020202020204" pitchFamily="34" charset="0"/>
                <a:cs typeface="Andalus" panose="02020603050405020304" pitchFamily="18" charset="-78"/>
              </a:rPr>
              <a:t>angel</a:t>
            </a:r>
            <a:r>
              <a:rPr lang="en-US" sz="2200" dirty="0">
                <a:latin typeface="Century Gothic" panose="020B0502020202020204" pitchFamily="34" charset="0"/>
                <a:cs typeface="Andalus" panose="02020603050405020304" pitchFamily="18" charset="-78"/>
              </a:rPr>
              <a:t> fly in the midst of heaven, </a:t>
            </a:r>
            <a:r>
              <a:rPr lang="en-US" sz="2200" b="1" u="sng" dirty="0">
                <a:latin typeface="Century Gothic" panose="020B0502020202020204" pitchFamily="34" charset="0"/>
                <a:cs typeface="Andalus" panose="02020603050405020304" pitchFamily="18" charset="-78"/>
              </a:rPr>
              <a:t>having the everlasting gospel to preach unto them that dwell on the earth, and to every nation, and kindred, and tongue, and people</a:t>
            </a:r>
            <a:r>
              <a:rPr lang="en-US" sz="2200" dirty="0">
                <a:latin typeface="Century Gothic" panose="020B0502020202020204" pitchFamily="34" charset="0"/>
                <a:cs typeface="Andalus" panose="02020603050405020304" pitchFamily="18" charset="-78"/>
              </a:rPr>
              <a:t>,</a:t>
            </a:r>
          </a:p>
          <a:p>
            <a:pPr algn="r">
              <a:lnSpc>
                <a:spcPct val="120000"/>
              </a:lnSpc>
            </a:pPr>
            <a:r>
              <a:rPr lang="en-US" sz="2200" dirty="0">
                <a:latin typeface="Century Gothic" panose="020B0502020202020204" pitchFamily="34" charset="0"/>
                <a:cs typeface="Andalus" panose="02020603050405020304" pitchFamily="18" charset="-78"/>
              </a:rPr>
              <a:t>Revelation 14:6</a:t>
            </a:r>
          </a:p>
        </p:txBody>
      </p:sp>
      <p:sp>
        <p:nvSpPr>
          <p:cNvPr id="20" name="Arrow: Right 19">
            <a:extLst>
              <a:ext uri="{FF2B5EF4-FFF2-40B4-BE49-F238E27FC236}">
                <a16:creationId xmlns:a16="http://schemas.microsoft.com/office/drawing/2014/main" id="{5EA39BAC-FB53-4193-99E1-9C5AD572C655}"/>
              </a:ext>
            </a:extLst>
          </p:cNvPr>
          <p:cNvSpPr/>
          <p:nvPr/>
        </p:nvSpPr>
        <p:spPr>
          <a:xfrm rot="20737321">
            <a:off x="3441158" y="3624682"/>
            <a:ext cx="4399050" cy="3810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207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492375"/>
            <a:ext cx="7772400" cy="1470025"/>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Restoration Gospel Is Critical to Understanding</a:t>
            </a:r>
          </a:p>
        </p:txBody>
      </p:sp>
      <p:sp>
        <p:nvSpPr>
          <p:cNvPr id="4" name="Slide Number Placeholder 3"/>
          <p:cNvSpPr>
            <a:spLocks noGrp="1"/>
          </p:cNvSpPr>
          <p:nvPr>
            <p:ph type="sldNum" sz="quarter" idx="11"/>
          </p:nvPr>
        </p:nvSpPr>
        <p:spPr/>
        <p:txBody>
          <a:bodyPr/>
          <a:lstStyle/>
          <a:p>
            <a:fld id="{F2C94934-F679-4702-B3C4-F49C4424DC22}" type="slidenum">
              <a:rPr lang="en-US" smtClean="0"/>
              <a:pPr/>
              <a:t>34</a:t>
            </a:fld>
            <a:endParaRPr lang="en-US" dirty="0"/>
          </a:p>
        </p:txBody>
      </p:sp>
    </p:spTree>
    <p:extLst>
      <p:ext uri="{BB962C8B-B14F-4D97-AF65-F5344CB8AC3E}">
        <p14:creationId xmlns:p14="http://schemas.microsoft.com/office/powerpoint/2010/main" val="1324189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340</a:t>
            </a:fld>
            <a:endParaRPr lang="en-US"/>
          </a:p>
        </p:txBody>
      </p:sp>
      <p:pic>
        <p:nvPicPr>
          <p:cNvPr id="8" name="Picture 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512425" y="1553900"/>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558725"/>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5" cstate="print"/>
          <a:srcRect/>
          <a:stretch>
            <a:fillRect/>
          </a:stretch>
        </p:blipFill>
        <p:spPr bwMode="auto">
          <a:xfrm>
            <a:off x="217025" y="1560908"/>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6" cstate="print"/>
          <a:srcRect/>
          <a:stretch>
            <a:fillRect/>
          </a:stretch>
        </p:blipFill>
        <p:spPr bwMode="auto">
          <a:xfrm>
            <a:off x="7772400" y="1557770"/>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1066800"/>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7" cstate="print"/>
          <a:srcRect t="2981" b="5667"/>
          <a:stretch>
            <a:fillRect/>
          </a:stretch>
        </p:blipFill>
        <p:spPr>
          <a:xfrm>
            <a:off x="2971800" y="1577050"/>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1066800"/>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1066800"/>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
        <p:nvSpPr>
          <p:cNvPr id="2" name="Arrow: Right 1">
            <a:extLst>
              <a:ext uri="{FF2B5EF4-FFF2-40B4-BE49-F238E27FC236}">
                <a16:creationId xmlns:a16="http://schemas.microsoft.com/office/drawing/2014/main" id="{57E30B8C-45A9-4550-9CEC-B10CE053BB54}"/>
              </a:ext>
            </a:extLst>
          </p:cNvPr>
          <p:cNvSpPr/>
          <p:nvPr/>
        </p:nvSpPr>
        <p:spPr>
          <a:xfrm>
            <a:off x="0" y="3352800"/>
            <a:ext cx="1512423" cy="1257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Kingdom on Earth</a:t>
            </a:r>
          </a:p>
        </p:txBody>
      </p:sp>
      <p:sp>
        <p:nvSpPr>
          <p:cNvPr id="20" name="Arrow: Right 19">
            <a:extLst>
              <a:ext uri="{FF2B5EF4-FFF2-40B4-BE49-F238E27FC236}">
                <a16:creationId xmlns:a16="http://schemas.microsoft.com/office/drawing/2014/main" id="{C0E40838-75AE-4567-8BC1-D90CC6D11FC4}"/>
              </a:ext>
            </a:extLst>
          </p:cNvPr>
          <p:cNvSpPr/>
          <p:nvPr/>
        </p:nvSpPr>
        <p:spPr>
          <a:xfrm>
            <a:off x="1557996" y="3352799"/>
            <a:ext cx="6050429" cy="125797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Kingdom left the Earth and power given to the beast to overcome the saints of God</a:t>
            </a:r>
          </a:p>
        </p:txBody>
      </p:sp>
      <p:sp>
        <p:nvSpPr>
          <p:cNvPr id="21" name="Arrow: Right 20">
            <a:extLst>
              <a:ext uri="{FF2B5EF4-FFF2-40B4-BE49-F238E27FC236}">
                <a16:creationId xmlns:a16="http://schemas.microsoft.com/office/drawing/2014/main" id="{D0D83E8C-C827-4526-9742-9D43942D0019}"/>
              </a:ext>
            </a:extLst>
          </p:cNvPr>
          <p:cNvSpPr/>
          <p:nvPr/>
        </p:nvSpPr>
        <p:spPr>
          <a:xfrm>
            <a:off x="7653998" y="3352800"/>
            <a:ext cx="1490002" cy="1257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Kingdom on Earth</a:t>
            </a:r>
          </a:p>
        </p:txBody>
      </p:sp>
      <p:sp>
        <p:nvSpPr>
          <p:cNvPr id="22" name="TextBox 21">
            <a:extLst>
              <a:ext uri="{FF2B5EF4-FFF2-40B4-BE49-F238E27FC236}">
                <a16:creationId xmlns:a16="http://schemas.microsoft.com/office/drawing/2014/main" id="{630846F2-622B-463E-8690-62E929B4245D}"/>
              </a:ext>
            </a:extLst>
          </p:cNvPr>
          <p:cNvSpPr txBox="1"/>
          <p:nvPr/>
        </p:nvSpPr>
        <p:spPr>
          <a:xfrm>
            <a:off x="1167891" y="4648200"/>
            <a:ext cx="6768477" cy="1754326"/>
          </a:xfrm>
          <a:prstGeom prst="rect">
            <a:avLst/>
          </a:prstGeom>
          <a:solidFill>
            <a:schemeClr val="bg1">
              <a:alpha val="50000"/>
            </a:schemeClr>
          </a:solidFill>
        </p:spPr>
        <p:txBody>
          <a:bodyPr wrap="square" rtlCol="0">
            <a:spAutoFit/>
          </a:bodyPr>
          <a:lstStyle/>
          <a:p>
            <a:pPr algn="ctr"/>
            <a:r>
              <a:rPr lang="en-US" alt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Apostasy from 570-1830 A.D.</a:t>
            </a:r>
          </a:p>
          <a:p>
            <a:pPr algn="ctr"/>
            <a:r>
              <a:rPr lang="en-US" alt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is when beast could overcome the saints</a:t>
            </a:r>
          </a:p>
        </p:txBody>
      </p:sp>
    </p:spTree>
    <p:extLst>
      <p:ext uri="{BB962C8B-B14F-4D97-AF65-F5344CB8AC3E}">
        <p14:creationId xmlns:p14="http://schemas.microsoft.com/office/powerpoint/2010/main" val="36486123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3" name="Slide Number Placeholder 2"/>
          <p:cNvSpPr>
            <a:spLocks noGrp="1"/>
          </p:cNvSpPr>
          <p:nvPr>
            <p:ph type="sldNum" sz="quarter" idx="12"/>
          </p:nvPr>
        </p:nvSpPr>
        <p:spPr/>
        <p:txBody>
          <a:bodyPr/>
          <a:lstStyle/>
          <a:p>
            <a:fld id="{AA1DEFB2-6A7E-46E0-9C12-CECB786200CE}" type="slidenum">
              <a:rPr lang="en-US" smtClean="0"/>
              <a:pPr/>
              <a:t>341</a:t>
            </a:fld>
            <a:endParaRPr lang="en-US"/>
          </a:p>
        </p:txBody>
      </p:sp>
      <p:pic>
        <p:nvPicPr>
          <p:cNvPr id="2056" name="Picture 8" descr="Unbalanced scale justice Royalty Free Vector Image">
            <a:extLst>
              <a:ext uri="{FF2B5EF4-FFF2-40B4-BE49-F238E27FC236}">
                <a16:creationId xmlns:a16="http://schemas.microsoft.com/office/drawing/2014/main" id="{01F0213B-658D-452A-8A52-652D46004F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93" b="90000" l="4898" r="93367">
                        <a14:foregroundMark x1="9184" y1="13889" x2="9184" y2="13889"/>
                        <a14:foregroundMark x1="48980" y1="5833" x2="48980" y2="5833"/>
                        <a14:foregroundMark x1="50306" y1="2593" x2="50306" y2="2593"/>
                        <a14:foregroundMark x1="4898" y1="53426" x2="4898" y2="53426"/>
                        <a14:foregroundMark x1="93367" y1="70000" x2="93367" y2="70000"/>
                      </a14:backgroundRemoval>
                    </a14:imgEffect>
                  </a14:imgLayer>
                </a14:imgProps>
              </a:ext>
              <a:ext uri="{28A0092B-C50C-407E-A947-70E740481C1C}">
                <a14:useLocalDpi xmlns:a14="http://schemas.microsoft.com/office/drawing/2010/main" val="0"/>
              </a:ext>
            </a:extLst>
          </a:blip>
          <a:srcRect/>
          <a:stretch>
            <a:fillRect/>
          </a:stretch>
        </p:blipFill>
        <p:spPr bwMode="auto">
          <a:xfrm>
            <a:off x="449906" y="-1355465"/>
            <a:ext cx="8282813" cy="92040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Dragon PNG Images – Dragon Transparent Pictures |">
            <a:extLst>
              <a:ext uri="{FF2B5EF4-FFF2-40B4-BE49-F238E27FC236}">
                <a16:creationId xmlns:a16="http://schemas.microsoft.com/office/drawing/2014/main" id="{4868CCD0-332C-42D4-AE2E-C82F19FBA0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512" y="2438400"/>
            <a:ext cx="2991088" cy="26440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B340F72-B913-4A88-B1C9-4D9B462951DD}"/>
              </a:ext>
            </a:extLst>
          </p:cNvPr>
          <p:cNvSpPr txBox="1"/>
          <p:nvPr/>
        </p:nvSpPr>
        <p:spPr>
          <a:xfrm>
            <a:off x="457200" y="5414784"/>
            <a:ext cx="8189858" cy="923330"/>
          </a:xfrm>
          <a:prstGeom prst="rect">
            <a:avLst/>
          </a:prstGeom>
          <a:solidFill>
            <a:schemeClr val="bg1">
              <a:alpha val="50000"/>
            </a:schemeClr>
          </a:solidFill>
        </p:spPr>
        <p:txBody>
          <a:bodyPr wrap="square" rtlCol="0">
            <a:spAutoFit/>
          </a:bodyPr>
          <a:lstStyle/>
          <a:p>
            <a:pPr algn="ctr">
              <a:spcBef>
                <a:spcPct val="50000"/>
              </a:spcBef>
            </a:pPr>
            <a:r>
              <a:rPr lang="en-US" altLang="en-US" sz="5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 APOSTASY </a:t>
            </a:r>
            <a:r>
              <a:rPr lang="en-US" altLang="en-US" sz="44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rPr>
              <a:t>(Dark Ages)</a:t>
            </a:r>
            <a:endParaRPr lang="en-US" altLang="en-US" sz="5400" b="1" dirty="0">
              <a:ln w="19050">
                <a:solidFill>
                  <a:schemeClr val="tx1"/>
                </a:solidFill>
              </a:ln>
              <a:solidFill>
                <a:srgbClr val="FFC000"/>
              </a:solidFill>
              <a:effectLst>
                <a:outerShdw blurRad="50800" dist="38100" dir="2700000" algn="tl" rotWithShape="0">
                  <a:prstClr val="black">
                    <a:alpha val="40000"/>
                  </a:prstClr>
                </a:outerShdw>
              </a:effectLst>
              <a:latin typeface="Century Gothic" pitchFamily="34" charset="0"/>
            </a:endParaRPr>
          </a:p>
        </p:txBody>
      </p:sp>
      <p:sp>
        <p:nvSpPr>
          <p:cNvPr id="13" name="TextBox 12">
            <a:extLst>
              <a:ext uri="{FF2B5EF4-FFF2-40B4-BE49-F238E27FC236}">
                <a16:creationId xmlns:a16="http://schemas.microsoft.com/office/drawing/2014/main" id="{82048839-CD20-45AD-B24E-46980B32ED6B}"/>
              </a:ext>
            </a:extLst>
          </p:cNvPr>
          <p:cNvSpPr txBox="1"/>
          <p:nvPr/>
        </p:nvSpPr>
        <p:spPr>
          <a:xfrm>
            <a:off x="2057400" y="6248400"/>
            <a:ext cx="5029200" cy="707886"/>
          </a:xfrm>
          <a:prstGeom prst="rect">
            <a:avLst/>
          </a:prstGeom>
          <a:noFill/>
        </p:spPr>
        <p:txBody>
          <a:bodyPr wrap="square" rtlCol="0">
            <a:spAutoFit/>
          </a:bodyPr>
          <a:lstStyle/>
          <a:p>
            <a:pPr algn="ctr">
              <a:spcBef>
                <a:spcPct val="50000"/>
              </a:spcBef>
            </a:pPr>
            <a:r>
              <a:rPr lang="en-US" altLang="en-US" sz="40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rPr>
              <a:t>Balance of POWER</a:t>
            </a:r>
          </a:p>
        </p:txBody>
      </p:sp>
      <p:sp>
        <p:nvSpPr>
          <p:cNvPr id="14" name="TextBox 13">
            <a:extLst>
              <a:ext uri="{FF2B5EF4-FFF2-40B4-BE49-F238E27FC236}">
                <a16:creationId xmlns:a16="http://schemas.microsoft.com/office/drawing/2014/main" id="{116A1D5C-88B4-4AE0-9613-5102B119D141}"/>
              </a:ext>
            </a:extLst>
          </p:cNvPr>
          <p:cNvSpPr txBox="1"/>
          <p:nvPr/>
        </p:nvSpPr>
        <p:spPr>
          <a:xfrm>
            <a:off x="5951316" y="4672556"/>
            <a:ext cx="2580775" cy="769441"/>
          </a:xfrm>
          <a:prstGeom prst="rect">
            <a:avLst/>
          </a:prstGeom>
          <a:noFill/>
        </p:spPr>
        <p:txBody>
          <a:bodyPr wrap="square" rtlCol="0">
            <a:spAutoFit/>
          </a:bodyPr>
          <a:lstStyle/>
          <a:p>
            <a:pPr algn="ctr">
              <a:spcBef>
                <a:spcPct val="50000"/>
              </a:spcBef>
            </a:pPr>
            <a:r>
              <a:rPr lang="en-US" altLang="en-US" sz="4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POWER</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pic>
        <p:nvPicPr>
          <p:cNvPr id="15" name="Picture 12" descr="Church - Free buildings icons">
            <a:extLst>
              <a:ext uri="{FF2B5EF4-FFF2-40B4-BE49-F238E27FC236}">
                <a16:creationId xmlns:a16="http://schemas.microsoft.com/office/drawing/2014/main" id="{122E503E-152F-4961-9BC0-047FD4B42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760" y="1295400"/>
            <a:ext cx="2068240" cy="206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53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pic>
        <p:nvPicPr>
          <p:cNvPr id="15" name="Picture 10" descr="Measuring Scales Justice, lawyer, people, measuring Scales, weighing Scale  png | PNGWing">
            <a:extLst>
              <a:ext uri="{FF2B5EF4-FFF2-40B4-BE49-F238E27FC236}">
                <a16:creationId xmlns:a16="http://schemas.microsoft.com/office/drawing/2014/main" id="{93C98000-C417-4CAF-834A-581A92BFBB2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77" b="93804" l="10000" r="90000">
                        <a14:foregroundMark x1="50543" y1="7573" x2="50543" y2="7573"/>
                        <a14:foregroundMark x1="50109" y1="1549" x2="50109" y2="1549"/>
                        <a14:foregroundMark x1="50978" y1="93804" x2="50978" y2="93804"/>
                      </a14:backgroundRemoval>
                    </a14:imgEffect>
                  </a14:imgLayer>
                </a14:imgProps>
              </a:ext>
              <a:ext uri="{28A0092B-C50C-407E-A947-70E740481C1C}">
                <a14:useLocalDpi xmlns:a14="http://schemas.microsoft.com/office/drawing/2010/main" val="0"/>
              </a:ext>
            </a:extLst>
          </a:blip>
          <a:srcRect l="19764" r="19764" b="3291"/>
          <a:stretch/>
        </p:blipFill>
        <p:spPr bwMode="auto">
          <a:xfrm>
            <a:off x="304800" y="-1351460"/>
            <a:ext cx="8534400" cy="830774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342</a:t>
            </a:fld>
            <a:endParaRPr lang="en-US"/>
          </a:p>
        </p:txBody>
      </p:sp>
      <p:pic>
        <p:nvPicPr>
          <p:cNvPr id="2060" name="Picture 12" descr="Church - Free buildings icons">
            <a:extLst>
              <a:ext uri="{FF2B5EF4-FFF2-40B4-BE49-F238E27FC236}">
                <a16:creationId xmlns:a16="http://schemas.microsoft.com/office/drawing/2014/main" id="{3BFD4FB1-4D29-464C-9C85-63F1D2C245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589" y="1970360"/>
            <a:ext cx="2068240" cy="20682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ragon PNG Images – Dragon Transparent Pictures |">
            <a:extLst>
              <a:ext uri="{FF2B5EF4-FFF2-40B4-BE49-F238E27FC236}">
                <a16:creationId xmlns:a16="http://schemas.microsoft.com/office/drawing/2014/main" id="{312963DE-81F0-4D74-A8ED-AE13B2DEDB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6640" y="1371600"/>
            <a:ext cx="3290197" cy="29084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826EAB-A7EB-4B2F-ADFD-9933A3E6E521}"/>
              </a:ext>
            </a:extLst>
          </p:cNvPr>
          <p:cNvSpPr txBox="1"/>
          <p:nvPr/>
        </p:nvSpPr>
        <p:spPr>
          <a:xfrm>
            <a:off x="2809296" y="3048000"/>
            <a:ext cx="3525408" cy="707886"/>
          </a:xfrm>
          <a:prstGeom prst="rect">
            <a:avLst/>
          </a:prstGeom>
          <a:solidFill>
            <a:schemeClr val="bg1">
              <a:alpha val="40000"/>
            </a:schemeClr>
          </a:solidFill>
        </p:spPr>
        <p:txBody>
          <a:bodyPr wrap="square" rtlCol="0">
            <a:spAutoFit/>
          </a:bodyPr>
          <a:lstStyle/>
          <a:p>
            <a:pPr algn="ctr" fontAlgn="auto">
              <a:spcBef>
                <a:spcPct val="50000"/>
              </a:spcBef>
              <a:spcAft>
                <a:spcPts val="0"/>
              </a:spcAft>
              <a:defRPr/>
            </a:pPr>
            <a:r>
              <a:rPr lang="en-US" sz="40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rPr>
              <a:t>She’s BACK!!!</a:t>
            </a:r>
          </a:p>
        </p:txBody>
      </p:sp>
      <p:sp>
        <p:nvSpPr>
          <p:cNvPr id="10" name="TextBox 9">
            <a:extLst>
              <a:ext uri="{FF2B5EF4-FFF2-40B4-BE49-F238E27FC236}">
                <a16:creationId xmlns:a16="http://schemas.microsoft.com/office/drawing/2014/main" id="{EF5803A2-2F88-4894-9DF3-14A38F34AAC8}"/>
              </a:ext>
            </a:extLst>
          </p:cNvPr>
          <p:cNvSpPr txBox="1"/>
          <p:nvPr/>
        </p:nvSpPr>
        <p:spPr>
          <a:xfrm>
            <a:off x="0" y="4404376"/>
            <a:ext cx="9144000" cy="1863074"/>
          </a:xfrm>
          <a:prstGeom prst="rect">
            <a:avLst/>
          </a:prstGeom>
          <a:solidFill>
            <a:schemeClr val="bg1">
              <a:alpha val="40000"/>
            </a:schemeClr>
          </a:solid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Therefore, the dragon was wroth with the woman, and </a:t>
            </a:r>
            <a:r>
              <a:rPr lang="en-US" sz="2200" b="1" u="sng" dirty="0">
                <a:latin typeface="Century Gothic" panose="020B0502020202020204" pitchFamily="34" charset="0"/>
                <a:cs typeface="Andalus" panose="02020603050405020304" pitchFamily="18" charset="-78"/>
              </a:rPr>
              <a:t>went to make war with the </a:t>
            </a:r>
            <a:r>
              <a:rPr lang="en-US" sz="3200" b="1" dirty="0">
                <a:ln w="190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remnant</a:t>
            </a:r>
            <a:r>
              <a:rPr lang="en-US" sz="2200" b="1" u="sng" dirty="0">
                <a:latin typeface="Century Gothic" panose="020B0502020202020204" pitchFamily="34" charset="0"/>
                <a:cs typeface="Andalus" panose="02020603050405020304" pitchFamily="18" charset="-78"/>
              </a:rPr>
              <a:t> of her seed, which keep the commandments of God</a:t>
            </a:r>
            <a:r>
              <a:rPr lang="en-US" sz="2200" dirty="0">
                <a:latin typeface="Century Gothic" panose="020B0502020202020204" pitchFamily="34" charset="0"/>
                <a:cs typeface="Andalus" panose="02020603050405020304" pitchFamily="18" charset="-78"/>
              </a:rPr>
              <a:t>, and have the testimony of Jesus Christ.</a:t>
            </a:r>
          </a:p>
          <a:p>
            <a:pPr algn="r">
              <a:lnSpc>
                <a:spcPct val="120000"/>
              </a:lnSpc>
            </a:pPr>
            <a:r>
              <a:rPr lang="en-US" sz="2200" dirty="0">
                <a:latin typeface="Century Gothic" panose="020B0502020202020204" pitchFamily="34" charset="0"/>
                <a:cs typeface="Andalus" panose="02020603050405020304" pitchFamily="18" charset="-78"/>
              </a:rPr>
              <a:t>Revelation 12:17</a:t>
            </a:r>
          </a:p>
        </p:txBody>
      </p:sp>
      <p:sp>
        <p:nvSpPr>
          <p:cNvPr id="11" name="TextBox 10">
            <a:extLst>
              <a:ext uri="{FF2B5EF4-FFF2-40B4-BE49-F238E27FC236}">
                <a16:creationId xmlns:a16="http://schemas.microsoft.com/office/drawing/2014/main" id="{B2F8045E-5A4C-45D0-81A8-F18372B82971}"/>
              </a:ext>
            </a:extLst>
          </p:cNvPr>
          <p:cNvSpPr txBox="1"/>
          <p:nvPr/>
        </p:nvSpPr>
        <p:spPr>
          <a:xfrm>
            <a:off x="0" y="6162056"/>
            <a:ext cx="9144000" cy="707886"/>
          </a:xfrm>
          <a:prstGeom prst="rect">
            <a:avLst/>
          </a:prstGeom>
          <a:solidFill>
            <a:schemeClr val="bg1">
              <a:alpha val="40000"/>
            </a:schemeClr>
          </a:solidFill>
        </p:spPr>
        <p:txBody>
          <a:bodyPr wrap="square" rtlCol="0">
            <a:spAutoFit/>
          </a:bodyPr>
          <a:lstStyle/>
          <a:p>
            <a:pPr algn="ctr" fontAlgn="auto">
              <a:spcBef>
                <a:spcPct val="50000"/>
              </a:spcBef>
              <a:spcAft>
                <a:spcPts val="0"/>
              </a:spcAft>
              <a:defRPr/>
            </a:pPr>
            <a:r>
              <a:rPr lang="en-US" sz="40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rPr>
              <a:t>God’s Kingdom is back on the Earth</a:t>
            </a:r>
          </a:p>
        </p:txBody>
      </p:sp>
    </p:spTree>
    <p:extLst>
      <p:ext uri="{BB962C8B-B14F-4D97-AF65-F5344CB8AC3E}">
        <p14:creationId xmlns:p14="http://schemas.microsoft.com/office/powerpoint/2010/main" val="1741277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343</a:t>
            </a:fld>
            <a:endParaRPr lang="en-US" dirty="0"/>
          </a:p>
        </p:txBody>
      </p:sp>
      <p:sp>
        <p:nvSpPr>
          <p:cNvPr id="7" name="TextBox 6">
            <a:extLst>
              <a:ext uri="{FF2B5EF4-FFF2-40B4-BE49-F238E27FC236}">
                <a16:creationId xmlns:a16="http://schemas.microsoft.com/office/drawing/2014/main" id="{9E9687D4-70AB-4F0A-8B1B-1D9CDE5A2D55}"/>
              </a:ext>
            </a:extLst>
          </p:cNvPr>
          <p:cNvSpPr txBox="1"/>
          <p:nvPr/>
        </p:nvSpPr>
        <p:spPr>
          <a:xfrm>
            <a:off x="304800" y="1066800"/>
            <a:ext cx="8534400" cy="3931333"/>
          </a:xfrm>
          <a:prstGeom prst="rect">
            <a:avLst/>
          </a:prstGeom>
          <a:noFill/>
        </p:spPr>
        <p:txBody>
          <a:bodyPr wrap="square" rtlCol="0">
            <a:spAutoFit/>
          </a:bodyPr>
          <a:lstStyle/>
          <a:p>
            <a:pPr>
              <a:lnSpc>
                <a:spcPct val="120000"/>
              </a:lnSpc>
            </a:pPr>
            <a:r>
              <a:rPr lang="en-US" sz="2200" dirty="0">
                <a:latin typeface="Century Gothic" panose="020B0502020202020204" pitchFamily="34" charset="0"/>
                <a:cs typeface="Andalus" panose="02020603050405020304" pitchFamily="18" charset="-78"/>
              </a:rPr>
              <a:t>And </a:t>
            </a:r>
            <a:r>
              <a:rPr lang="en-US" sz="2200" b="1" u="sng" dirty="0">
                <a:latin typeface="Century Gothic" panose="020B0502020202020204" pitchFamily="34" charset="0"/>
                <a:cs typeface="Andalus" panose="02020603050405020304" pitchFamily="18" charset="-78"/>
              </a:rPr>
              <a:t>he </a:t>
            </a:r>
            <a:r>
              <a:rPr lang="en-US" sz="2200" b="1" i="1" u="sng" dirty="0">
                <a:latin typeface="Century Gothic" panose="020B0502020202020204" pitchFamily="34" charset="0"/>
                <a:cs typeface="Andalus" panose="02020603050405020304" pitchFamily="18" charset="-78"/>
              </a:rPr>
              <a:t>[second beast]</a:t>
            </a:r>
            <a:r>
              <a:rPr lang="en-US" sz="2200" b="1" u="sng" dirty="0">
                <a:latin typeface="Century Gothic" panose="020B0502020202020204" pitchFamily="34" charset="0"/>
                <a:cs typeface="Andalus" panose="02020603050405020304" pitchFamily="18" charset="-78"/>
              </a:rPr>
              <a:t> </a:t>
            </a:r>
            <a:r>
              <a:rPr lang="en-US" sz="2200" b="1" u="sng" dirty="0" err="1">
                <a:latin typeface="Century Gothic" panose="020B0502020202020204" pitchFamily="34" charset="0"/>
                <a:cs typeface="Andalus" panose="02020603050405020304" pitchFamily="18" charset="-78"/>
              </a:rPr>
              <a:t>causeth</a:t>
            </a:r>
            <a:r>
              <a:rPr lang="en-US" sz="2200" b="1" u="sng" dirty="0">
                <a:latin typeface="Century Gothic" panose="020B0502020202020204" pitchFamily="34" charset="0"/>
                <a:cs typeface="Andalus" panose="02020603050405020304" pitchFamily="18" charset="-78"/>
              </a:rPr>
              <a:t> all</a:t>
            </a:r>
            <a:r>
              <a:rPr lang="en-US" sz="2200" dirty="0">
                <a:latin typeface="Century Gothic" panose="020B0502020202020204" pitchFamily="34" charset="0"/>
                <a:cs typeface="Andalus" panose="02020603050405020304" pitchFamily="18" charset="-78"/>
              </a:rPr>
              <a:t>, both small and great, rich and poor, free and bond, </a:t>
            </a:r>
            <a:r>
              <a:rPr lang="en-US" sz="2800" b="1" dirty="0">
                <a:ln w="15875">
                  <a:solidFill>
                    <a:schemeClr val="tx1"/>
                  </a:solidFill>
                </a:ln>
                <a:solidFill>
                  <a:srgbClr val="FF0000"/>
                </a:solidFill>
                <a:latin typeface="Century Gothic" pitchFamily="34" charset="0"/>
              </a:rPr>
              <a:t>to receive a mark </a:t>
            </a:r>
            <a:r>
              <a:rPr lang="en-US" sz="2200" dirty="0">
                <a:latin typeface="Century Gothic" panose="020B0502020202020204" pitchFamily="34" charset="0"/>
                <a:cs typeface="Andalus" panose="02020603050405020304" pitchFamily="18" charset="-78"/>
              </a:rPr>
              <a:t>in their right hand, or in their foreheads; And that </a:t>
            </a:r>
            <a:r>
              <a:rPr lang="en-US" sz="2200" b="1" u="sng" dirty="0">
                <a:latin typeface="Century Gothic" panose="020B0502020202020204" pitchFamily="34" charset="0"/>
                <a:cs typeface="Andalus" panose="02020603050405020304" pitchFamily="18" charset="-78"/>
              </a:rPr>
              <a:t>no man might buy or sell, save he that had the mark, or the name of the beast, or the number of his name</a:t>
            </a:r>
            <a:r>
              <a:rPr lang="en-US" sz="2200" dirty="0">
                <a:latin typeface="Century Gothic" panose="020B0502020202020204" pitchFamily="34" charset="0"/>
                <a:cs typeface="Andalus" panose="02020603050405020304" pitchFamily="18" charset="-78"/>
              </a:rPr>
              <a:t>.  Here is wisdom. Let him that hath understanding count </a:t>
            </a:r>
            <a:r>
              <a:rPr lang="en-US" sz="2200" b="1" u="sng" dirty="0">
                <a:latin typeface="Century Gothic" panose="020B0502020202020204" pitchFamily="34" charset="0"/>
                <a:cs typeface="Andalus" panose="02020603050405020304" pitchFamily="18" charset="-78"/>
              </a:rPr>
              <a:t>the number of the beast; for it is the number of a man; and his number is Six hundred threescore and six</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Revelation 13:16-18</a:t>
            </a:r>
          </a:p>
        </p:txBody>
      </p:sp>
      <p:sp>
        <p:nvSpPr>
          <p:cNvPr id="8" name="TextBox 7">
            <a:extLst>
              <a:ext uri="{FF2B5EF4-FFF2-40B4-BE49-F238E27FC236}">
                <a16:creationId xmlns:a16="http://schemas.microsoft.com/office/drawing/2014/main" id="{B8C108E4-571D-451E-9382-15F5E79E87BA}"/>
              </a:ext>
            </a:extLst>
          </p:cNvPr>
          <p:cNvSpPr txBox="1"/>
          <p:nvPr/>
        </p:nvSpPr>
        <p:spPr>
          <a:xfrm>
            <a:off x="385602" y="4800600"/>
            <a:ext cx="8478896" cy="1938992"/>
          </a:xfrm>
          <a:prstGeom prst="rect">
            <a:avLst/>
          </a:prstGeom>
          <a:solidFill>
            <a:schemeClr val="bg1">
              <a:alpha val="40000"/>
            </a:schemeClr>
          </a:solidFill>
        </p:spPr>
        <p:txBody>
          <a:bodyPr wrap="square" rtlCol="0">
            <a:spAutoFit/>
          </a:bodyPr>
          <a:lstStyle/>
          <a:p>
            <a:pPr algn="ctr" fontAlgn="auto">
              <a:spcBef>
                <a:spcPct val="50000"/>
              </a:spcBef>
              <a:spcAft>
                <a:spcPts val="0"/>
              </a:spcAft>
              <a:defRPr/>
            </a:pPr>
            <a:r>
              <a:rPr lang="en-US" sz="4000" b="1" dirty="0">
                <a:ln w="19050">
                  <a:solidFill>
                    <a:schemeClr val="tx1"/>
                  </a:solidFill>
                </a:ln>
                <a:solidFill>
                  <a:srgbClr val="00B050"/>
                </a:solidFill>
                <a:effectLst>
                  <a:outerShdw blurRad="50800" dist="38100" dir="2700000" algn="tl" rotWithShape="0">
                    <a:prstClr val="black">
                      <a:alpha val="40000"/>
                    </a:prstClr>
                  </a:outerShdw>
                </a:effectLst>
                <a:latin typeface="Century Gothic" pitchFamily="34" charset="0"/>
              </a:rPr>
              <a:t>This is the time period when the beast had power to overcome the saints of God = Apostasy</a:t>
            </a:r>
          </a:p>
        </p:txBody>
      </p:sp>
    </p:spTree>
    <p:extLst>
      <p:ext uri="{BB962C8B-B14F-4D97-AF65-F5344CB8AC3E}">
        <p14:creationId xmlns:p14="http://schemas.microsoft.com/office/powerpoint/2010/main" val="11966531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667698" y="1447800"/>
            <a:ext cx="5791200" cy="2867555"/>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Do we need to look for a time where we need the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a:t>
            </a:r>
            <a:r>
              <a:rPr lang="en-US" sz="4000" dirty="0">
                <a:latin typeface="Century Gothic" pitchFamily="34" charset="0"/>
              </a:rPr>
              <a:t>to buy and sell?</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344</a:t>
            </a:fld>
            <a:endParaRPr lang="en-US"/>
          </a:p>
        </p:txBody>
      </p:sp>
      <p:sp>
        <p:nvSpPr>
          <p:cNvPr id="7" name="TextBox 6">
            <a:extLst>
              <a:ext uri="{FF2B5EF4-FFF2-40B4-BE49-F238E27FC236}">
                <a16:creationId xmlns:a16="http://schemas.microsoft.com/office/drawing/2014/main" id="{40829559-069B-4B42-A94C-405A21BB8522}"/>
              </a:ext>
            </a:extLst>
          </p:cNvPr>
          <p:cNvSpPr txBox="1"/>
          <p:nvPr/>
        </p:nvSpPr>
        <p:spPr>
          <a:xfrm>
            <a:off x="290158" y="4645316"/>
            <a:ext cx="8563685" cy="1569660"/>
          </a:xfrm>
          <a:prstGeom prst="rect">
            <a:avLst/>
          </a:prstGeom>
          <a:noFill/>
        </p:spPr>
        <p:txBody>
          <a:bodyPr wrap="square" rtlCol="0">
            <a:spAutoFit/>
          </a:bodyPr>
          <a:lstStyle/>
          <a:p>
            <a:pPr algn="ctr" fontAlgn="auto">
              <a:spcBef>
                <a:spcPct val="50000"/>
              </a:spcBef>
              <a:spcAft>
                <a:spcPts val="0"/>
              </a:spcAft>
              <a:defRPr/>
            </a:pPr>
            <a:r>
              <a:rPr lang="en-US" sz="32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Satan doesn’t change – always trying to take away the agency of man. But…</a:t>
            </a:r>
          </a:p>
        </p:txBody>
      </p:sp>
    </p:spTree>
    <p:extLst>
      <p:ext uri="{BB962C8B-B14F-4D97-AF65-F5344CB8AC3E}">
        <p14:creationId xmlns:p14="http://schemas.microsoft.com/office/powerpoint/2010/main" val="9425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345</a:t>
            </a:fld>
            <a:endParaRPr lang="en-US"/>
          </a:p>
        </p:txBody>
      </p:sp>
      <p:pic>
        <p:nvPicPr>
          <p:cNvPr id="8" name="Picture 2"/>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1512425" y="1553900"/>
            <a:ext cx="1185786" cy="1722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558725"/>
            <a:ext cx="13716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035 The Church"/>
          <p:cNvPicPr>
            <a:picLocks noChangeAspect="1" noChangeArrowheads="1"/>
          </p:cNvPicPr>
          <p:nvPr/>
        </p:nvPicPr>
        <p:blipFill>
          <a:blip r:embed="rId5" cstate="print"/>
          <a:srcRect/>
          <a:stretch>
            <a:fillRect/>
          </a:stretch>
        </p:blipFill>
        <p:spPr bwMode="auto">
          <a:xfrm>
            <a:off x="217025" y="1560908"/>
            <a:ext cx="1143000" cy="1715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035 The Church"/>
          <p:cNvPicPr>
            <a:picLocks noChangeAspect="1" noChangeArrowheads="1"/>
          </p:cNvPicPr>
          <p:nvPr/>
        </p:nvPicPr>
        <p:blipFill>
          <a:blip r:embed="rId6" cstate="print"/>
          <a:srcRect/>
          <a:stretch>
            <a:fillRect/>
          </a:stretch>
        </p:blipFill>
        <p:spPr bwMode="auto">
          <a:xfrm>
            <a:off x="7772400" y="1557770"/>
            <a:ext cx="1143000" cy="1715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12425" y="1066800"/>
            <a:ext cx="6096000" cy="381000"/>
          </a:xfrm>
          <a:prstGeom prst="rect">
            <a:avLst/>
          </a:prstGeom>
          <a:solidFill>
            <a:srgbClr val="92D05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Century Gothic" pitchFamily="34" charset="0"/>
              </a:rPr>
              <a:t>Period of 1,260 years</a:t>
            </a:r>
          </a:p>
        </p:txBody>
      </p:sp>
      <p:pic>
        <p:nvPicPr>
          <p:cNvPr id="17" name="Picture 16" descr="Dragon.jpg"/>
          <p:cNvPicPr>
            <a:picLocks noChangeAspect="1"/>
          </p:cNvPicPr>
          <p:nvPr/>
        </p:nvPicPr>
        <p:blipFill>
          <a:blip r:embed="rId7" cstate="print"/>
          <a:srcRect t="2981" b="5667"/>
          <a:stretch>
            <a:fillRect/>
          </a:stretch>
        </p:blipFill>
        <p:spPr>
          <a:xfrm>
            <a:off x="2971800" y="1577050"/>
            <a:ext cx="2999206" cy="1699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Rectangle 17"/>
          <p:cNvSpPr/>
          <p:nvPr/>
        </p:nvSpPr>
        <p:spPr>
          <a:xfrm>
            <a:off x="217025" y="1066800"/>
            <a:ext cx="1295400" cy="381000"/>
          </a:xfrm>
          <a:prstGeom prst="rect">
            <a:avLst/>
          </a:prstGeom>
          <a:solidFill>
            <a:srgbClr val="FFFF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570 A.D.</a:t>
            </a:r>
          </a:p>
        </p:txBody>
      </p:sp>
      <p:sp>
        <p:nvSpPr>
          <p:cNvPr id="19" name="Rectangle 18"/>
          <p:cNvSpPr/>
          <p:nvPr/>
        </p:nvSpPr>
        <p:spPr>
          <a:xfrm>
            <a:off x="7608425" y="1066800"/>
            <a:ext cx="1295400" cy="381000"/>
          </a:xfrm>
          <a:prstGeom prst="rect">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tx1"/>
                </a:solidFill>
                <a:latin typeface="Century Gothic" pitchFamily="34" charset="0"/>
              </a:rPr>
              <a:t>A.D. 1830</a:t>
            </a:r>
          </a:p>
        </p:txBody>
      </p:sp>
      <p:sp>
        <p:nvSpPr>
          <p:cNvPr id="2" name="Arrow: Right 1">
            <a:extLst>
              <a:ext uri="{FF2B5EF4-FFF2-40B4-BE49-F238E27FC236}">
                <a16:creationId xmlns:a16="http://schemas.microsoft.com/office/drawing/2014/main" id="{57E30B8C-45A9-4550-9CEC-B10CE053BB54}"/>
              </a:ext>
            </a:extLst>
          </p:cNvPr>
          <p:cNvSpPr/>
          <p:nvPr/>
        </p:nvSpPr>
        <p:spPr>
          <a:xfrm>
            <a:off x="0" y="3352800"/>
            <a:ext cx="1512423" cy="1257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Kingdom on Earth</a:t>
            </a:r>
          </a:p>
        </p:txBody>
      </p:sp>
      <p:sp>
        <p:nvSpPr>
          <p:cNvPr id="20" name="Arrow: Right 19">
            <a:extLst>
              <a:ext uri="{FF2B5EF4-FFF2-40B4-BE49-F238E27FC236}">
                <a16:creationId xmlns:a16="http://schemas.microsoft.com/office/drawing/2014/main" id="{C0E40838-75AE-4567-8BC1-D90CC6D11FC4}"/>
              </a:ext>
            </a:extLst>
          </p:cNvPr>
          <p:cNvSpPr/>
          <p:nvPr/>
        </p:nvSpPr>
        <p:spPr>
          <a:xfrm>
            <a:off x="1557996" y="3352799"/>
            <a:ext cx="6050429" cy="125797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Kingdom left the Earth and power given to the beast to overcome the saints of God</a:t>
            </a:r>
          </a:p>
        </p:txBody>
      </p:sp>
      <p:sp>
        <p:nvSpPr>
          <p:cNvPr id="21" name="Arrow: Right 20">
            <a:extLst>
              <a:ext uri="{FF2B5EF4-FFF2-40B4-BE49-F238E27FC236}">
                <a16:creationId xmlns:a16="http://schemas.microsoft.com/office/drawing/2014/main" id="{D0D83E8C-C827-4526-9742-9D43942D0019}"/>
              </a:ext>
            </a:extLst>
          </p:cNvPr>
          <p:cNvSpPr/>
          <p:nvPr/>
        </p:nvSpPr>
        <p:spPr>
          <a:xfrm>
            <a:off x="7653998" y="3352800"/>
            <a:ext cx="1490002" cy="1257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Kingdom on Earth</a:t>
            </a:r>
          </a:p>
        </p:txBody>
      </p:sp>
      <p:sp>
        <p:nvSpPr>
          <p:cNvPr id="22" name="TextBox 21">
            <a:extLst>
              <a:ext uri="{FF2B5EF4-FFF2-40B4-BE49-F238E27FC236}">
                <a16:creationId xmlns:a16="http://schemas.microsoft.com/office/drawing/2014/main" id="{630846F2-622B-463E-8690-62E929B4245D}"/>
              </a:ext>
            </a:extLst>
          </p:cNvPr>
          <p:cNvSpPr txBox="1"/>
          <p:nvPr/>
        </p:nvSpPr>
        <p:spPr>
          <a:xfrm>
            <a:off x="57232" y="4648200"/>
            <a:ext cx="9008844" cy="1754326"/>
          </a:xfrm>
          <a:prstGeom prst="rect">
            <a:avLst/>
          </a:prstGeom>
          <a:solidFill>
            <a:schemeClr val="bg1">
              <a:alpha val="50000"/>
            </a:schemeClr>
          </a:solidFill>
        </p:spPr>
        <p:txBody>
          <a:bodyPr wrap="square" rtlCol="0">
            <a:spAutoFit/>
          </a:bodyPr>
          <a:lstStyle/>
          <a:p>
            <a:pPr algn="ctr"/>
            <a:r>
              <a:rPr lang="en-US" alt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Apostasy from 570-1830 A.D. is when people couldn’t buy or sell without the mark, being part of that evil kingdom.</a:t>
            </a:r>
          </a:p>
        </p:txBody>
      </p:sp>
    </p:spTree>
    <p:extLst>
      <p:ext uri="{BB962C8B-B14F-4D97-AF65-F5344CB8AC3E}">
        <p14:creationId xmlns:p14="http://schemas.microsoft.com/office/powerpoint/2010/main" val="9143018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Conclusion</a:t>
            </a:r>
            <a:b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the MARK of the BEAST</a:t>
            </a:r>
            <a:endParaRPr lang="en-US" sz="8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346</a:t>
            </a:fld>
            <a:endParaRPr lang="en-US" dirty="0"/>
          </a:p>
        </p:txBody>
      </p:sp>
    </p:spTree>
    <p:extLst>
      <p:ext uri="{BB962C8B-B14F-4D97-AF65-F5344CB8AC3E}">
        <p14:creationId xmlns:p14="http://schemas.microsoft.com/office/powerpoint/2010/main" val="3600204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39890" y="2423517"/>
            <a:ext cx="6370320" cy="2369880"/>
          </a:xfrm>
          <a:prstGeom prst="rect">
            <a:avLst/>
          </a:prstGeom>
          <a:noFill/>
        </p:spPr>
        <p:txBody>
          <a:bodyPr wrap="square" rtlCol="0">
            <a:spAutoFit/>
          </a:bodyPr>
          <a:lstStyle/>
          <a:p>
            <a:pPr algn="ctr" fontAlgn="auto">
              <a:spcBef>
                <a:spcPct val="50000"/>
              </a:spcBef>
              <a:spcAft>
                <a:spcPts val="0"/>
              </a:spcAft>
              <a:defRPr/>
            </a:pPr>
            <a:r>
              <a:rPr lang="en-US" sz="4000" dirty="0">
                <a:latin typeface="Century Gothic" pitchFamily="34" charset="0"/>
              </a:rPr>
              <a:t>Should we fear the coming </a:t>
            </a:r>
            <a:r>
              <a:rPr lang="en-US" sz="54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mark of the beast</a:t>
            </a:r>
            <a:r>
              <a:rPr lang="en-US" sz="4000" dirty="0">
                <a:latin typeface="Century Gothic" pitchFamily="34" charset="0"/>
              </a:rPr>
              <a:t>?</a:t>
            </a:r>
            <a:endParaRPr lang="en-US" sz="4000" dirty="0">
              <a:solidFill>
                <a:srgbClr val="00B0F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The MARK of the BEAST</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347</a:t>
            </a:fld>
            <a:endParaRPr lang="en-US"/>
          </a:p>
        </p:txBody>
      </p:sp>
    </p:spTree>
    <p:extLst>
      <p:ext uri="{BB962C8B-B14F-4D97-AF65-F5344CB8AC3E}">
        <p14:creationId xmlns:p14="http://schemas.microsoft.com/office/powerpoint/2010/main" val="186182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33350" y="935515"/>
            <a:ext cx="8801100" cy="4195251"/>
          </a:xfrm>
          <a:prstGeom prst="rect">
            <a:avLst/>
          </a:prstGeom>
          <a:noFill/>
        </p:spPr>
        <p:txBody>
          <a:bodyPr wrap="square" rtlCol="0">
            <a:spAutoFit/>
          </a:bodyPr>
          <a:lstStyle/>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We who are baptized, can still take upon us the mark</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Taking upon us the mark is our personal choice to worship Satan and give ourselves over to his actions</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Physical things forced upon us in these latter days is NOT the mark of the beast</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We do </a:t>
            </a:r>
            <a:r>
              <a:rPr lang="en-US" sz="2800" b="1" dirty="0">
                <a:ln w="19050">
                  <a:solidFill>
                    <a:schemeClr val="tx1"/>
                  </a:solidFill>
                </a:ln>
                <a:solidFill>
                  <a:srgbClr val="FF0000"/>
                </a:solidFill>
                <a:effectLst>
                  <a:outerShdw blurRad="38100" dist="38100" dir="2700000" algn="tl">
                    <a:srgbClr val="000000">
                      <a:alpha val="43137"/>
                    </a:srgbClr>
                  </a:outerShdw>
                </a:effectLst>
                <a:latin typeface="Century Gothic" pitchFamily="34" charset="0"/>
              </a:rPr>
              <a:t>NOT</a:t>
            </a:r>
            <a:r>
              <a:rPr lang="en-US" sz="2200" dirty="0">
                <a:latin typeface="Century Gothic" pitchFamily="34" charset="0"/>
              </a:rPr>
              <a:t> have to fear being forced to take upon us the mark of the beast in order to buy or sell as this time period was during the Apostasy</a:t>
            </a:r>
          </a:p>
          <a:p>
            <a:pPr marL="342900" indent="-342900">
              <a:lnSpc>
                <a:spcPct val="110000"/>
              </a:lnSpc>
              <a:spcAft>
                <a:spcPts val="600"/>
              </a:spcAft>
              <a:buFont typeface="Arial" panose="020B0604020202020204" pitchFamily="34" charset="0"/>
              <a:buChar char="•"/>
              <a:defRPr/>
            </a:pPr>
            <a:r>
              <a:rPr lang="en-US" sz="2200" dirty="0">
                <a:latin typeface="Century Gothic" pitchFamily="34" charset="0"/>
              </a:rPr>
              <a:t>God’s restored church WILL receive the promises and will have the POWER of God to overcome the beast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Conclusion</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348</a:t>
            </a:fld>
            <a:endParaRPr lang="en-US" dirty="0"/>
          </a:p>
        </p:txBody>
      </p:sp>
      <p:sp>
        <p:nvSpPr>
          <p:cNvPr id="7" name="TextBox 6"/>
          <p:cNvSpPr txBox="1"/>
          <p:nvPr/>
        </p:nvSpPr>
        <p:spPr>
          <a:xfrm>
            <a:off x="318914" y="4953000"/>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Tree>
    <p:extLst>
      <p:ext uri="{BB962C8B-B14F-4D97-AF65-F5344CB8AC3E}">
        <p14:creationId xmlns:p14="http://schemas.microsoft.com/office/powerpoint/2010/main" val="1564961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2000" fill="hold"/>
                                        <p:tgtEl>
                                          <p:spTgt spid="7"/>
                                        </p:tgtEl>
                                        <p:attrNameLst>
                                          <p:attrName>ppt_w</p:attrName>
                                        </p:attrNameLst>
                                      </p:cBhvr>
                                      <p:tavLst>
                                        <p:tav tm="0">
                                          <p:val>
                                            <p:fltVal val="0"/>
                                          </p:val>
                                        </p:tav>
                                        <p:tav tm="100000">
                                          <p:val>
                                            <p:strVal val="#ppt_w"/>
                                          </p:val>
                                        </p:tav>
                                      </p:tavLst>
                                    </p:anim>
                                    <p:anim calcmode="lin" valueType="num">
                                      <p:cBhvr>
                                        <p:cTn id="28" dur="2000" fill="hold"/>
                                        <p:tgtEl>
                                          <p:spTgt spid="7"/>
                                        </p:tgtEl>
                                        <p:attrNameLst>
                                          <p:attrName>ppt_h</p:attrName>
                                        </p:attrNameLst>
                                      </p:cBhvr>
                                      <p:tavLst>
                                        <p:tav tm="0">
                                          <p:val>
                                            <p:fltVal val="0"/>
                                          </p:val>
                                        </p:tav>
                                        <p:tav tm="100000">
                                          <p:val>
                                            <p:strVal val="#ppt_h"/>
                                          </p:val>
                                        </p:tav>
                                      </p:tavLst>
                                    </p:anim>
                                    <p:animEffect transition="in" filter="fade">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286000"/>
            <a:ext cx="7772400" cy="1904999"/>
          </a:xfrm>
        </p:spPr>
        <p:txBody>
          <a:bodyPr>
            <a:noAutofit/>
          </a:bodyPr>
          <a:lstStyle/>
          <a:p>
            <a:r>
              <a:rPr lang="en-US" sz="72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FINAL Conclusion</a:t>
            </a:r>
            <a:br>
              <a:rPr lang="en-US" sz="72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br>
            <a:r>
              <a:rPr lang="en-US" sz="72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to this class</a:t>
            </a:r>
            <a:endParaRPr lang="en-US" sz="138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1"/>
          </p:nvPr>
        </p:nvSpPr>
        <p:spPr/>
        <p:txBody>
          <a:bodyPr/>
          <a:lstStyle/>
          <a:p>
            <a:fld id="{F2C94934-F679-4702-B3C4-F49C4424DC22}" type="slidenum">
              <a:rPr lang="en-US" smtClean="0"/>
              <a:pPr/>
              <a:t>349</a:t>
            </a:fld>
            <a:endParaRPr lang="en-US" dirty="0"/>
          </a:p>
        </p:txBody>
      </p:sp>
    </p:spTree>
    <p:extLst>
      <p:ext uri="{BB962C8B-B14F-4D97-AF65-F5344CB8AC3E}">
        <p14:creationId xmlns:p14="http://schemas.microsoft.com/office/powerpoint/2010/main" val="1350554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35</a:t>
            </a:fld>
            <a:endParaRPr lang="en-US"/>
          </a:p>
        </p:txBody>
      </p:sp>
      <p:sp>
        <p:nvSpPr>
          <p:cNvPr id="9" name="TextBox 8"/>
          <p:cNvSpPr txBox="1"/>
          <p:nvPr/>
        </p:nvSpPr>
        <p:spPr>
          <a:xfrm>
            <a:off x="914400" y="1905000"/>
            <a:ext cx="7315200" cy="3143681"/>
          </a:xfrm>
          <a:prstGeom prst="rect">
            <a:avLst/>
          </a:prstGeom>
          <a:noFill/>
        </p:spPr>
        <p:txBody>
          <a:bodyPr wrap="square" rtlCol="0">
            <a:spAutoFit/>
          </a:bodyPr>
          <a:lstStyle/>
          <a:p>
            <a:pPr>
              <a:lnSpc>
                <a:spcPct val="120000"/>
              </a:lnSpc>
            </a:pPr>
            <a:r>
              <a:rPr lang="en-US" sz="2800" dirty="0">
                <a:ln w="15875">
                  <a:noFill/>
                </a:ln>
                <a:latin typeface="Century Gothic" pitchFamily="34" charset="0"/>
              </a:rPr>
              <a:t>Ye are </a:t>
            </a:r>
            <a:r>
              <a:rPr lang="en-US" sz="2800" b="1" u="sng" dirty="0">
                <a:ln w="15875">
                  <a:noFill/>
                </a:ln>
                <a:latin typeface="Century Gothic" pitchFamily="34" charset="0"/>
              </a:rPr>
              <a:t>not sent forth to be taught, but to teach</a:t>
            </a:r>
            <a:r>
              <a:rPr lang="en-US" sz="2800" dirty="0">
                <a:ln w="15875">
                  <a:noFill/>
                </a:ln>
                <a:latin typeface="Century Gothic" pitchFamily="34" charset="0"/>
              </a:rPr>
              <a:t> the children of men the things </a:t>
            </a:r>
            <a:r>
              <a:rPr lang="en-US" sz="2800" b="1" u="sng" dirty="0">
                <a:ln w="15875">
                  <a:noFill/>
                </a:ln>
                <a:solidFill>
                  <a:srgbClr val="0070C0"/>
                </a:solidFill>
                <a:latin typeface="Century Gothic" pitchFamily="34" charset="0"/>
              </a:rPr>
              <a:t>which I have put into your hands</a:t>
            </a:r>
            <a:r>
              <a:rPr lang="en-US" sz="2800" dirty="0">
                <a:ln w="15875">
                  <a:noFill/>
                </a:ln>
                <a:latin typeface="Century Gothic" pitchFamily="34" charset="0"/>
              </a:rPr>
              <a:t> by the power of my Spirit; and </a:t>
            </a:r>
            <a:r>
              <a:rPr lang="en-US" sz="2800" b="1" u="sng" dirty="0">
                <a:ln w="15875">
                  <a:noFill/>
                </a:ln>
                <a:latin typeface="Century Gothic" pitchFamily="34" charset="0"/>
              </a:rPr>
              <a:t>ye are to be taught from on high</a:t>
            </a:r>
            <a:r>
              <a:rPr lang="en-US" sz="2800" dirty="0">
                <a:ln w="15875">
                  <a:noFill/>
                </a:ln>
                <a:latin typeface="Century Gothic" pitchFamily="34" charset="0"/>
              </a:rPr>
              <a:t>.</a:t>
            </a:r>
          </a:p>
          <a:p>
            <a:pPr algn="r">
              <a:lnSpc>
                <a:spcPct val="120000"/>
              </a:lnSpc>
            </a:pPr>
            <a:r>
              <a:rPr lang="en-US" sz="2800" dirty="0">
                <a:ln w="15875">
                  <a:noFill/>
                </a:ln>
                <a:latin typeface="Century Gothic" pitchFamily="34" charset="0"/>
              </a:rPr>
              <a:t>D&amp;C 43:4b-c</a:t>
            </a:r>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838200" y="990601"/>
            <a:ext cx="7467600" cy="4267200"/>
          </a:xfrm>
        </p:spPr>
        <p:txBody>
          <a:bodyPr>
            <a:noAutofit/>
          </a:bodyPr>
          <a:lstStyle/>
          <a:p>
            <a:pPr marL="0" indent="0">
              <a:lnSpc>
                <a:spcPct val="120000"/>
              </a:lnSpc>
              <a:spcBef>
                <a:spcPct val="0"/>
              </a:spcBef>
              <a:spcAft>
                <a:spcPts val="1200"/>
              </a:spcAft>
              <a:buNone/>
            </a:pPr>
            <a:r>
              <a:rPr lang="en-US" altLang="en-US" sz="3400" b="1" u="sng" dirty="0">
                <a:ln w="19050">
                  <a:solidFill>
                    <a:schemeClr val="tx1"/>
                  </a:solidFill>
                </a:ln>
                <a:solidFill>
                  <a:srgbClr val="FF0000"/>
                </a:solidFill>
                <a:latin typeface="Century Gothic" pitchFamily="34" charset="0"/>
                <a:cs typeface="Narkisim" pitchFamily="34" charset="-79"/>
              </a:rPr>
              <a:t>Satan does not want us ready:</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to believe that things that have </a:t>
            </a:r>
            <a:r>
              <a:rPr lang="en-US" altLang="en-US" sz="2600" b="1" u="sng" dirty="0">
                <a:latin typeface="Century Gothic" pitchFamily="34" charset="0"/>
                <a:cs typeface="Narkisim" pitchFamily="34" charset="-79"/>
              </a:rPr>
              <a:t>ALREADY happened</a:t>
            </a:r>
            <a:r>
              <a:rPr lang="en-US" altLang="en-US" sz="2600" dirty="0">
                <a:latin typeface="Century Gothic" pitchFamily="34" charset="0"/>
                <a:cs typeface="Narkisim" pitchFamily="34" charset="-79"/>
              </a:rPr>
              <a:t> are yet to come</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wants us looking for things that </a:t>
            </a:r>
            <a:r>
              <a:rPr lang="en-US" altLang="en-US" sz="2600" b="1" u="sng" dirty="0">
                <a:latin typeface="Century Gothic" pitchFamily="34" charset="0"/>
                <a:cs typeface="Narkisim" pitchFamily="34" charset="-79"/>
              </a:rPr>
              <a:t>will not happen</a:t>
            </a:r>
          </a:p>
          <a:p>
            <a:pPr marL="514350" indent="-514350">
              <a:lnSpc>
                <a:spcPct val="120000"/>
              </a:lnSpc>
              <a:spcBef>
                <a:spcPct val="0"/>
              </a:spcBef>
              <a:spcAft>
                <a:spcPts val="1200"/>
              </a:spcAft>
              <a:buFont typeface="+mj-lt"/>
              <a:buAutoNum type="arabicPeriod"/>
            </a:pPr>
            <a:r>
              <a:rPr lang="en-US" altLang="en-US" sz="2600" dirty="0">
                <a:latin typeface="Century Gothic" pitchFamily="34" charset="0"/>
                <a:cs typeface="Narkisim" pitchFamily="34" charset="-79"/>
              </a:rPr>
              <a:t>He </a:t>
            </a:r>
            <a:r>
              <a:rPr lang="en-US" altLang="en-US" sz="2600" b="1" u="sng" dirty="0">
                <a:latin typeface="Century Gothic" pitchFamily="34" charset="0"/>
                <a:cs typeface="Narkisim" pitchFamily="34" charset="-79"/>
              </a:rPr>
              <a:t>twists the word of God</a:t>
            </a:r>
            <a:r>
              <a:rPr lang="en-US" altLang="en-US" sz="2600" dirty="0">
                <a:latin typeface="Century Gothic" pitchFamily="34" charset="0"/>
                <a:cs typeface="Narkisim" pitchFamily="34" charset="-79"/>
              </a:rPr>
              <a:t> so we don’t understand God’s plan</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Importance of Signs</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350</a:t>
            </a:fld>
            <a:endParaRPr lang="en-US" dirty="0"/>
          </a:p>
        </p:txBody>
      </p:sp>
      <p:sp>
        <p:nvSpPr>
          <p:cNvPr id="6" name="Title 1"/>
          <p:cNvSpPr txBox="1">
            <a:spLocks/>
          </p:cNvSpPr>
          <p:nvPr/>
        </p:nvSpPr>
        <p:spPr>
          <a:xfrm>
            <a:off x="0" y="5589588"/>
            <a:ext cx="9144000" cy="735012"/>
          </a:xfrm>
          <a:prstGeom prst="rect">
            <a:avLst/>
          </a:prstGeom>
          <a:solidFill>
            <a:schemeClr val="bg1">
              <a:alpha val="50000"/>
            </a:schemeClr>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w="19050">
                  <a:solidFill>
                    <a:schemeClr val="tx1"/>
                  </a:solidFill>
                </a:ln>
                <a:solidFill>
                  <a:srgbClr val="00B0F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We’ll saw examples of all three in this class</a:t>
            </a:r>
          </a:p>
        </p:txBody>
      </p:sp>
    </p:spTree>
    <p:extLst>
      <p:ext uri="{BB962C8B-B14F-4D97-AF65-F5344CB8AC3E}">
        <p14:creationId xmlns:p14="http://schemas.microsoft.com/office/powerpoint/2010/main" val="30388233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351</a:t>
            </a:fld>
            <a:endParaRPr lang="en-US"/>
          </a:p>
        </p:txBody>
      </p:sp>
      <p:sp>
        <p:nvSpPr>
          <p:cNvPr id="9" name="TextBox 8"/>
          <p:cNvSpPr txBox="1"/>
          <p:nvPr/>
        </p:nvSpPr>
        <p:spPr>
          <a:xfrm>
            <a:off x="533400" y="1676400"/>
            <a:ext cx="8046720" cy="3440557"/>
          </a:xfrm>
          <a:prstGeom prst="rect">
            <a:avLst/>
          </a:prstGeom>
          <a:noFill/>
        </p:spPr>
        <p:txBody>
          <a:bodyPr wrap="square" rtlCol="0">
            <a:spAutoFit/>
          </a:bodyPr>
          <a:lstStyle/>
          <a:p>
            <a:pPr>
              <a:lnSpc>
                <a:spcPct val="120000"/>
              </a:lnSpc>
            </a:pPr>
            <a:r>
              <a:rPr lang="en-US" sz="2800" dirty="0">
                <a:ln w="15875">
                  <a:noFill/>
                </a:ln>
                <a:latin typeface="Century Gothic" pitchFamily="34" charset="0"/>
              </a:rPr>
              <a:t>Ye are </a:t>
            </a:r>
            <a:r>
              <a:rPr lang="en-US" sz="2800" b="1" u="sng" dirty="0">
                <a:ln w="15875">
                  <a:noFill/>
                </a:ln>
                <a:latin typeface="Century Gothic" pitchFamily="34" charset="0"/>
              </a:rPr>
              <a:t>not sent forth to be taught, but to teach</a:t>
            </a:r>
            <a:r>
              <a:rPr lang="en-US" sz="2800" dirty="0">
                <a:ln w="15875">
                  <a:noFill/>
                </a:ln>
                <a:latin typeface="Century Gothic" pitchFamily="34" charset="0"/>
              </a:rPr>
              <a:t> the children of men the things </a:t>
            </a:r>
            <a:r>
              <a:rPr lang="en-US" sz="3600" b="1" dirty="0">
                <a:ln w="15875">
                  <a:solidFill>
                    <a:schemeClr val="tx1"/>
                  </a:solidFill>
                </a:ln>
                <a:solidFill>
                  <a:srgbClr val="00B0F0"/>
                </a:solidFill>
                <a:effectLst>
                  <a:outerShdw blurRad="38100" dist="38100" dir="2700000" algn="tl">
                    <a:srgbClr val="000000">
                      <a:alpha val="43137"/>
                    </a:srgbClr>
                  </a:outerShdw>
                </a:effectLst>
                <a:latin typeface="Century Gothic" pitchFamily="34" charset="0"/>
              </a:rPr>
              <a:t>which I have put into your hands</a:t>
            </a:r>
            <a:r>
              <a:rPr lang="en-US" sz="2800" dirty="0">
                <a:ln w="15875">
                  <a:noFill/>
                </a:ln>
                <a:solidFill>
                  <a:srgbClr val="00B0F0"/>
                </a:solidFill>
                <a:latin typeface="Century Gothic" pitchFamily="34" charset="0"/>
              </a:rPr>
              <a:t> </a:t>
            </a:r>
            <a:r>
              <a:rPr lang="en-US" sz="2800" dirty="0">
                <a:ln w="15875">
                  <a:noFill/>
                </a:ln>
                <a:latin typeface="Century Gothic" pitchFamily="34" charset="0"/>
              </a:rPr>
              <a:t>by the power of my Spirit; and </a:t>
            </a:r>
            <a:r>
              <a:rPr lang="en-US" sz="2800" b="1" u="sng" dirty="0">
                <a:ln w="15875">
                  <a:noFill/>
                </a:ln>
                <a:latin typeface="Century Gothic" pitchFamily="34" charset="0"/>
              </a:rPr>
              <a:t>ye are to be taught from on high</a:t>
            </a:r>
            <a:r>
              <a:rPr lang="en-US" sz="2800" dirty="0">
                <a:ln w="15875">
                  <a:noFill/>
                </a:ln>
                <a:latin typeface="Century Gothic" pitchFamily="34" charset="0"/>
              </a:rPr>
              <a:t>.</a:t>
            </a:r>
          </a:p>
          <a:p>
            <a:pPr algn="r">
              <a:lnSpc>
                <a:spcPct val="120000"/>
              </a:lnSpc>
            </a:pPr>
            <a:r>
              <a:rPr lang="en-US" sz="2800" dirty="0">
                <a:ln w="15875">
                  <a:noFill/>
                </a:ln>
                <a:latin typeface="Century Gothic" pitchFamily="34" charset="0"/>
              </a:rPr>
              <a:t>D&amp;C 43:4b-c</a:t>
            </a:r>
          </a:p>
        </p:txBody>
      </p:sp>
    </p:spTree>
    <p:extLst>
      <p:ext uri="{BB962C8B-B14F-4D97-AF65-F5344CB8AC3E}">
        <p14:creationId xmlns:p14="http://schemas.microsoft.com/office/powerpoint/2010/main" val="1905345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352</a:t>
            </a:fld>
            <a:endParaRPr lang="en-US"/>
          </a:p>
        </p:txBody>
      </p:sp>
      <p:sp>
        <p:nvSpPr>
          <p:cNvPr id="9" name="Rectangle 8"/>
          <p:cNvSpPr/>
          <p:nvPr/>
        </p:nvSpPr>
        <p:spPr>
          <a:xfrm>
            <a:off x="316375" y="1786685"/>
            <a:ext cx="1436225" cy="1524000"/>
          </a:xfrm>
          <a:prstGeom prst="rect">
            <a:avLst/>
          </a:prstGeom>
          <a:solidFill>
            <a:srgbClr val="92D05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Old &amp; New Testaments</a:t>
            </a:r>
          </a:p>
        </p:txBody>
      </p:sp>
      <p:sp>
        <p:nvSpPr>
          <p:cNvPr id="14" name="Rectangle 13"/>
          <p:cNvSpPr/>
          <p:nvPr/>
        </p:nvSpPr>
        <p:spPr>
          <a:xfrm>
            <a:off x="1752600" y="1786685"/>
            <a:ext cx="1406325" cy="1524000"/>
          </a:xfrm>
          <a:prstGeom prst="rect">
            <a:avLst/>
          </a:prstGeom>
          <a:solidFill>
            <a:srgbClr val="92D05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Historical Records</a:t>
            </a:r>
          </a:p>
        </p:txBody>
      </p:sp>
      <p:sp>
        <p:nvSpPr>
          <p:cNvPr id="15" name="Rectangle 14"/>
          <p:cNvSpPr/>
          <p:nvPr/>
        </p:nvSpPr>
        <p:spPr>
          <a:xfrm>
            <a:off x="3165675" y="1786685"/>
            <a:ext cx="1447800"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Book of Mormon</a:t>
            </a:r>
          </a:p>
        </p:txBody>
      </p:sp>
      <p:sp>
        <p:nvSpPr>
          <p:cNvPr id="16" name="Rectangle 15"/>
          <p:cNvSpPr/>
          <p:nvPr/>
        </p:nvSpPr>
        <p:spPr>
          <a:xfrm>
            <a:off x="4613475" y="1786685"/>
            <a:ext cx="1417900"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Doctrine &amp; Covenants</a:t>
            </a:r>
          </a:p>
        </p:txBody>
      </p:sp>
      <p:sp>
        <p:nvSpPr>
          <p:cNvPr id="17" name="Rectangle 16"/>
          <p:cNvSpPr/>
          <p:nvPr/>
        </p:nvSpPr>
        <p:spPr>
          <a:xfrm>
            <a:off x="6026550" y="1786685"/>
            <a:ext cx="1383175"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Church History &amp; Records</a:t>
            </a:r>
          </a:p>
        </p:txBody>
      </p:sp>
      <p:sp>
        <p:nvSpPr>
          <p:cNvPr id="18" name="Rectangle 17"/>
          <p:cNvSpPr/>
          <p:nvPr/>
        </p:nvSpPr>
        <p:spPr>
          <a:xfrm>
            <a:off x="281650" y="3539285"/>
            <a:ext cx="8534400" cy="762000"/>
          </a:xfrm>
          <a:prstGeom prst="rect">
            <a:avLst/>
          </a:prstGeom>
          <a:solidFill>
            <a:srgbClr val="FFFF00"/>
          </a:solidFill>
          <a:ln w="38100">
            <a:solidFill>
              <a:schemeClr val="tx1"/>
            </a:solidFill>
          </a:ln>
          <a:effectLst>
            <a:outerShdw blurRad="50800" dist="38100" dir="2700000" sx="100500" sy="100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entury Gothic" pitchFamily="34" charset="0"/>
              </a:rPr>
              <a:t>Sources of our REFERENCE POINTS to understand prophecy</a:t>
            </a:r>
          </a:p>
        </p:txBody>
      </p:sp>
      <p:sp>
        <p:nvSpPr>
          <p:cNvPr id="19" name="Rectangle 18"/>
          <p:cNvSpPr/>
          <p:nvPr/>
        </p:nvSpPr>
        <p:spPr>
          <a:xfrm>
            <a:off x="7402975" y="1786685"/>
            <a:ext cx="1383175" cy="1524000"/>
          </a:xfrm>
          <a:prstGeom prst="rect">
            <a:avLst/>
          </a:prstGeom>
          <a:solidFill>
            <a:srgbClr val="FFC00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Personal Revelation</a:t>
            </a:r>
          </a:p>
        </p:txBody>
      </p:sp>
      <p:sp>
        <p:nvSpPr>
          <p:cNvPr id="20" name="TextBox 19"/>
          <p:cNvSpPr txBox="1"/>
          <p:nvPr/>
        </p:nvSpPr>
        <p:spPr>
          <a:xfrm>
            <a:off x="3200400" y="1752600"/>
            <a:ext cx="5562600" cy="1569660"/>
          </a:xfrm>
          <a:prstGeom prst="rect">
            <a:avLst/>
          </a:prstGeom>
          <a:noFill/>
        </p:spPr>
        <p:txBody>
          <a:bodyPr wrap="square" rtlCol="0">
            <a:spAutoFit/>
          </a:bodyPr>
          <a:lstStyle/>
          <a:p>
            <a:pPr algn="ctr">
              <a:spcBef>
                <a:spcPct val="50000"/>
              </a:spcBef>
              <a:defRPr/>
            </a:pPr>
            <a:r>
              <a:rPr lang="en-US" sz="3200" dirty="0">
                <a:ln w="19050">
                  <a:noFill/>
                </a:ln>
                <a:latin typeface="Century Gothic" pitchFamily="34" charset="0"/>
              </a:rPr>
              <a:t>Can we </a:t>
            </a:r>
            <a:r>
              <a:rPr lang="en-US" sz="3200" b="1" dirty="0">
                <a:ln w="19050">
                  <a:solidFill>
                    <a:schemeClr val="tx1"/>
                  </a:solidFill>
                </a:ln>
                <a:solidFill>
                  <a:srgbClr val="FF0000"/>
                </a:solidFill>
                <a:latin typeface="Century Gothic" pitchFamily="34" charset="0"/>
              </a:rPr>
              <a:t>FULLY understand </a:t>
            </a:r>
            <a:r>
              <a:rPr lang="en-US" sz="3200" dirty="0">
                <a:ln w="19050">
                  <a:noFill/>
                </a:ln>
                <a:latin typeface="Century Gothic" pitchFamily="34" charset="0"/>
              </a:rPr>
              <a:t>with only a </a:t>
            </a:r>
            <a:r>
              <a:rPr lang="en-US" sz="3200" b="1" dirty="0">
                <a:ln w="19050">
                  <a:solidFill>
                    <a:schemeClr val="tx1"/>
                  </a:solidFill>
                </a:ln>
                <a:solidFill>
                  <a:srgbClr val="FF0000"/>
                </a:solidFill>
                <a:latin typeface="Century Gothic" pitchFamily="34" charset="0"/>
              </a:rPr>
              <a:t>PORTION </a:t>
            </a:r>
            <a:r>
              <a:rPr lang="en-US" sz="3200" dirty="0">
                <a:ln w="19050">
                  <a:noFill/>
                </a:ln>
                <a:latin typeface="Century Gothic" pitchFamily="34" charset="0"/>
              </a:rPr>
              <a:t>of the </a:t>
            </a:r>
            <a:r>
              <a:rPr lang="en-US" sz="3200" b="1" dirty="0">
                <a:ln w="19050">
                  <a:solidFill>
                    <a:schemeClr val="tx1"/>
                  </a:solidFill>
                </a:ln>
                <a:solidFill>
                  <a:srgbClr val="FF0000"/>
                </a:solidFill>
                <a:latin typeface="Century Gothic" pitchFamily="34" charset="0"/>
              </a:rPr>
              <a:t>knowledge?</a:t>
            </a:r>
            <a:endParaRPr lang="en-US" sz="2800" b="1" dirty="0">
              <a:ln w="19050">
                <a:solidFill>
                  <a:schemeClr val="tx1"/>
                </a:solidFill>
              </a:ln>
              <a:solidFill>
                <a:srgbClr val="FF0000"/>
              </a:solidFill>
              <a:latin typeface="Century Gothic" pitchFamily="34" charset="0"/>
            </a:endParaRPr>
          </a:p>
        </p:txBody>
      </p:sp>
      <p:sp>
        <p:nvSpPr>
          <p:cNvPr id="21" name="Title 1"/>
          <p:cNvSpPr txBox="1">
            <a:spLocks/>
          </p:cNvSpPr>
          <p:nvPr/>
        </p:nvSpPr>
        <p:spPr>
          <a:xfrm>
            <a:off x="304800" y="4598988"/>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Restored Gospel Is Critical</a:t>
            </a:r>
          </a:p>
        </p:txBody>
      </p:sp>
      <p:sp>
        <p:nvSpPr>
          <p:cNvPr id="22" name="TextBox 21">
            <a:extLst>
              <a:ext uri="{FF2B5EF4-FFF2-40B4-BE49-F238E27FC236}">
                <a16:creationId xmlns:a16="http://schemas.microsoft.com/office/drawing/2014/main" id="{7FB5F65F-D1A1-4E73-8EA9-41977DA386E0}"/>
              </a:ext>
            </a:extLst>
          </p:cNvPr>
          <p:cNvSpPr txBox="1"/>
          <p:nvPr/>
        </p:nvSpPr>
        <p:spPr>
          <a:xfrm>
            <a:off x="534052" y="2800290"/>
            <a:ext cx="989297"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Century Gothic" pitchFamily="34" charset="0"/>
              </a:rPr>
              <a:t>(KJV)</a:t>
            </a:r>
          </a:p>
        </p:txBody>
      </p:sp>
    </p:spTree>
    <p:extLst>
      <p:ext uri="{BB962C8B-B14F-4D97-AF65-F5344CB8AC3E}">
        <p14:creationId xmlns:p14="http://schemas.microsoft.com/office/powerpoint/2010/main" val="26391749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1000"/>
                                        <p:tgtEl>
                                          <p:spTgt spid="19"/>
                                        </p:tgtEl>
                                      </p:cBhvr>
                                    </p:animEffect>
                                    <p:set>
                                      <p:cBhvr>
                                        <p:cTn id="7" dur="1" fill="hold">
                                          <p:stCondLst>
                                            <p:cond delay="999"/>
                                          </p:stCondLst>
                                        </p:cTn>
                                        <p:tgtEl>
                                          <p:spTgt spid="19"/>
                                        </p:tgtEl>
                                        <p:attrNameLst>
                                          <p:attrName>style.visibility</p:attrName>
                                        </p:attrNameLst>
                                      </p:cBhvr>
                                      <p:to>
                                        <p:strVal val="hidden"/>
                                      </p:to>
                                    </p:set>
                                  </p:childTnLst>
                                </p:cTn>
                              </p:par>
                            </p:childTnLst>
                          </p:cTn>
                        </p:par>
                        <p:par>
                          <p:cTn id="8" fill="hold">
                            <p:stCondLst>
                              <p:cond delay="1000"/>
                            </p:stCondLst>
                            <p:childTnLst>
                              <p:par>
                                <p:cTn id="9" presetID="9" presetClass="exit" presetSubtype="0" fill="hold" grpId="1" nodeType="afterEffect">
                                  <p:stCondLst>
                                    <p:cond delay="0"/>
                                  </p:stCondLst>
                                  <p:childTnLst>
                                    <p:animEffect transition="out" filter="dissolve">
                                      <p:cBhvr>
                                        <p:cTn id="10" dur="1000"/>
                                        <p:tgtEl>
                                          <p:spTgt spid="17"/>
                                        </p:tgtEl>
                                      </p:cBhvr>
                                    </p:animEffect>
                                    <p:set>
                                      <p:cBhvr>
                                        <p:cTn id="11" dur="1" fill="hold">
                                          <p:stCondLst>
                                            <p:cond delay="999"/>
                                          </p:stCondLst>
                                        </p:cTn>
                                        <p:tgtEl>
                                          <p:spTgt spid="17"/>
                                        </p:tgtEl>
                                        <p:attrNameLst>
                                          <p:attrName>style.visibility</p:attrName>
                                        </p:attrNameLst>
                                      </p:cBhvr>
                                      <p:to>
                                        <p:strVal val="hidden"/>
                                      </p:to>
                                    </p:set>
                                  </p:childTnLst>
                                </p:cTn>
                              </p:par>
                            </p:childTnLst>
                          </p:cTn>
                        </p:par>
                        <p:par>
                          <p:cTn id="12" fill="hold">
                            <p:stCondLst>
                              <p:cond delay="2000"/>
                            </p:stCondLst>
                            <p:childTnLst>
                              <p:par>
                                <p:cTn id="13" presetID="9" presetClass="exit" presetSubtype="0" fill="hold" grpId="1" nodeType="afterEffect">
                                  <p:stCondLst>
                                    <p:cond delay="0"/>
                                  </p:stCondLst>
                                  <p:childTnLst>
                                    <p:animEffect transition="out" filter="dissolve">
                                      <p:cBhvr>
                                        <p:cTn id="14" dur="1000"/>
                                        <p:tgtEl>
                                          <p:spTgt spid="16"/>
                                        </p:tgtEl>
                                      </p:cBhvr>
                                    </p:animEffect>
                                    <p:set>
                                      <p:cBhvr>
                                        <p:cTn id="15" dur="1" fill="hold">
                                          <p:stCondLst>
                                            <p:cond delay="999"/>
                                          </p:stCondLst>
                                        </p:cTn>
                                        <p:tgtEl>
                                          <p:spTgt spid="16"/>
                                        </p:tgtEl>
                                        <p:attrNameLst>
                                          <p:attrName>style.visibility</p:attrName>
                                        </p:attrNameLst>
                                      </p:cBhvr>
                                      <p:to>
                                        <p:strVal val="hidden"/>
                                      </p:to>
                                    </p:set>
                                  </p:childTnLst>
                                </p:cTn>
                              </p:par>
                            </p:childTnLst>
                          </p:cTn>
                        </p:par>
                        <p:par>
                          <p:cTn id="16" fill="hold">
                            <p:stCondLst>
                              <p:cond delay="3000"/>
                            </p:stCondLst>
                            <p:childTnLst>
                              <p:par>
                                <p:cTn id="17" presetID="9" presetClass="exit" presetSubtype="0" fill="hold" grpId="1" nodeType="afterEffect">
                                  <p:stCondLst>
                                    <p:cond delay="0"/>
                                  </p:stCondLst>
                                  <p:childTnLst>
                                    <p:animEffect transition="out" filter="dissolve">
                                      <p:cBhvr>
                                        <p:cTn id="18" dur="1000"/>
                                        <p:tgtEl>
                                          <p:spTgt spid="15"/>
                                        </p:tgtEl>
                                      </p:cBhvr>
                                    </p:animEffect>
                                    <p:set>
                                      <p:cBhvr>
                                        <p:cTn id="19" dur="1" fill="hold">
                                          <p:stCondLst>
                                            <p:cond delay="999"/>
                                          </p:stCondLst>
                                        </p:cTn>
                                        <p:tgtEl>
                                          <p:spTgt spid="15"/>
                                        </p:tgtEl>
                                        <p:attrNameLst>
                                          <p:attrName>style.visibility</p:attrName>
                                        </p:attrNameLst>
                                      </p:cBhvr>
                                      <p:to>
                                        <p:strVal val="hidden"/>
                                      </p:to>
                                    </p:set>
                                  </p:childTnLst>
                                </p:cTn>
                              </p:par>
                            </p:childTnLst>
                          </p:cTn>
                        </p:par>
                        <p:par>
                          <p:cTn id="20" fill="hold">
                            <p:stCondLst>
                              <p:cond delay="4000"/>
                            </p:stCondLst>
                            <p:childTnLst>
                              <p:par>
                                <p:cTn id="21" presetID="1" presetClass="emph" presetSubtype="2" fill="hold" nodeType="afterEffect">
                                  <p:stCondLst>
                                    <p:cond delay="0"/>
                                  </p:stCondLst>
                                  <p:childTnLst>
                                    <p:animClr clrSpc="rgb" dir="cw">
                                      <p:cBhvr>
                                        <p:cTn id="22" dur="2000" fill="hold"/>
                                        <p:tgtEl>
                                          <p:spTgt spid="9"/>
                                        </p:tgtEl>
                                        <p:attrNameLst>
                                          <p:attrName>fillcolor</p:attrName>
                                        </p:attrNameLst>
                                      </p:cBhvr>
                                      <p:to>
                                        <a:schemeClr val="accent2"/>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childTnLst>
                          </p:cTn>
                        </p:par>
                        <p:par>
                          <p:cTn id="25" fill="hold">
                            <p:stCondLst>
                              <p:cond delay="6000"/>
                            </p:stCondLst>
                            <p:childTnLst>
                              <p:par>
                                <p:cTn id="26" presetID="4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6" grpId="1" animBg="1"/>
      <p:bldP spid="17" grpId="1" animBg="1"/>
      <p:bldP spid="19" grpId="1" animBg="1"/>
      <p:bldP spid="20" grpId="0"/>
      <p:bldP spid="22"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do </a:t>
            </a:r>
            <a:r>
              <a:rPr lang="en-US" b="1" dirty="0">
                <a:ln>
                  <a:solidFill>
                    <a:srgbClr val="C00000"/>
                  </a:solidFill>
                </a:ln>
                <a:gradFill>
                  <a:gsLst>
                    <a:gs pos="0">
                      <a:srgbClr val="FFFF00"/>
                    </a:gs>
                    <a:gs pos="55000">
                      <a:srgbClr val="FFC000"/>
                    </a:gs>
                    <a:gs pos="94000">
                      <a:srgbClr val="FF0000"/>
                    </a:gs>
                  </a:gsLst>
                  <a:lin ang="5400000" scaled="0"/>
                </a:gradFill>
                <a:latin typeface="Andalus" panose="02020603050405020304" pitchFamily="18" charset="-78"/>
                <a:cs typeface="Andalus" panose="02020603050405020304" pitchFamily="18" charset="-78"/>
              </a:rPr>
              <a:t>OTHERS </a:t>
            </a: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believe?</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353</a:t>
            </a:fld>
            <a:endParaRPr lang="en-US"/>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925" y="1295400"/>
            <a:ext cx="4876800" cy="1950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Rectangle 34"/>
          <p:cNvSpPr/>
          <p:nvPr/>
        </p:nvSpPr>
        <p:spPr>
          <a:xfrm>
            <a:off x="1196050" y="3299168"/>
            <a:ext cx="6781800" cy="381000"/>
          </a:xfrm>
          <a:prstGeom prst="rect">
            <a:avLst/>
          </a:prstGeom>
          <a:blipFill>
            <a:blip r:embed="rId4"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w="15875">
                  <a:solidFill>
                    <a:schemeClr val="tx1"/>
                  </a:solidFill>
                </a:ln>
                <a:solidFill>
                  <a:schemeClr val="bg1"/>
                </a:solidFill>
                <a:latin typeface="Century Gothic" pitchFamily="34" charset="0"/>
              </a:rPr>
              <a:t>Foundation of the concept of 7 years tribulation</a:t>
            </a:r>
          </a:p>
        </p:txBody>
      </p:sp>
      <p:pic>
        <p:nvPicPr>
          <p:cNvPr id="49" name="Picture 48" descr="Anti-Christ.jpg"/>
          <p:cNvPicPr>
            <a:picLocks noChangeAspect="1"/>
          </p:cNvPicPr>
          <p:nvPr/>
        </p:nvPicPr>
        <p:blipFill>
          <a:blip r:embed="rId5" cstate="print"/>
          <a:stretch>
            <a:fillRect/>
          </a:stretch>
        </p:blipFill>
        <p:spPr>
          <a:xfrm>
            <a:off x="6213676" y="1293693"/>
            <a:ext cx="1676400" cy="195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Rectangle 49"/>
          <p:cNvSpPr/>
          <p:nvPr/>
        </p:nvSpPr>
        <p:spPr>
          <a:xfrm>
            <a:off x="119080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00B0F0"/>
                </a:solidFill>
              </a:rPr>
              <a:t>Daniel’s 70 Weeks</a:t>
            </a:r>
          </a:p>
        </p:txBody>
      </p:sp>
      <p:sp>
        <p:nvSpPr>
          <p:cNvPr id="51" name="Rectangle 50"/>
          <p:cNvSpPr/>
          <p:nvPr/>
        </p:nvSpPr>
        <p:spPr>
          <a:xfrm>
            <a:off x="3482050"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FFFF00"/>
                </a:solidFill>
              </a:rPr>
              <a:t>Matt. 24, Mark 13,   Luke 21</a:t>
            </a:r>
          </a:p>
        </p:txBody>
      </p:sp>
      <p:sp>
        <p:nvSpPr>
          <p:cNvPr id="13" name="Rectangle 12"/>
          <p:cNvSpPr/>
          <p:nvPr/>
        </p:nvSpPr>
        <p:spPr>
          <a:xfrm>
            <a:off x="5779625" y="3733800"/>
            <a:ext cx="2209800" cy="1600200"/>
          </a:xfrm>
          <a:prstGeom prst="rect">
            <a:avLst/>
          </a:prstGeom>
          <a:blipFill>
            <a:blip r:embed="rId6" cstate="prin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9050">
                  <a:solidFill>
                    <a:schemeClr val="tx1"/>
                  </a:solidFill>
                </a:ln>
                <a:solidFill>
                  <a:srgbClr val="92D050"/>
                </a:solidFill>
              </a:rPr>
              <a:t>Revelation 1,260 days/years</a:t>
            </a:r>
          </a:p>
        </p:txBody>
      </p:sp>
      <p:sp>
        <p:nvSpPr>
          <p:cNvPr id="12" name="Cloud 11"/>
          <p:cNvSpPr/>
          <p:nvPr/>
        </p:nvSpPr>
        <p:spPr>
          <a:xfrm>
            <a:off x="114300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Prophecy didn’t fit world view = Incorrect Understanding</a:t>
            </a:r>
          </a:p>
        </p:txBody>
      </p:sp>
      <p:sp>
        <p:nvSpPr>
          <p:cNvPr id="14" name="Cloud 13"/>
          <p:cNvSpPr/>
          <p:nvPr/>
        </p:nvSpPr>
        <p:spPr>
          <a:xfrm>
            <a:off x="3440575"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Plain &amp; Precious Taken Away = Incorrect Understanding</a:t>
            </a:r>
          </a:p>
        </p:txBody>
      </p:sp>
      <p:sp>
        <p:nvSpPr>
          <p:cNvPr id="15" name="Cloud 14"/>
          <p:cNvSpPr/>
          <p:nvPr/>
        </p:nvSpPr>
        <p:spPr>
          <a:xfrm>
            <a:off x="5738150" y="3733800"/>
            <a:ext cx="2286000" cy="16002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1">
                    <a:lumMod val="75000"/>
                  </a:schemeClr>
                </a:solidFill>
                <a:latin typeface="Century Gothic" pitchFamily="34" charset="0"/>
              </a:rPr>
              <a:t>Incorrect Association of Scripture = Incorrect Understanding</a:t>
            </a:r>
          </a:p>
        </p:txBody>
      </p:sp>
      <p:sp>
        <p:nvSpPr>
          <p:cNvPr id="16" name="TextBox 15"/>
          <p:cNvSpPr txBox="1"/>
          <p:nvPr/>
        </p:nvSpPr>
        <p:spPr>
          <a:xfrm>
            <a:off x="304800" y="3699808"/>
            <a:ext cx="8534400" cy="1938992"/>
          </a:xfrm>
          <a:prstGeom prst="rect">
            <a:avLst/>
          </a:prstGeom>
          <a:noFill/>
        </p:spPr>
        <p:txBody>
          <a:bodyPr wrap="square" rtlCol="0">
            <a:spAutoFit/>
          </a:bodyPr>
          <a:lstStyle/>
          <a:p>
            <a:pPr algn="ctr"/>
            <a:r>
              <a:rPr lang="en-US" sz="3000" b="1" dirty="0">
                <a:ln w="19050">
                  <a:solidFill>
                    <a:schemeClr val="tx1"/>
                  </a:solidFill>
                </a:ln>
                <a:solidFill>
                  <a:srgbClr val="00B0F0"/>
                </a:solidFill>
                <a:latin typeface="Century Gothic" pitchFamily="34" charset="0"/>
              </a:rPr>
              <a:t>When using the Inspired Version of </a:t>
            </a:r>
          </a:p>
          <a:p>
            <a:pPr algn="ctr"/>
            <a:r>
              <a:rPr lang="en-US" sz="3000" b="1" dirty="0">
                <a:ln w="19050">
                  <a:solidFill>
                    <a:schemeClr val="tx1"/>
                  </a:solidFill>
                </a:ln>
                <a:solidFill>
                  <a:srgbClr val="00B0F0"/>
                </a:solidFill>
                <a:latin typeface="Century Gothic" pitchFamily="34" charset="0"/>
              </a:rPr>
              <a:t>scripture, there appears to be </a:t>
            </a:r>
          </a:p>
          <a:p>
            <a:pPr algn="ctr"/>
            <a:r>
              <a:rPr lang="en-US" sz="3000" b="1" u="sng" dirty="0">
                <a:ln w="19050">
                  <a:solidFill>
                    <a:schemeClr val="tx1"/>
                  </a:solidFill>
                </a:ln>
                <a:solidFill>
                  <a:srgbClr val="00B0F0"/>
                </a:solidFill>
                <a:latin typeface="Century Gothic" pitchFamily="34" charset="0"/>
              </a:rPr>
              <a:t>NO</a:t>
            </a:r>
            <a:r>
              <a:rPr lang="en-US" sz="3000" b="1" dirty="0">
                <a:ln w="19050">
                  <a:solidFill>
                    <a:schemeClr val="tx1"/>
                  </a:solidFill>
                </a:ln>
                <a:solidFill>
                  <a:srgbClr val="00B0F0"/>
                </a:solidFill>
                <a:latin typeface="Century Gothic" pitchFamily="34" charset="0"/>
              </a:rPr>
              <a:t> scriptural foundation </a:t>
            </a:r>
          </a:p>
          <a:p>
            <a:pPr algn="ctr"/>
            <a:r>
              <a:rPr lang="en-US" sz="3000" b="1" dirty="0">
                <a:ln w="19050">
                  <a:solidFill>
                    <a:schemeClr val="tx1"/>
                  </a:solidFill>
                </a:ln>
                <a:solidFill>
                  <a:srgbClr val="00B0F0"/>
                </a:solidFill>
                <a:latin typeface="Century Gothic" pitchFamily="34" charset="0"/>
              </a:rPr>
              <a:t>for Seven Years Tribulation</a:t>
            </a:r>
          </a:p>
        </p:txBody>
      </p:sp>
    </p:spTree>
    <p:extLst>
      <p:ext uri="{BB962C8B-B14F-4D97-AF65-F5344CB8AC3E}">
        <p14:creationId xmlns:p14="http://schemas.microsoft.com/office/powerpoint/2010/main" val="3669743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0"/>
                                        </p:tgtEl>
                                      </p:cBhvr>
                                    </p:animEffect>
                                    <p:anim calcmode="lin" valueType="num">
                                      <p:cBhvr>
                                        <p:cTn id="7" dur="1000"/>
                                        <p:tgtEl>
                                          <p:spTgt spid="50"/>
                                        </p:tgtEl>
                                        <p:attrNameLst>
                                          <p:attrName>ppt_x</p:attrName>
                                        </p:attrNameLst>
                                      </p:cBhvr>
                                      <p:tavLst>
                                        <p:tav tm="0">
                                          <p:val>
                                            <p:strVal val="ppt_x"/>
                                          </p:val>
                                        </p:tav>
                                        <p:tav tm="100000">
                                          <p:val>
                                            <p:strVal val="ppt_x"/>
                                          </p:val>
                                        </p:tav>
                                      </p:tavLst>
                                    </p:anim>
                                    <p:anim calcmode="lin" valueType="num">
                                      <p:cBhvr>
                                        <p:cTn id="8" dur="1000"/>
                                        <p:tgtEl>
                                          <p:spTgt spid="50"/>
                                        </p:tgtEl>
                                        <p:attrNameLst>
                                          <p:attrName>ppt_y</p:attrName>
                                        </p:attrNameLst>
                                      </p:cBhvr>
                                      <p:tavLst>
                                        <p:tav tm="0">
                                          <p:val>
                                            <p:strVal val="ppt_y"/>
                                          </p:val>
                                        </p:tav>
                                        <p:tav tm="100000">
                                          <p:val>
                                            <p:strVal val="ppt_y+.1"/>
                                          </p:val>
                                        </p:tav>
                                      </p:tavLst>
                                    </p:anim>
                                    <p:set>
                                      <p:cBhvr>
                                        <p:cTn id="9" dur="1" fill="hold">
                                          <p:stCondLst>
                                            <p:cond delay="999"/>
                                          </p:stCondLst>
                                        </p:cTn>
                                        <p:tgtEl>
                                          <p:spTgt spid="50"/>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0" nodeType="clickEffect">
                                  <p:stCondLst>
                                    <p:cond delay="0"/>
                                  </p:stCondLst>
                                  <p:childTnLst>
                                    <p:animEffect transition="out" filter="fade">
                                      <p:cBhvr>
                                        <p:cTn id="19" dur="1000"/>
                                        <p:tgtEl>
                                          <p:spTgt spid="51"/>
                                        </p:tgtEl>
                                      </p:cBhvr>
                                    </p:animEffect>
                                    <p:anim calcmode="lin" valueType="num">
                                      <p:cBhvr>
                                        <p:cTn id="20" dur="1000"/>
                                        <p:tgtEl>
                                          <p:spTgt spid="51"/>
                                        </p:tgtEl>
                                        <p:attrNameLst>
                                          <p:attrName>ppt_x</p:attrName>
                                        </p:attrNameLst>
                                      </p:cBhvr>
                                      <p:tavLst>
                                        <p:tav tm="0">
                                          <p:val>
                                            <p:strVal val="ppt_x"/>
                                          </p:val>
                                        </p:tav>
                                        <p:tav tm="100000">
                                          <p:val>
                                            <p:strVal val="ppt_x"/>
                                          </p:val>
                                        </p:tav>
                                      </p:tavLst>
                                    </p:anim>
                                    <p:anim calcmode="lin" valueType="num">
                                      <p:cBhvr>
                                        <p:cTn id="21" dur="1000"/>
                                        <p:tgtEl>
                                          <p:spTgt spid="51"/>
                                        </p:tgtEl>
                                        <p:attrNameLst>
                                          <p:attrName>ppt_y</p:attrName>
                                        </p:attrNameLst>
                                      </p:cBhvr>
                                      <p:tavLst>
                                        <p:tav tm="0">
                                          <p:val>
                                            <p:strVal val="ppt_y"/>
                                          </p:val>
                                        </p:tav>
                                        <p:tav tm="100000">
                                          <p:val>
                                            <p:strVal val="ppt_y+.1"/>
                                          </p:val>
                                        </p:tav>
                                      </p:tavLst>
                                    </p:anim>
                                    <p:set>
                                      <p:cBhvr>
                                        <p:cTn id="22" dur="1" fill="hold">
                                          <p:stCondLst>
                                            <p:cond delay="999"/>
                                          </p:stCondLst>
                                        </p:cTn>
                                        <p:tgtEl>
                                          <p:spTgt spid="51"/>
                                        </p:tgtEl>
                                        <p:attrNameLst>
                                          <p:attrName>style.visibility</p:attrName>
                                        </p:attrNameLst>
                                      </p:cBhvr>
                                      <p:to>
                                        <p:strVal val="hidden"/>
                                      </p:to>
                                    </p:se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grpId="0" nodeType="clickEffect">
                                  <p:stCondLst>
                                    <p:cond delay="0"/>
                                  </p:stCondLst>
                                  <p:childTnLst>
                                    <p:animEffect transition="out" filter="fade">
                                      <p:cBhvr>
                                        <p:cTn id="32" dur="1000"/>
                                        <p:tgtEl>
                                          <p:spTgt spid="13"/>
                                        </p:tgtEl>
                                      </p:cBhvr>
                                    </p:animEffect>
                                    <p:anim calcmode="lin" valueType="num">
                                      <p:cBhvr>
                                        <p:cTn id="33" dur="1000"/>
                                        <p:tgtEl>
                                          <p:spTgt spid="13"/>
                                        </p:tgtEl>
                                        <p:attrNameLst>
                                          <p:attrName>ppt_x</p:attrName>
                                        </p:attrNameLst>
                                      </p:cBhvr>
                                      <p:tavLst>
                                        <p:tav tm="0">
                                          <p:val>
                                            <p:strVal val="ppt_x"/>
                                          </p:val>
                                        </p:tav>
                                        <p:tav tm="100000">
                                          <p:val>
                                            <p:strVal val="ppt_x"/>
                                          </p:val>
                                        </p:tav>
                                      </p:tavLst>
                                    </p:anim>
                                    <p:anim calcmode="lin" valueType="num">
                                      <p:cBhvr>
                                        <p:cTn id="34" dur="1000"/>
                                        <p:tgtEl>
                                          <p:spTgt spid="13"/>
                                        </p:tgtEl>
                                        <p:attrNameLst>
                                          <p:attrName>ppt_y</p:attrName>
                                        </p:attrNameLst>
                                      </p:cBhvr>
                                      <p:tavLst>
                                        <p:tav tm="0">
                                          <p:val>
                                            <p:strVal val="ppt_y"/>
                                          </p:val>
                                        </p:tav>
                                        <p:tav tm="100000">
                                          <p:val>
                                            <p:strVal val="ppt_y+.1"/>
                                          </p:val>
                                        </p:tav>
                                      </p:tavLst>
                                    </p:anim>
                                    <p:set>
                                      <p:cBhvr>
                                        <p:cTn id="35" dur="1" fill="hold">
                                          <p:stCondLst>
                                            <p:cond delay="999"/>
                                          </p:stCondLst>
                                        </p:cTn>
                                        <p:tgtEl>
                                          <p:spTgt spid="13"/>
                                        </p:tgtEl>
                                        <p:attrNameLst>
                                          <p:attrName>style.visibility</p:attrName>
                                        </p:attrNameLst>
                                      </p:cBhvr>
                                      <p:to>
                                        <p:strVal val="hidden"/>
                                      </p:to>
                                    </p:set>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000"/>
                                        <p:tgtEl>
                                          <p:spTgt spid="15"/>
                                        </p:tgtEl>
                                      </p:cBhvr>
                                    </p:animEffect>
                                    <p:set>
                                      <p:cBhvr>
                                        <p:cTn id="46" dur="1" fill="hold">
                                          <p:stCondLst>
                                            <p:cond delay="1999"/>
                                          </p:stCondLst>
                                        </p:cTn>
                                        <p:tgtEl>
                                          <p:spTgt spid="1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14"/>
                                        </p:tgtEl>
                                      </p:cBhvr>
                                    </p:animEffect>
                                    <p:set>
                                      <p:cBhvr>
                                        <p:cTn id="49" dur="1" fill="hold">
                                          <p:stCondLst>
                                            <p:cond delay="1999"/>
                                          </p:stCondLst>
                                        </p:cTn>
                                        <p:tgtEl>
                                          <p:spTgt spid="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000"/>
                                        <p:tgtEl>
                                          <p:spTgt spid="12"/>
                                        </p:tgtEl>
                                      </p:cBhvr>
                                    </p:animEffect>
                                    <p:set>
                                      <p:cBhvr>
                                        <p:cTn id="52" dur="1" fill="hold">
                                          <p:stCondLst>
                                            <p:cond delay="1999"/>
                                          </p:stCondLst>
                                        </p:cTn>
                                        <p:tgtEl>
                                          <p:spTgt spid="12"/>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grpId="0" nodeType="clickEffect">
                                  <p:stCondLst>
                                    <p:cond delay="0"/>
                                  </p:stCondLst>
                                  <p:childTnLst>
                                    <p:animEffect transition="out" filter="fade">
                                      <p:cBhvr>
                                        <p:cTn id="60" dur="2000"/>
                                        <p:tgtEl>
                                          <p:spTgt spid="35"/>
                                        </p:tgtEl>
                                      </p:cBhvr>
                                    </p:animEffect>
                                    <p:anim calcmode="lin" valueType="num">
                                      <p:cBhvr>
                                        <p:cTn id="61" dur="2000"/>
                                        <p:tgtEl>
                                          <p:spTgt spid="35"/>
                                        </p:tgtEl>
                                        <p:attrNameLst>
                                          <p:attrName>ppt_x</p:attrName>
                                        </p:attrNameLst>
                                      </p:cBhvr>
                                      <p:tavLst>
                                        <p:tav tm="0">
                                          <p:val>
                                            <p:strVal val="ppt_x"/>
                                          </p:val>
                                        </p:tav>
                                        <p:tav tm="100000">
                                          <p:val>
                                            <p:strVal val="ppt_x"/>
                                          </p:val>
                                        </p:tav>
                                      </p:tavLst>
                                    </p:anim>
                                    <p:anim calcmode="lin" valueType="num">
                                      <p:cBhvr>
                                        <p:cTn id="62" dur="2000"/>
                                        <p:tgtEl>
                                          <p:spTgt spid="35"/>
                                        </p:tgtEl>
                                        <p:attrNameLst>
                                          <p:attrName>ppt_y</p:attrName>
                                        </p:attrNameLst>
                                      </p:cBhvr>
                                      <p:tavLst>
                                        <p:tav tm="0">
                                          <p:val>
                                            <p:strVal val="ppt_y"/>
                                          </p:val>
                                        </p:tav>
                                        <p:tav tm="100000">
                                          <p:val>
                                            <p:strVal val="ppt_y+.1"/>
                                          </p:val>
                                        </p:tav>
                                      </p:tavLst>
                                    </p:anim>
                                    <p:set>
                                      <p:cBhvr>
                                        <p:cTn id="63" dur="1" fill="hold">
                                          <p:stCondLst>
                                            <p:cond delay="1999"/>
                                          </p:stCondLst>
                                        </p:cTn>
                                        <p:tgtEl>
                                          <p:spTgt spid="35"/>
                                        </p:tgtEl>
                                        <p:attrNameLst>
                                          <p:attrName>style.visibility</p:attrName>
                                        </p:attrNameLst>
                                      </p:cBhvr>
                                      <p:to>
                                        <p:strVal val="hidden"/>
                                      </p:to>
                                    </p:set>
                                  </p:childTnLst>
                                </p:cTn>
                              </p:par>
                            </p:childTnLst>
                          </p:cTn>
                        </p:par>
                        <p:par>
                          <p:cTn id="64" fill="hold">
                            <p:stCondLst>
                              <p:cond delay="2000"/>
                            </p:stCondLst>
                            <p:childTnLst>
                              <p:par>
                                <p:cTn id="65" presetID="42" presetClass="exit" presetSubtype="0" fill="hold" nodeType="afterEffect">
                                  <p:stCondLst>
                                    <p:cond delay="0"/>
                                  </p:stCondLst>
                                  <p:childTnLst>
                                    <p:animEffect transition="out" filter="fade">
                                      <p:cBhvr>
                                        <p:cTn id="66" dur="3000"/>
                                        <p:tgtEl>
                                          <p:spTgt spid="11"/>
                                        </p:tgtEl>
                                      </p:cBhvr>
                                    </p:animEffect>
                                    <p:anim calcmode="lin" valueType="num">
                                      <p:cBhvr>
                                        <p:cTn id="67" dur="3000"/>
                                        <p:tgtEl>
                                          <p:spTgt spid="11"/>
                                        </p:tgtEl>
                                        <p:attrNameLst>
                                          <p:attrName>ppt_x</p:attrName>
                                        </p:attrNameLst>
                                      </p:cBhvr>
                                      <p:tavLst>
                                        <p:tav tm="0">
                                          <p:val>
                                            <p:strVal val="ppt_x"/>
                                          </p:val>
                                        </p:tav>
                                        <p:tav tm="100000">
                                          <p:val>
                                            <p:strVal val="ppt_x"/>
                                          </p:val>
                                        </p:tav>
                                      </p:tavLst>
                                    </p:anim>
                                    <p:anim calcmode="lin" valueType="num">
                                      <p:cBhvr>
                                        <p:cTn id="68" dur="3000"/>
                                        <p:tgtEl>
                                          <p:spTgt spid="11"/>
                                        </p:tgtEl>
                                        <p:attrNameLst>
                                          <p:attrName>ppt_y</p:attrName>
                                        </p:attrNameLst>
                                      </p:cBhvr>
                                      <p:tavLst>
                                        <p:tav tm="0">
                                          <p:val>
                                            <p:strVal val="ppt_y"/>
                                          </p:val>
                                        </p:tav>
                                        <p:tav tm="100000">
                                          <p:val>
                                            <p:strVal val="ppt_y+.1"/>
                                          </p:val>
                                        </p:tav>
                                      </p:tavLst>
                                    </p:anim>
                                    <p:set>
                                      <p:cBhvr>
                                        <p:cTn id="69" dur="1" fill="hold">
                                          <p:stCondLst>
                                            <p:cond delay="2999"/>
                                          </p:stCondLst>
                                        </p:cTn>
                                        <p:tgtEl>
                                          <p:spTgt spid="11"/>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3000"/>
                                        <p:tgtEl>
                                          <p:spTgt spid="49"/>
                                        </p:tgtEl>
                                      </p:cBhvr>
                                    </p:animEffect>
                                    <p:anim calcmode="lin" valueType="num">
                                      <p:cBhvr>
                                        <p:cTn id="72" dur="3000"/>
                                        <p:tgtEl>
                                          <p:spTgt spid="49"/>
                                        </p:tgtEl>
                                        <p:attrNameLst>
                                          <p:attrName>ppt_x</p:attrName>
                                        </p:attrNameLst>
                                      </p:cBhvr>
                                      <p:tavLst>
                                        <p:tav tm="0">
                                          <p:val>
                                            <p:strVal val="ppt_x"/>
                                          </p:val>
                                        </p:tav>
                                        <p:tav tm="100000">
                                          <p:val>
                                            <p:strVal val="ppt_x"/>
                                          </p:val>
                                        </p:tav>
                                      </p:tavLst>
                                    </p:anim>
                                    <p:anim calcmode="lin" valueType="num">
                                      <p:cBhvr>
                                        <p:cTn id="73" dur="3000"/>
                                        <p:tgtEl>
                                          <p:spTgt spid="49"/>
                                        </p:tgtEl>
                                        <p:attrNameLst>
                                          <p:attrName>ppt_y</p:attrName>
                                        </p:attrNameLst>
                                      </p:cBhvr>
                                      <p:tavLst>
                                        <p:tav tm="0">
                                          <p:val>
                                            <p:strVal val="ppt_y"/>
                                          </p:val>
                                        </p:tav>
                                        <p:tav tm="100000">
                                          <p:val>
                                            <p:strVal val="ppt_y+.1"/>
                                          </p:val>
                                        </p:tav>
                                      </p:tavLst>
                                    </p:anim>
                                    <p:set>
                                      <p:cBhvr>
                                        <p:cTn id="74" dur="1" fill="hold">
                                          <p:stCondLst>
                                            <p:cond delay="2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0" grpId="0" animBg="1"/>
      <p:bldP spid="51" grpId="0" animBg="1"/>
      <p:bldP spid="13" grpId="0" animBg="1"/>
      <p:bldP spid="12" grpId="0" animBg="1"/>
      <p:bldP spid="12" grpId="1" animBg="1"/>
      <p:bldP spid="14" grpId="0" animBg="1"/>
      <p:bldP spid="14" grpId="1" animBg="1"/>
      <p:bldP spid="15" grpId="0" animBg="1"/>
      <p:bldP spid="15" grpId="1" animBg="1"/>
      <p:bldP spid="16" grpId="0"/>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276225" y="415575"/>
            <a:ext cx="8589171" cy="1905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u="sng"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End Times Scriptures</a:t>
            </a:r>
          </a:p>
          <a:p>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(What is coming)</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354</a:t>
            </a:fld>
            <a:endParaRPr lang="en-US"/>
          </a:p>
        </p:txBody>
      </p:sp>
      <p:sp>
        <p:nvSpPr>
          <p:cNvPr id="7" name="Content Placeholder 2">
            <a:extLst>
              <a:ext uri="{FF2B5EF4-FFF2-40B4-BE49-F238E27FC236}">
                <a16:creationId xmlns:a16="http://schemas.microsoft.com/office/drawing/2014/main" id="{33BEC882-E992-4585-89DD-E012D89A30D4}"/>
              </a:ext>
            </a:extLst>
          </p:cNvPr>
          <p:cNvSpPr txBox="1">
            <a:spLocks/>
          </p:cNvSpPr>
          <p:nvPr/>
        </p:nvSpPr>
        <p:spPr>
          <a:xfrm>
            <a:off x="1066800" y="2549174"/>
            <a:ext cx="2971799" cy="2937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a:r>
              <a:rPr lang="en-US" sz="3200" dirty="0">
                <a:latin typeface="Century Gothic" panose="020B0502020202020204" pitchFamily="34" charset="0"/>
              </a:rPr>
              <a:t>1 Nephi 7</a:t>
            </a:r>
          </a:p>
          <a:p>
            <a:pPr marL="231775"/>
            <a:r>
              <a:rPr lang="en-US" sz="3200" dirty="0">
                <a:latin typeface="Century Gothic" panose="020B0502020202020204" pitchFamily="34" charset="0"/>
              </a:rPr>
              <a:t>2 Nephi 7</a:t>
            </a:r>
          </a:p>
          <a:p>
            <a:pPr marL="231775"/>
            <a:r>
              <a:rPr lang="en-US" sz="3200" dirty="0">
                <a:latin typeface="Century Gothic" panose="020B0502020202020204" pitchFamily="34" charset="0"/>
              </a:rPr>
              <a:t>2 Nephi 12</a:t>
            </a:r>
          </a:p>
          <a:p>
            <a:pPr marL="231775"/>
            <a:r>
              <a:rPr lang="en-US" sz="3200" dirty="0">
                <a:latin typeface="Century Gothic" panose="020B0502020202020204" pitchFamily="34" charset="0"/>
              </a:rPr>
              <a:t>Jacob 3</a:t>
            </a:r>
            <a:endParaRPr lang="en-US" sz="4400" dirty="0">
              <a:latin typeface="Century Gothic" panose="020B0502020202020204" pitchFamily="34" charset="0"/>
            </a:endParaRPr>
          </a:p>
          <a:p>
            <a:pPr marL="231775"/>
            <a:r>
              <a:rPr lang="en-US" sz="3200" dirty="0">
                <a:latin typeface="Century Gothic" panose="020B0502020202020204" pitchFamily="34" charset="0"/>
              </a:rPr>
              <a:t>3 Nephi 7</a:t>
            </a:r>
          </a:p>
        </p:txBody>
      </p:sp>
      <p:sp>
        <p:nvSpPr>
          <p:cNvPr id="10" name="Content Placeholder 2">
            <a:extLst>
              <a:ext uri="{FF2B5EF4-FFF2-40B4-BE49-F238E27FC236}">
                <a16:creationId xmlns:a16="http://schemas.microsoft.com/office/drawing/2014/main" id="{E6B55EDF-03AE-41DB-B383-12FF17123842}"/>
              </a:ext>
            </a:extLst>
          </p:cNvPr>
          <p:cNvSpPr txBox="1">
            <a:spLocks/>
          </p:cNvSpPr>
          <p:nvPr/>
        </p:nvSpPr>
        <p:spPr>
          <a:xfrm>
            <a:off x="5067300" y="2549174"/>
            <a:ext cx="2971799" cy="2937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a:r>
              <a:rPr lang="en-US" sz="3200" dirty="0">
                <a:latin typeface="Century Gothic" panose="020B0502020202020204" pitchFamily="34" charset="0"/>
              </a:rPr>
              <a:t>3 Nephi 9-12</a:t>
            </a:r>
          </a:p>
          <a:p>
            <a:pPr marL="231775"/>
            <a:r>
              <a:rPr lang="en-US" sz="3200" dirty="0">
                <a:latin typeface="Century Gothic" panose="020B0502020202020204" pitchFamily="34" charset="0"/>
              </a:rPr>
              <a:t>Mormon 2</a:t>
            </a:r>
          </a:p>
          <a:p>
            <a:pPr marL="231775"/>
            <a:r>
              <a:rPr lang="en-US" sz="3200" dirty="0">
                <a:latin typeface="Century Gothic" panose="020B0502020202020204" pitchFamily="34" charset="0"/>
              </a:rPr>
              <a:t>D&amp;C 1</a:t>
            </a:r>
          </a:p>
          <a:p>
            <a:pPr marL="231775"/>
            <a:r>
              <a:rPr lang="en-US" sz="3200" dirty="0">
                <a:latin typeface="Century Gothic" panose="020B0502020202020204" pitchFamily="34" charset="0"/>
              </a:rPr>
              <a:t>D&amp;C 83:8c</a:t>
            </a:r>
          </a:p>
          <a:p>
            <a:pPr marL="231775"/>
            <a:r>
              <a:rPr lang="en-US" sz="3200" dirty="0">
                <a:latin typeface="Century Gothic" panose="020B0502020202020204" pitchFamily="34" charset="0"/>
              </a:rPr>
              <a:t>D&amp;C 105</a:t>
            </a: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 calcmode="lin" valueType="num">
                                      <p:cBhvr additive="base">
                                        <p:cTn id="37"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additive="base">
                                        <p:cTn id="42"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10">
                                            <p:txEl>
                                              <p:pRg st="3" end="3"/>
                                            </p:txEl>
                                          </p:spTgt>
                                        </p:tgtEl>
                                        <p:attrNameLst>
                                          <p:attrName>style.visibility</p:attrName>
                                        </p:attrNameLst>
                                      </p:cBhvr>
                                      <p:to>
                                        <p:strVal val="visible"/>
                                      </p:to>
                                    </p:set>
                                    <p:anim calcmode="lin" valueType="num">
                                      <p:cBhvr additive="base">
                                        <p:cTn id="47"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10">
                                            <p:txEl>
                                              <p:pRg st="4" end="4"/>
                                            </p:txEl>
                                          </p:spTgt>
                                        </p:tgtEl>
                                        <p:attrNameLst>
                                          <p:attrName>style.visibility</p:attrName>
                                        </p:attrNameLst>
                                      </p:cBhvr>
                                      <p:to>
                                        <p:strVal val="visible"/>
                                      </p:to>
                                    </p:set>
                                    <p:anim calcmode="lin" valueType="num">
                                      <p:cBhvr additive="base">
                                        <p:cTn id="52"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en City Repair.jpg"/>
          <p:cNvPicPr>
            <a:picLocks noChangeAspect="1"/>
          </p:cNvPicPr>
          <p:nvPr/>
        </p:nvPicPr>
        <p:blipFill>
          <a:blip r:embed="rId2" cstate="print"/>
          <a:stretch>
            <a:fillRect/>
          </a:stretch>
        </p:blipFill>
        <p:spPr>
          <a:xfrm>
            <a:off x="0" y="0"/>
            <a:ext cx="9144001" cy="68580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AA1DEFB2-6A7E-46E0-9C12-CECB786200CE}" type="slidenum">
              <a:rPr lang="en-US" smtClean="0"/>
              <a:pPr/>
              <a:t>355</a:t>
            </a:fld>
            <a:endParaRPr lang="en-US"/>
          </a:p>
        </p:txBody>
      </p:sp>
      <p:sp>
        <p:nvSpPr>
          <p:cNvPr id="6" name="Rectangle 5"/>
          <p:cNvSpPr/>
          <p:nvPr/>
        </p:nvSpPr>
        <p:spPr>
          <a:xfrm>
            <a:off x="-152400" y="-76200"/>
            <a:ext cx="9448800" cy="70104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399157"/>
            <a:ext cx="8458200" cy="6001643"/>
          </a:xfrm>
          <a:prstGeom prst="rect">
            <a:avLst/>
          </a:prstGeom>
          <a:noFill/>
        </p:spPr>
        <p:txBody>
          <a:bodyPr wrap="square" rtlCol="0">
            <a:spAutoFit/>
          </a:bodyPr>
          <a:lstStyle/>
          <a:p>
            <a:r>
              <a:rPr lang="en-US" sz="2200" dirty="0">
                <a:latin typeface="Century Gothic" pitchFamily="34" charset="0"/>
              </a:rPr>
              <a:t>And the Lord said unto Enoch, As I live, even so will I come in the last days--in the days of wickedness and vengeance, to fulfill the oath which I made unto you, concerning the children of Noah: </a:t>
            </a:r>
          </a:p>
          <a:p>
            <a:r>
              <a:rPr lang="en-US" sz="2200" dirty="0">
                <a:latin typeface="Century Gothic" pitchFamily="34" charset="0"/>
              </a:rPr>
              <a:t>And the day shall come that the earth shall rest, but before that day, shall the heavens be darkened, and a veil of darkness shall cover the earth; </a:t>
            </a:r>
          </a:p>
          <a:p>
            <a:r>
              <a:rPr lang="en-US" sz="2200" dirty="0">
                <a:latin typeface="Century Gothic" pitchFamily="34" charset="0"/>
              </a:rPr>
              <a:t>And the heavens shall shake, and also the earth; </a:t>
            </a:r>
            <a:r>
              <a:rPr lang="en-US" sz="2200" b="1" dirty="0">
                <a:latin typeface="Century Gothic" pitchFamily="34" charset="0"/>
              </a:rPr>
              <a:t>and great tribulations shall be among the children of men, but my people will I preserve</a:t>
            </a:r>
            <a:r>
              <a:rPr lang="en-US" sz="2200" dirty="0">
                <a:latin typeface="Century Gothic" pitchFamily="34" charset="0"/>
              </a:rPr>
              <a:t>; and righteousness will I send down out of heaven; and truth will I send forth out of the earth, to bear testimony of my Only Begotten; </a:t>
            </a:r>
          </a:p>
          <a:p>
            <a:pPr>
              <a:spcAft>
                <a:spcPts val="1200"/>
              </a:spcAft>
            </a:pPr>
            <a:r>
              <a:rPr lang="en-US" sz="2200" dirty="0">
                <a:latin typeface="Century Gothic" pitchFamily="34" charset="0"/>
              </a:rPr>
              <a:t>His resurrection from the dead; yea, and also the resurrection of all men; and </a:t>
            </a:r>
            <a:r>
              <a:rPr lang="en-US" sz="2200" b="1" dirty="0">
                <a:latin typeface="Century Gothic" pitchFamily="34" charset="0"/>
              </a:rPr>
              <a:t>righteousness and truth will I cause to sweep the earth as with a flood, to gather out my own elect from the four quarters of the earth unto a place which I shall prepare</a:t>
            </a:r>
            <a:r>
              <a:rPr lang="en-US" sz="2200" dirty="0">
                <a:latin typeface="Century Gothic" pitchFamily="34" charset="0"/>
              </a:rPr>
              <a:t>; </a:t>
            </a:r>
          </a:p>
          <a:p>
            <a:pPr algn="r"/>
            <a:r>
              <a:rPr lang="en-US" sz="2200" dirty="0">
                <a:latin typeface="Century Gothic" pitchFamily="34" charset="0"/>
              </a:rPr>
              <a:t>D&amp;C 36: 12c-14a (cont.)</a:t>
            </a:r>
            <a:r>
              <a:rPr lang="en-US" sz="2200" dirty="0">
                <a:latin typeface="Century Gothic" pitchFamily="34" charset="0"/>
                <a:sym typeface="Wingdings" pitchFamily="2" charset="2"/>
              </a:rPr>
              <a:t></a:t>
            </a:r>
            <a:endParaRPr lang="en-US" sz="2200" dirty="0">
              <a:latin typeface="Century Gothic" pitchFamily="34" charset="0"/>
            </a:endParaRP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en City Repair.jpg"/>
          <p:cNvPicPr>
            <a:picLocks noChangeAspect="1"/>
          </p:cNvPicPr>
          <p:nvPr/>
        </p:nvPicPr>
        <p:blipFill>
          <a:blip r:embed="rId2" cstate="print"/>
          <a:stretch>
            <a:fillRect/>
          </a:stretch>
        </p:blipFill>
        <p:spPr>
          <a:xfrm>
            <a:off x="0" y="0"/>
            <a:ext cx="9144001" cy="68580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52400" y="-76200"/>
            <a:ext cx="9448800" cy="70104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A1DEFB2-6A7E-46E0-9C12-CECB786200CE}" type="slidenum">
              <a:rPr lang="en-US" smtClean="0"/>
              <a:pPr/>
              <a:t>356</a:t>
            </a:fld>
            <a:endParaRPr lang="en-US"/>
          </a:p>
        </p:txBody>
      </p:sp>
      <p:sp>
        <p:nvSpPr>
          <p:cNvPr id="9" name="Rectangle 8"/>
          <p:cNvSpPr/>
          <p:nvPr/>
        </p:nvSpPr>
        <p:spPr>
          <a:xfrm>
            <a:off x="0" y="0"/>
            <a:ext cx="9144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304800"/>
            <a:ext cx="8458200" cy="5663089"/>
          </a:xfrm>
          <a:prstGeom prst="rect">
            <a:avLst/>
          </a:prstGeom>
          <a:noFill/>
        </p:spPr>
        <p:txBody>
          <a:bodyPr wrap="square" rtlCol="0">
            <a:spAutoFit/>
          </a:bodyPr>
          <a:lstStyle/>
          <a:p>
            <a:endParaRPr lang="en-US" sz="2200" dirty="0">
              <a:latin typeface="Century Gothic" pitchFamily="34" charset="0"/>
              <a:sym typeface="Wingdings" pitchFamily="2" charset="2"/>
            </a:endParaRPr>
          </a:p>
          <a:p>
            <a:r>
              <a:rPr lang="en-US" sz="2200" dirty="0">
                <a:latin typeface="Century Gothic" pitchFamily="34" charset="0"/>
                <a:sym typeface="Wingdings" pitchFamily="2" charset="2"/>
              </a:rPr>
              <a:t></a:t>
            </a:r>
            <a:r>
              <a:rPr lang="en-US" sz="2200" dirty="0">
                <a:latin typeface="Century Gothic" pitchFamily="34" charset="0"/>
              </a:rPr>
              <a:t>(cont.)</a:t>
            </a:r>
            <a:r>
              <a:rPr lang="en-US" sz="2200" dirty="0">
                <a:latin typeface="Century Gothic" pitchFamily="34" charset="0"/>
                <a:sym typeface="Wingdings" pitchFamily="2" charset="2"/>
              </a:rPr>
              <a:t> </a:t>
            </a:r>
            <a:r>
              <a:rPr lang="en-US" sz="2200" dirty="0">
                <a:latin typeface="Century Gothic" pitchFamily="34" charset="0"/>
              </a:rPr>
              <a:t>A holy city, that my people may gird up their loins, and be looking forth for the time of my coming; for there shall be my tabernacle, and it shall be called Zion, a New Jerusalem. </a:t>
            </a:r>
          </a:p>
          <a:p>
            <a:r>
              <a:rPr lang="en-US" sz="2200" dirty="0">
                <a:latin typeface="Century Gothic" pitchFamily="34" charset="0"/>
              </a:rPr>
              <a:t>And the Lord said unto Enoch, Then shall you and all your city meet them there, and we will receive them into our bosom, and they shall see us, and we will fall upon their necks, and they shall fall upon our necks, and we will kiss each other, </a:t>
            </a:r>
          </a:p>
          <a:p>
            <a:r>
              <a:rPr lang="en-US" sz="2200" dirty="0">
                <a:latin typeface="Century Gothic" pitchFamily="34" charset="0"/>
              </a:rPr>
              <a:t>And there shall be my abode, and it shall be Zion which shall come forth out of all the creations which I have made; and for the space of a thousand years shall the earth rest. </a:t>
            </a:r>
          </a:p>
          <a:p>
            <a:pPr>
              <a:spcAft>
                <a:spcPts val="1200"/>
              </a:spcAft>
            </a:pPr>
            <a:r>
              <a:rPr lang="en-US" sz="2200" dirty="0">
                <a:latin typeface="Century Gothic" pitchFamily="34" charset="0"/>
              </a:rPr>
              <a:t>And it came to pass that </a:t>
            </a:r>
            <a:r>
              <a:rPr lang="en-US" sz="2200" b="1" dirty="0">
                <a:latin typeface="Century Gothic" pitchFamily="34" charset="0"/>
              </a:rPr>
              <a:t>Enoch saw the days of the coming of the Son of man, in the last days, to dwell on the earth in righteousness, for the space of a thousand years</a:t>
            </a:r>
            <a:r>
              <a:rPr lang="en-US" sz="2200" dirty="0">
                <a:latin typeface="Century Gothic" pitchFamily="34" charset="0"/>
              </a:rPr>
              <a:t>. </a:t>
            </a:r>
          </a:p>
          <a:p>
            <a:pPr algn="r"/>
            <a:r>
              <a:rPr lang="en-US" sz="2200" dirty="0">
                <a:latin typeface="Century Gothic" pitchFamily="34" charset="0"/>
              </a:rPr>
              <a:t>D&amp;C 36: 12c-14a</a:t>
            </a:r>
          </a:p>
        </p:txBody>
      </p:sp>
    </p:spTree>
    <p:extLst>
      <p:ext uri="{BB962C8B-B14F-4D97-AF65-F5344CB8AC3E}">
        <p14:creationId xmlns:p14="http://schemas.microsoft.com/office/powerpoint/2010/main" val="36699323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6" name="Picture 5" descr="Clouds 1.jpg"/>
          <p:cNvPicPr>
            <a:picLocks noChangeAspect="1"/>
          </p:cNvPicPr>
          <p:nvPr/>
        </p:nvPicPr>
        <p:blipFill>
          <a:blip r:embed="rId2" cstate="print"/>
          <a:srcRect l="5490" r="5491"/>
          <a:stretch>
            <a:fillRect/>
          </a:stretch>
        </p:blipFill>
        <p:spPr>
          <a:xfrm>
            <a:off x="0" y="0"/>
            <a:ext cx="9144000" cy="6858000"/>
          </a:xfrm>
          <a:prstGeom prst="rect">
            <a:avLst/>
          </a:prstGeom>
        </p:spPr>
      </p:pic>
      <p:sp>
        <p:nvSpPr>
          <p:cNvPr id="7" name="Rectangle 6"/>
          <p:cNvSpPr/>
          <p:nvPr/>
        </p:nvSpPr>
        <p:spPr>
          <a:xfrm>
            <a:off x="-106218" y="-62346"/>
            <a:ext cx="9448800" cy="70104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025" y="830481"/>
            <a:ext cx="8229600" cy="5341719"/>
          </a:xfrm>
          <a:prstGeom prst="rect">
            <a:avLst/>
          </a:prstGeom>
          <a:noFill/>
        </p:spPr>
        <p:txBody>
          <a:bodyPr wrap="square" rtlCol="0">
            <a:spAutoFit/>
          </a:bodyPr>
          <a:lstStyle/>
          <a:p>
            <a:pPr algn="ctr">
              <a:lnSpc>
                <a:spcPct val="130000"/>
              </a:lnSpc>
              <a:spcAft>
                <a:spcPts val="1200"/>
              </a:spcAft>
            </a:pPr>
            <a:r>
              <a:rPr lang="en-US" sz="3200" b="1" dirty="0">
                <a:ln w="19050">
                  <a:solidFill>
                    <a:schemeClr val="tx1"/>
                  </a:solidFill>
                </a:ln>
                <a:solidFill>
                  <a:srgbClr val="00B0F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rPr>
              <a:t>And they shall see the Son of man coming in the clouds of heaven, with power and great glory.</a:t>
            </a:r>
          </a:p>
          <a:p>
            <a:pPr algn="ctr">
              <a:lnSpc>
                <a:spcPct val="130000"/>
              </a:lnSpc>
            </a:pPr>
            <a:r>
              <a:rPr lang="en-US" sz="3200" b="1" dirty="0">
                <a:ln w="19050">
                  <a:solidFill>
                    <a:schemeClr val="tx1"/>
                  </a:solidFill>
                </a:ln>
                <a:solidFill>
                  <a:srgbClr val="00B0F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rPr>
              <a:t>And whoso </a:t>
            </a:r>
            <a:r>
              <a:rPr lang="en-US" sz="4800" b="1" dirty="0" err="1">
                <a:ln w="19050">
                  <a:solidFill>
                    <a:schemeClr val="tx1"/>
                  </a:solidFill>
                </a:ln>
                <a:solidFill>
                  <a:srgbClr val="FFFF0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rPr>
              <a:t>treasureth</a:t>
            </a:r>
            <a:r>
              <a:rPr lang="en-US" sz="4800" b="1" dirty="0">
                <a:ln w="19050">
                  <a:solidFill>
                    <a:schemeClr val="tx1"/>
                  </a:solidFill>
                </a:ln>
                <a:solidFill>
                  <a:srgbClr val="FFFF0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rPr>
              <a:t> up my word </a:t>
            </a:r>
            <a:r>
              <a:rPr lang="en-US" sz="3200" b="1" dirty="0">
                <a:ln w="19050">
                  <a:solidFill>
                    <a:schemeClr val="tx1"/>
                  </a:solidFill>
                </a:ln>
                <a:solidFill>
                  <a:srgbClr val="00B0F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rPr>
              <a:t>shall not be deceived.</a:t>
            </a:r>
          </a:p>
          <a:p>
            <a:pPr algn="ctr">
              <a:lnSpc>
                <a:spcPct val="130000"/>
              </a:lnSpc>
            </a:pPr>
            <a:endParaRPr lang="en-US" sz="1600" b="1" dirty="0">
              <a:ln w="19050">
                <a:solidFill>
                  <a:schemeClr val="tx1"/>
                </a:solidFill>
              </a:ln>
              <a:solidFill>
                <a:srgbClr val="00B0F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endParaRPr>
          </a:p>
          <a:p>
            <a:pPr algn="ctr">
              <a:lnSpc>
                <a:spcPct val="130000"/>
              </a:lnSpc>
            </a:pPr>
            <a:r>
              <a:rPr lang="en-US" sz="4800" b="1" dirty="0">
                <a:ln w="19050">
                  <a:solidFill>
                    <a:schemeClr val="tx1"/>
                  </a:solidFill>
                </a:ln>
                <a:solidFill>
                  <a:srgbClr val="00B0F0"/>
                </a:solidFill>
                <a:effectLst>
                  <a:outerShdw blurRad="38100" dist="38100" dir="2700000" sx="100500" sy="100500" algn="tl">
                    <a:srgbClr val="000000">
                      <a:alpha val="63000"/>
                    </a:srgbClr>
                  </a:outerShdw>
                </a:effectLst>
                <a:latin typeface="Century Gothic" panose="020B0502020202020204" pitchFamily="34" charset="0"/>
                <a:cs typeface="Andalus" panose="02020603050405020304" pitchFamily="18" charset="-78"/>
              </a:rPr>
              <a:t>Mark 13:42-43</a:t>
            </a:r>
          </a:p>
        </p:txBody>
      </p:sp>
      <p:sp>
        <p:nvSpPr>
          <p:cNvPr id="3" name="Slide Number Placeholder 2"/>
          <p:cNvSpPr>
            <a:spLocks noGrp="1"/>
          </p:cNvSpPr>
          <p:nvPr>
            <p:ph type="sldNum" sz="quarter" idx="12"/>
          </p:nvPr>
        </p:nvSpPr>
        <p:spPr/>
        <p:txBody>
          <a:bodyPr/>
          <a:lstStyle/>
          <a:p>
            <a:fld id="{AA1DEFB2-6A7E-46E0-9C12-CECB786200CE}" type="slidenum">
              <a:rPr lang="en-US" smtClean="0"/>
              <a:pPr/>
              <a:t>357</a:t>
            </a:fld>
            <a:endParaRPr lang="en-US" dirty="0"/>
          </a:p>
        </p:txBody>
      </p:sp>
    </p:spTree>
    <p:extLst>
      <p:ext uri="{BB962C8B-B14F-4D97-AF65-F5344CB8AC3E}">
        <p14:creationId xmlns:p14="http://schemas.microsoft.com/office/powerpoint/2010/main" val="12410262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4" name="Slide Number Placeholder 3"/>
          <p:cNvSpPr>
            <a:spLocks noGrp="1"/>
          </p:cNvSpPr>
          <p:nvPr>
            <p:ph type="sldNum" sz="quarter" idx="11"/>
          </p:nvPr>
        </p:nvSpPr>
        <p:spPr/>
        <p:txBody>
          <a:bodyPr/>
          <a:lstStyle/>
          <a:p>
            <a:fld id="{F2C94934-F679-4702-B3C4-F49C4424DC22}" type="slidenum">
              <a:rPr lang="en-US" smtClean="0"/>
              <a:pPr/>
              <a:t>358</a:t>
            </a:fld>
            <a:endParaRPr lang="en-US" dirty="0"/>
          </a:p>
        </p:txBody>
      </p:sp>
      <p:sp>
        <p:nvSpPr>
          <p:cNvPr id="6" name="TextBox 5"/>
          <p:cNvSpPr txBox="1"/>
          <p:nvPr/>
        </p:nvSpPr>
        <p:spPr>
          <a:xfrm>
            <a:off x="318914" y="2590800"/>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The End</a:t>
            </a:r>
          </a:p>
        </p:txBody>
      </p:sp>
      <p:sp>
        <p:nvSpPr>
          <p:cNvPr id="7" name="TextBox 6"/>
          <p:cNvSpPr txBox="1"/>
          <p:nvPr/>
        </p:nvSpPr>
        <p:spPr>
          <a:xfrm>
            <a:off x="2743200" y="3733800"/>
            <a:ext cx="3657600" cy="923330"/>
          </a:xfrm>
          <a:prstGeom prst="rect">
            <a:avLst/>
          </a:prstGeom>
          <a:noFill/>
        </p:spPr>
        <p:txBody>
          <a:bodyPr wrap="square" rtlCol="0">
            <a:spAutoFit/>
          </a:bodyPr>
          <a:lstStyle/>
          <a:p>
            <a:pPr algn="ctr"/>
            <a:r>
              <a:rPr lang="en-US" dirty="0">
                <a:latin typeface="Century Gothic" panose="020B0502020202020204" pitchFamily="34" charset="0"/>
              </a:rPr>
              <a:t>Elder Benjamin Pedersen</a:t>
            </a:r>
          </a:p>
          <a:p>
            <a:pPr algn="ctr"/>
            <a:r>
              <a:rPr lang="en-US" dirty="0">
                <a:latin typeface="Century Gothic" panose="020B0502020202020204" pitchFamily="34" charset="0"/>
              </a:rPr>
              <a:t>(816) 517-7971</a:t>
            </a:r>
          </a:p>
          <a:p>
            <a:pPr algn="ctr"/>
            <a:r>
              <a:rPr lang="en-US" dirty="0">
                <a:latin typeface="Century Gothic" panose="020B0502020202020204" pitchFamily="34" charset="0"/>
              </a:rPr>
              <a:t>b1nzion@yahoo.com</a:t>
            </a:r>
          </a:p>
        </p:txBody>
      </p:sp>
    </p:spTree>
    <p:extLst>
      <p:ext uri="{BB962C8B-B14F-4D97-AF65-F5344CB8AC3E}">
        <p14:creationId xmlns:p14="http://schemas.microsoft.com/office/powerpoint/2010/main" val="739911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36</a:t>
            </a:fld>
            <a:endParaRPr lang="en-US"/>
          </a:p>
        </p:txBody>
      </p:sp>
      <p:sp>
        <p:nvSpPr>
          <p:cNvPr id="9" name="TextBox 8"/>
          <p:cNvSpPr txBox="1"/>
          <p:nvPr/>
        </p:nvSpPr>
        <p:spPr>
          <a:xfrm>
            <a:off x="914400" y="1219200"/>
            <a:ext cx="7315200" cy="691600"/>
          </a:xfrm>
          <a:prstGeom prst="rect">
            <a:avLst/>
          </a:prstGeom>
          <a:noFill/>
        </p:spPr>
        <p:txBody>
          <a:bodyPr wrap="square" rtlCol="0">
            <a:spAutoFit/>
          </a:bodyPr>
          <a:lstStyle/>
          <a:p>
            <a:pPr algn="ctr">
              <a:lnSpc>
                <a:spcPct val="120000"/>
              </a:lnSpc>
            </a:pPr>
            <a:r>
              <a:rPr lang="en-US" sz="3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POINTS OF REFERENCE</a:t>
            </a:r>
          </a:p>
        </p:txBody>
      </p:sp>
      <p:sp>
        <p:nvSpPr>
          <p:cNvPr id="6" name="TextBox 5"/>
          <p:cNvSpPr txBox="1"/>
          <p:nvPr/>
        </p:nvSpPr>
        <p:spPr>
          <a:xfrm>
            <a:off x="457200" y="2046744"/>
            <a:ext cx="8229600" cy="4118050"/>
          </a:xfrm>
          <a:prstGeom prst="rect">
            <a:avLst/>
          </a:prstGeom>
          <a:noFill/>
        </p:spPr>
        <p:txBody>
          <a:bodyPr wrap="square" rtlCol="0">
            <a:spAutoFit/>
          </a:bodyPr>
          <a:lstStyle/>
          <a:p>
            <a:pPr>
              <a:lnSpc>
                <a:spcPct val="120000"/>
              </a:lnSpc>
            </a:pPr>
            <a:r>
              <a:rPr lang="en-US" sz="3200" b="1" u="sng" dirty="0">
                <a:ln w="15875">
                  <a:noFill/>
                </a:ln>
                <a:latin typeface="Century Gothic" pitchFamily="34" charset="0"/>
              </a:rPr>
              <a:t>Instructions:</a:t>
            </a:r>
          </a:p>
          <a:p>
            <a:pPr marL="514350" indent="-514350">
              <a:lnSpc>
                <a:spcPct val="120000"/>
              </a:lnSpc>
              <a:buFont typeface="+mj-lt"/>
              <a:buAutoNum type="arabicPeriod"/>
            </a:pPr>
            <a:r>
              <a:rPr lang="en-US" sz="2800" dirty="0">
                <a:ln w="15875">
                  <a:noFill/>
                </a:ln>
                <a:latin typeface="Century Gothic" pitchFamily="34" charset="0"/>
              </a:rPr>
              <a:t>Look for the tree</a:t>
            </a:r>
          </a:p>
          <a:p>
            <a:pPr marL="514350" indent="-514350">
              <a:lnSpc>
                <a:spcPct val="120000"/>
              </a:lnSpc>
              <a:buFont typeface="+mj-lt"/>
              <a:buAutoNum type="arabicPeriod"/>
            </a:pPr>
            <a:r>
              <a:rPr lang="en-US" sz="2800" dirty="0">
                <a:ln w="15875">
                  <a:noFill/>
                </a:ln>
                <a:latin typeface="Century Gothic" pitchFamily="34" charset="0"/>
              </a:rPr>
              <a:t>Turn left and go 50 paces</a:t>
            </a:r>
          </a:p>
          <a:p>
            <a:pPr marL="514350" indent="-514350">
              <a:lnSpc>
                <a:spcPct val="120000"/>
              </a:lnSpc>
              <a:buFont typeface="+mj-lt"/>
              <a:buAutoNum type="arabicPeriod"/>
            </a:pPr>
            <a:r>
              <a:rPr lang="en-US" sz="2800" dirty="0">
                <a:ln w="15875">
                  <a:noFill/>
                </a:ln>
                <a:latin typeface="Century Gothic" pitchFamily="34" charset="0"/>
              </a:rPr>
              <a:t>Then go right 25 paces</a:t>
            </a:r>
          </a:p>
          <a:p>
            <a:pPr marL="514350" indent="-514350">
              <a:lnSpc>
                <a:spcPct val="120000"/>
              </a:lnSpc>
              <a:buFont typeface="+mj-lt"/>
              <a:buAutoNum type="arabicPeriod"/>
            </a:pPr>
            <a:r>
              <a:rPr lang="en-US" sz="2800" dirty="0">
                <a:ln w="15875">
                  <a:noFill/>
                </a:ln>
                <a:latin typeface="Century Gothic" pitchFamily="34" charset="0"/>
              </a:rPr>
              <a:t>Now left again for 100 paces</a:t>
            </a:r>
          </a:p>
          <a:p>
            <a:pPr marL="514350" indent="-514350">
              <a:lnSpc>
                <a:spcPct val="120000"/>
              </a:lnSpc>
              <a:buFont typeface="+mj-lt"/>
              <a:buAutoNum type="arabicPeriod"/>
            </a:pPr>
            <a:endParaRPr lang="en-US" dirty="0">
              <a:ln w="15875">
                <a:noFill/>
              </a:ln>
              <a:latin typeface="Century Gothic" pitchFamily="34" charset="0"/>
            </a:endParaRPr>
          </a:p>
          <a:p>
            <a:pPr marL="514350" indent="-514350" algn="ctr">
              <a:lnSpc>
                <a:spcPct val="120000"/>
              </a:lnSpc>
            </a:pPr>
            <a:r>
              <a:rPr lang="en-US" sz="2800" dirty="0">
                <a:ln w="15875">
                  <a:noFill/>
                </a:ln>
                <a:latin typeface="Century Gothic" pitchFamily="34" charset="0"/>
              </a:rPr>
              <a:t>What is your point of reference?</a:t>
            </a:r>
          </a:p>
          <a:p>
            <a:pPr marL="514350" indent="-514350">
              <a:lnSpc>
                <a:spcPct val="120000"/>
              </a:lnSpc>
            </a:pPr>
            <a:endParaRPr lang="en-US" sz="2800" dirty="0">
              <a:ln w="15875">
                <a:noFill/>
              </a:ln>
              <a:latin typeface="Century Gothic" pitchFamily="34" charset="0"/>
            </a:endParaRPr>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37</a:t>
            </a:fld>
            <a:endParaRPr lang="en-US"/>
          </a:p>
        </p:txBody>
      </p:sp>
      <p:sp>
        <p:nvSpPr>
          <p:cNvPr id="6" name="TextBox 5"/>
          <p:cNvSpPr txBox="1"/>
          <p:nvPr/>
        </p:nvSpPr>
        <p:spPr>
          <a:xfrm>
            <a:off x="457200" y="1295400"/>
            <a:ext cx="8229600" cy="3637919"/>
          </a:xfrm>
          <a:prstGeom prst="rect">
            <a:avLst/>
          </a:prstGeom>
          <a:noFill/>
        </p:spPr>
        <p:txBody>
          <a:bodyPr wrap="square" rtlCol="0">
            <a:spAutoFit/>
          </a:bodyPr>
          <a:lstStyle/>
          <a:p>
            <a:pPr>
              <a:lnSpc>
                <a:spcPct val="120000"/>
              </a:lnSpc>
            </a:pPr>
            <a:r>
              <a:rPr lang="en-US" sz="3200" dirty="0">
                <a:ln w="15875">
                  <a:noFill/>
                </a:ln>
                <a:latin typeface="Century Gothic" pitchFamily="34" charset="0"/>
              </a:rPr>
              <a:t>What kind of tree?</a:t>
            </a:r>
          </a:p>
          <a:p>
            <a:pPr>
              <a:lnSpc>
                <a:spcPct val="120000"/>
              </a:lnSpc>
            </a:pPr>
            <a:endParaRPr lang="en-US" sz="3200" dirty="0">
              <a:ln w="15875">
                <a:noFill/>
              </a:ln>
              <a:latin typeface="Century Gothic" pitchFamily="34" charset="0"/>
            </a:endParaRPr>
          </a:p>
          <a:p>
            <a:pPr>
              <a:lnSpc>
                <a:spcPct val="120000"/>
              </a:lnSpc>
            </a:pPr>
            <a:r>
              <a:rPr lang="en-US" sz="3200" dirty="0">
                <a:ln w="15875">
                  <a:noFill/>
                </a:ln>
                <a:latin typeface="Century Gothic" pitchFamily="34" charset="0"/>
              </a:rPr>
              <a:t>Would any tree work?</a:t>
            </a:r>
          </a:p>
          <a:p>
            <a:pPr>
              <a:lnSpc>
                <a:spcPct val="120000"/>
              </a:lnSpc>
            </a:pPr>
            <a:endParaRPr lang="en-US" sz="3200" dirty="0">
              <a:ln w="15875">
                <a:noFill/>
              </a:ln>
              <a:latin typeface="Century Gothic" pitchFamily="34" charset="0"/>
            </a:endParaRPr>
          </a:p>
          <a:p>
            <a:pPr>
              <a:lnSpc>
                <a:spcPct val="120000"/>
              </a:lnSpc>
            </a:pPr>
            <a:endParaRPr lang="en-US" sz="3200" dirty="0">
              <a:ln w="15875">
                <a:noFill/>
              </a:ln>
              <a:latin typeface="Century Gothic" pitchFamily="34" charset="0"/>
            </a:endParaRPr>
          </a:p>
          <a:p>
            <a:pPr>
              <a:lnSpc>
                <a:spcPct val="120000"/>
              </a:lnSpc>
            </a:pPr>
            <a:endParaRPr lang="en-US" sz="3200" dirty="0">
              <a:ln w="15875">
                <a:noFill/>
              </a:ln>
              <a:latin typeface="Century Gothic" pitchFamily="34" charset="0"/>
            </a:endParaRPr>
          </a:p>
        </p:txBody>
      </p:sp>
      <p:pic>
        <p:nvPicPr>
          <p:cNvPr id="1026" name="Picture 2" descr="C:\Users\Benji's Laptop\AppData\Local\Microsoft\Windows\Temporary Internet Files\Content.IE5\F8R9E1X8\MC900441706[1].png"/>
          <p:cNvPicPr>
            <a:picLocks noChangeAspect="1" noChangeArrowheads="1"/>
          </p:cNvPicPr>
          <p:nvPr/>
        </p:nvPicPr>
        <p:blipFill>
          <a:blip r:embed="rId4" cstate="print"/>
          <a:srcRect/>
          <a:stretch>
            <a:fillRect/>
          </a:stretch>
        </p:blipFill>
        <p:spPr bwMode="auto">
          <a:xfrm>
            <a:off x="2438400" y="3303677"/>
            <a:ext cx="1295400" cy="1295400"/>
          </a:xfrm>
          <a:prstGeom prst="rect">
            <a:avLst/>
          </a:prstGeom>
          <a:noFill/>
        </p:spPr>
      </p:pic>
      <p:pic>
        <p:nvPicPr>
          <p:cNvPr id="1028" name="Picture 4" descr="C:\Users\Benji's Laptop\AppData\Local\Microsoft\Windows\Temporary Internet Files\Content.IE5\F8R9E1X8\MC900389362[1].wmf"/>
          <p:cNvPicPr>
            <a:picLocks noChangeAspect="1" noChangeArrowheads="1"/>
          </p:cNvPicPr>
          <p:nvPr/>
        </p:nvPicPr>
        <p:blipFill>
          <a:blip r:embed="rId5" cstate="print"/>
          <a:srcRect/>
          <a:stretch>
            <a:fillRect/>
          </a:stretch>
        </p:blipFill>
        <p:spPr bwMode="auto">
          <a:xfrm>
            <a:off x="3962401" y="3282007"/>
            <a:ext cx="1447799" cy="1347535"/>
          </a:xfrm>
          <a:prstGeom prst="rect">
            <a:avLst/>
          </a:prstGeom>
          <a:noFill/>
        </p:spPr>
      </p:pic>
      <p:pic>
        <p:nvPicPr>
          <p:cNvPr id="1029" name="Picture 5" descr="C:\Users\Benji's Laptop\AppData\Local\Microsoft\Windows\Temporary Internet Files\Content.IE5\0MXC4CVW\MC900436386[1].png"/>
          <p:cNvPicPr>
            <a:picLocks noChangeAspect="1" noChangeArrowheads="1"/>
          </p:cNvPicPr>
          <p:nvPr/>
        </p:nvPicPr>
        <p:blipFill>
          <a:blip r:embed="rId6" cstate="print"/>
          <a:srcRect/>
          <a:stretch>
            <a:fillRect/>
          </a:stretch>
        </p:blipFill>
        <p:spPr bwMode="auto">
          <a:xfrm>
            <a:off x="5562600" y="3128889"/>
            <a:ext cx="1371600" cy="1519311"/>
          </a:xfrm>
          <a:prstGeom prst="rect">
            <a:avLst/>
          </a:prstGeom>
          <a:noFill/>
        </p:spPr>
      </p:pic>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0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20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9"/>
                                        </p:tgtEl>
                                        <p:attrNameLst>
                                          <p:attrName>style.visibility</p:attrName>
                                        </p:attrNameLst>
                                      </p:cBhvr>
                                      <p:to>
                                        <p:strVal val="visible"/>
                                      </p:to>
                                    </p:set>
                                    <p:animEffect transition="in" filter="fade">
                                      <p:cBhvr>
                                        <p:cTn id="16"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38</a:t>
            </a:fld>
            <a:endParaRPr lang="en-US"/>
          </a:p>
        </p:txBody>
      </p:sp>
      <p:sp>
        <p:nvSpPr>
          <p:cNvPr id="6" name="TextBox 5"/>
          <p:cNvSpPr txBox="1"/>
          <p:nvPr/>
        </p:nvSpPr>
        <p:spPr>
          <a:xfrm>
            <a:off x="228600" y="914400"/>
            <a:ext cx="8686800" cy="5212991"/>
          </a:xfrm>
          <a:prstGeom prst="rect">
            <a:avLst/>
          </a:prstGeom>
          <a:noFill/>
        </p:spPr>
        <p:txBody>
          <a:bodyPr wrap="square" rtlCol="0">
            <a:spAutoFit/>
          </a:bodyPr>
          <a:lstStyle/>
          <a:p>
            <a:pPr>
              <a:lnSpc>
                <a:spcPct val="120000"/>
              </a:lnSpc>
              <a:spcAft>
                <a:spcPts val="1200"/>
              </a:spcAft>
            </a:pPr>
            <a:r>
              <a:rPr lang="en-US" sz="2400" b="1" u="sng" dirty="0">
                <a:ln w="15875">
                  <a:noFill/>
                </a:ln>
                <a:latin typeface="Century Gothic" pitchFamily="34" charset="0"/>
              </a:rPr>
              <a:t>Points of Reference Definition:</a:t>
            </a:r>
          </a:p>
          <a:p>
            <a:pPr>
              <a:lnSpc>
                <a:spcPct val="120000"/>
              </a:lnSpc>
              <a:spcAft>
                <a:spcPts val="1800"/>
              </a:spcAft>
            </a:pPr>
            <a:r>
              <a:rPr lang="en-US" sz="2200" u="sng" dirty="0">
                <a:ln w="15875">
                  <a:noFill/>
                </a:ln>
                <a:latin typeface="Century Gothic" pitchFamily="34" charset="0"/>
              </a:rPr>
              <a:t>Benjamin Definition:</a:t>
            </a:r>
            <a:r>
              <a:rPr lang="en-US" sz="2200" dirty="0">
                <a:ln w="15875">
                  <a:noFill/>
                </a:ln>
                <a:latin typeface="Century Gothic" pitchFamily="34" charset="0"/>
              </a:rPr>
              <a:t>   Point in time, an event, or object which is used to measure or align other events or objects</a:t>
            </a:r>
          </a:p>
          <a:p>
            <a:pPr marL="231775" indent="-231775">
              <a:lnSpc>
                <a:spcPct val="120000"/>
              </a:lnSpc>
              <a:spcAft>
                <a:spcPts val="1200"/>
              </a:spcAft>
            </a:pPr>
            <a:r>
              <a:rPr lang="en-US" sz="2200" u="sng" dirty="0">
                <a:ln w="15875">
                  <a:noFill/>
                </a:ln>
                <a:latin typeface="Century Gothic" pitchFamily="34" charset="0"/>
              </a:rPr>
              <a:t>Dictionary:</a:t>
            </a:r>
            <a:r>
              <a:rPr lang="en-US" sz="2200" dirty="0">
                <a:ln w="15875">
                  <a:noFill/>
                </a:ln>
                <a:latin typeface="Century Gothic" pitchFamily="34" charset="0"/>
              </a:rPr>
              <a:t> point of reference - an indicator that orients you…</a:t>
            </a:r>
          </a:p>
          <a:p>
            <a:pPr marL="231775" indent="-231775">
              <a:lnSpc>
                <a:spcPct val="120000"/>
              </a:lnSpc>
              <a:buFont typeface="Arial" pitchFamily="34" charset="0"/>
              <a:buChar char="•"/>
            </a:pPr>
            <a:r>
              <a:rPr lang="en-US" sz="2200" dirty="0">
                <a:ln w="15875">
                  <a:noFill/>
                </a:ln>
                <a:latin typeface="Century Gothic" pitchFamily="34" charset="0"/>
              </a:rPr>
              <a:t>benchmark - a surveyor's mark on a permanent object of predetermined position and elevation used as a reference point</a:t>
            </a:r>
          </a:p>
          <a:p>
            <a:pPr marL="231775" indent="-231775">
              <a:lnSpc>
                <a:spcPct val="120000"/>
              </a:lnSpc>
              <a:buFont typeface="Arial" pitchFamily="34" charset="0"/>
              <a:buChar char="•"/>
            </a:pPr>
            <a:r>
              <a:rPr lang="en-US" sz="2200" dirty="0">
                <a:ln w="15875">
                  <a:noFill/>
                </a:ln>
                <a:latin typeface="Century Gothic" pitchFamily="34" charset="0"/>
              </a:rPr>
              <a:t>landmark - a mark showing the boundary of a piece of land</a:t>
            </a:r>
          </a:p>
          <a:p>
            <a:pPr marL="231775" indent="-231775">
              <a:lnSpc>
                <a:spcPct val="120000"/>
              </a:lnSpc>
              <a:buFont typeface="Arial" pitchFamily="34" charset="0"/>
              <a:buChar char="•"/>
            </a:pPr>
            <a:r>
              <a:rPr lang="en-US" sz="2200" dirty="0">
                <a:ln w="15875">
                  <a:noFill/>
                </a:ln>
                <a:latin typeface="Century Gothic" pitchFamily="34" charset="0"/>
              </a:rPr>
              <a:t>target, mark - a reference point to shoot at; "his arrow hit the mark“</a:t>
            </a:r>
          </a:p>
          <a:p>
            <a:pPr marL="231775" indent="-231775">
              <a:lnSpc>
                <a:spcPct val="120000"/>
              </a:lnSpc>
              <a:buFont typeface="Arial" pitchFamily="34" charset="0"/>
              <a:buChar char="•"/>
            </a:pPr>
            <a:r>
              <a:rPr lang="en-US" sz="2200" dirty="0">
                <a:ln w="15875">
                  <a:noFill/>
                </a:ln>
                <a:latin typeface="Century Gothic" pitchFamily="34" charset="0"/>
              </a:rPr>
              <a:t>indicator - a signal for attracting attention</a:t>
            </a:r>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20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20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2000"/>
                                        <p:tgtEl>
                                          <p:spTgt spid="6">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39</a:t>
            </a:fld>
            <a:endParaRPr lang="en-US"/>
          </a:p>
        </p:txBody>
      </p:sp>
      <p:pic>
        <p:nvPicPr>
          <p:cNvPr id="4" name="Picture 3">
            <a:extLst>
              <a:ext uri="{FF2B5EF4-FFF2-40B4-BE49-F238E27FC236}">
                <a16:creationId xmlns:a16="http://schemas.microsoft.com/office/drawing/2014/main" id="{4D7A7A1A-85FD-4C3F-8E73-4CA9ED392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8348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9675" y="228600"/>
            <a:ext cx="6258426" cy="1107996"/>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6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End Times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3836"/>
          <a:stretch/>
        </p:blipFill>
        <p:spPr>
          <a:xfrm>
            <a:off x="28075" y="-17502"/>
            <a:ext cx="1371600" cy="1538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8006" b="4930"/>
          <a:stretch/>
        </p:blipFill>
        <p:spPr>
          <a:xfrm>
            <a:off x="7696200" y="0"/>
            <a:ext cx="1447799" cy="1521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3567" r="2464" b="7430"/>
          <a:stretch/>
        </p:blipFill>
        <p:spPr>
          <a:xfrm>
            <a:off x="28878" y="5230525"/>
            <a:ext cx="4289658" cy="1670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15521" r="11322"/>
          <a:stretch/>
        </p:blipFill>
        <p:spPr>
          <a:xfrm>
            <a:off x="4366661" y="5228925"/>
            <a:ext cx="1795914"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b="12401"/>
          <a:stretch/>
        </p:blipFill>
        <p:spPr>
          <a:xfrm>
            <a:off x="6172200" y="5228925"/>
            <a:ext cx="2971800" cy="1735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0784" y="1529332"/>
            <a:ext cx="4306754" cy="1863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4558" r="12545"/>
          <a:stretch/>
        </p:blipFill>
        <p:spPr>
          <a:xfrm>
            <a:off x="14435" y="1529333"/>
            <a:ext cx="1804740" cy="1856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r="5253"/>
          <a:stretch/>
        </p:blipFill>
        <p:spPr>
          <a:xfrm>
            <a:off x="6219997" y="1530937"/>
            <a:ext cx="2924002" cy="1856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rotWithShape="1">
          <a:blip r:embed="rId12" cstate="print">
            <a:extLst>
              <a:ext uri="{28A0092B-C50C-407E-A947-70E740481C1C}">
                <a14:useLocalDpi xmlns:a14="http://schemas.microsoft.com/office/drawing/2010/main" val="0"/>
              </a:ext>
            </a:extLst>
          </a:blip>
          <a:srcRect l="14429" r="13708"/>
          <a:stretch/>
        </p:blipFill>
        <p:spPr>
          <a:xfrm>
            <a:off x="0" y="3459142"/>
            <a:ext cx="3094525" cy="1722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b="12234"/>
          <a:stretch/>
        </p:blipFill>
        <p:spPr>
          <a:xfrm>
            <a:off x="3124200" y="3445491"/>
            <a:ext cx="4427152" cy="1726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4" cstate="print">
            <a:extLst>
              <a:ext uri="{28A0092B-C50C-407E-A947-70E740481C1C}">
                <a14:useLocalDpi xmlns:a14="http://schemas.microsoft.com/office/drawing/2010/main" val="0"/>
              </a:ext>
            </a:extLst>
          </a:blip>
          <a:srcRect b="4673"/>
          <a:stretch/>
        </p:blipFill>
        <p:spPr>
          <a:xfrm>
            <a:off x="7528839" y="3452711"/>
            <a:ext cx="1615160" cy="1728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Blood Moon</a:t>
            </a:r>
          </a:p>
        </p:txBody>
      </p:sp>
      <p:sp>
        <p:nvSpPr>
          <p:cNvPr id="18" name="TextBox 17"/>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Zion</a:t>
            </a:r>
          </a:p>
        </p:txBody>
      </p:sp>
      <p:sp>
        <p:nvSpPr>
          <p:cNvPr id="19" name="TextBox 18"/>
          <p:cNvSpPr txBox="1"/>
          <p:nvPr/>
        </p:nvSpPr>
        <p:spPr>
          <a:xfrm>
            <a:off x="1447800" y="304800"/>
            <a:ext cx="6258426" cy="984885"/>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58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Armageddon</a:t>
            </a:r>
          </a:p>
        </p:txBody>
      </p:sp>
      <p:sp>
        <p:nvSpPr>
          <p:cNvPr id="20" name="TextBox 19"/>
          <p:cNvSpPr txBox="1"/>
          <p:nvPr/>
        </p:nvSpPr>
        <p:spPr>
          <a:xfrm>
            <a:off x="1447800" y="457200"/>
            <a:ext cx="6258426" cy="707886"/>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4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Temple Destroyed</a:t>
            </a:r>
          </a:p>
        </p:txBody>
      </p:sp>
      <p:sp>
        <p:nvSpPr>
          <p:cNvPr id="21" name="TextBox 20"/>
          <p:cNvSpPr txBox="1"/>
          <p:nvPr/>
        </p:nvSpPr>
        <p:spPr>
          <a:xfrm>
            <a:off x="1447800" y="381000"/>
            <a:ext cx="6258426" cy="784830"/>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45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Earth Destroyed</a:t>
            </a:r>
          </a:p>
        </p:txBody>
      </p:sp>
      <p:sp>
        <p:nvSpPr>
          <p:cNvPr id="22" name="TextBox 21"/>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Rapture</a:t>
            </a:r>
          </a:p>
        </p:txBody>
      </p:sp>
      <p:sp>
        <p:nvSpPr>
          <p:cNvPr id="23" name="TextBox 22"/>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Tribulation</a:t>
            </a:r>
          </a:p>
        </p:txBody>
      </p:sp>
      <p:sp>
        <p:nvSpPr>
          <p:cNvPr id="24" name="TextBox 23"/>
          <p:cNvSpPr txBox="1"/>
          <p:nvPr/>
        </p:nvSpPr>
        <p:spPr>
          <a:xfrm>
            <a:off x="1447800" y="381000"/>
            <a:ext cx="6258426" cy="938719"/>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55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Resurrection</a:t>
            </a:r>
          </a:p>
        </p:txBody>
      </p:sp>
      <p:sp>
        <p:nvSpPr>
          <p:cNvPr id="25" name="TextBox 24"/>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Judgment</a:t>
            </a:r>
          </a:p>
        </p:txBody>
      </p:sp>
      <p:sp>
        <p:nvSpPr>
          <p:cNvPr id="26" name="TextBox 25"/>
          <p:cNvSpPr txBox="1"/>
          <p:nvPr/>
        </p:nvSpPr>
        <p:spPr>
          <a:xfrm>
            <a:off x="1447800" y="381000"/>
            <a:ext cx="6258426" cy="830997"/>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48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Christ’s Return</a:t>
            </a:r>
          </a:p>
        </p:txBody>
      </p:sp>
      <p:sp>
        <p:nvSpPr>
          <p:cNvPr id="27" name="TextBox 26"/>
          <p:cNvSpPr txBox="1"/>
          <p:nvPr/>
        </p:nvSpPr>
        <p:spPr>
          <a:xfrm>
            <a:off x="1447800" y="304800"/>
            <a:ext cx="6258426" cy="1015663"/>
          </a:xfrm>
          <a:prstGeom prst="rect">
            <a:avLst/>
          </a:prstGeom>
          <a:noFill/>
        </p:spPr>
        <p:txBody>
          <a:bodyPr wrap="square">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3"/>
                  <a:srcRect/>
                  <a:stretch>
                    <a:fillRect/>
                  </a:stretch>
                </a:blipFill>
                <a:effectLst>
                  <a:reflection blurRad="6350" stA="55000" endA="300" endPos="45500" dir="5400000" sy="-100000" algn="bl" rotWithShape="0"/>
                </a:effectLst>
                <a:latin typeface="Rockwell Extra Bold" panose="02060903040505020403" pitchFamily="18" charset="0"/>
              </a:rPr>
              <a:t>Anti-Christ</a:t>
            </a:r>
          </a:p>
        </p:txBody>
      </p:sp>
      <p:sp>
        <p:nvSpPr>
          <p:cNvPr id="6" name="Slide Number Placeholder 5"/>
          <p:cNvSpPr>
            <a:spLocks noGrp="1"/>
          </p:cNvSpPr>
          <p:nvPr>
            <p:ph type="sldNum" sz="quarter" idx="12"/>
          </p:nvPr>
        </p:nvSpPr>
        <p:spPr/>
        <p:txBody>
          <a:bodyPr/>
          <a:lstStyle/>
          <a:p>
            <a:fld id="{AA1DEFB2-6A7E-46E0-9C12-CECB786200CE}" type="slidenum">
              <a:rPr lang="en-US" smtClean="0"/>
              <a:pPr/>
              <a:t>4</a:t>
            </a:fld>
            <a:endParaRPr lang="en-US" dirty="0"/>
          </a:p>
        </p:txBody>
      </p:sp>
    </p:spTree>
    <p:extLst>
      <p:ext uri="{BB962C8B-B14F-4D97-AF65-F5344CB8AC3E}">
        <p14:creationId xmlns:p14="http://schemas.microsoft.com/office/powerpoint/2010/main" val="7529121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500"/>
                                        <p:tgtEl>
                                          <p:spTgt spid="1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childTnLst>
                                </p:cTn>
                              </p:par>
                              <p:par>
                                <p:cTn id="95" presetID="10"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fade">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par>
                                <p:cTn id="103" presetID="10" presetClass="entr" presetSubtype="0" fill="hold" grpId="1"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fade">
                                      <p:cBhvr>
                                        <p:cTn id="105" dur="500"/>
                                        <p:tgtEl>
                                          <p:spTgt spid="25"/>
                                        </p:tgtEl>
                                      </p:cBhvr>
                                    </p:animEffect>
                                  </p:childTnLst>
                                </p:cTn>
                              </p:par>
                              <p:par>
                                <p:cTn id="106" presetID="10" presetClass="entr" presetSubtype="0"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fade">
                                      <p:cBhvr>
                                        <p:cTn id="108" dur="500"/>
                                        <p:tgtEl>
                                          <p:spTgt spid="1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25"/>
                                        </p:tgtEl>
                                      </p:cBhvr>
                                    </p:animEffect>
                                    <p:set>
                                      <p:cBhvr>
                                        <p:cTn id="113" dur="1" fill="hold">
                                          <p:stCondLst>
                                            <p:cond delay="499"/>
                                          </p:stCondLst>
                                        </p:cTn>
                                        <p:tgtEl>
                                          <p:spTgt spid="25"/>
                                        </p:tgtEl>
                                        <p:attrNameLst>
                                          <p:attrName>style.visibility</p:attrName>
                                        </p:attrNameLst>
                                      </p:cBhvr>
                                      <p:to>
                                        <p:strVal val="hidden"/>
                                      </p:to>
                                    </p:set>
                                  </p:childTnLst>
                                </p:cTn>
                              </p:par>
                              <p:par>
                                <p:cTn id="114" presetID="10" presetClass="entr" presetSubtype="0" fill="hold" grpId="0" nodeType="with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500"/>
                                        <p:tgtEl>
                                          <p:spTgt spid="26"/>
                                        </p:tgtEl>
                                      </p:cBhvr>
                                    </p:animEffect>
                                  </p:childTnLst>
                                </p:cTn>
                              </p:par>
                              <p:par>
                                <p:cTn id="117" presetID="10" presetClass="entr" presetSubtype="0" fill="hold" nodeType="with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500"/>
                                        <p:tgtEl>
                                          <p:spTgt spid="5"/>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26"/>
                                        </p:tgtEl>
                                      </p:cBhvr>
                                    </p:animEffect>
                                    <p:set>
                                      <p:cBhvr>
                                        <p:cTn id="124" dur="1" fill="hold">
                                          <p:stCondLst>
                                            <p:cond delay="499"/>
                                          </p:stCondLst>
                                        </p:cTn>
                                        <p:tgtEl>
                                          <p:spTgt spid="26"/>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500"/>
                                        <p:tgtEl>
                                          <p:spTgt spid="18"/>
                                        </p:tgtEl>
                                      </p:cBhvr>
                                    </p:animEffect>
                                  </p:childTnLst>
                                </p:cTn>
                              </p:par>
                              <p:par>
                                <p:cTn id="128" presetID="10" presetClass="entr" presetSubtype="0" fill="hold" nodeType="with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fade">
                                      <p:cBhvr>
                                        <p:cTn id="1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7" grpId="1"/>
      <p:bldP spid="18" grpId="0"/>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40</a:t>
            </a:fld>
            <a:endParaRPr lang="en-US"/>
          </a:p>
        </p:txBody>
      </p:sp>
      <p:sp>
        <p:nvSpPr>
          <p:cNvPr id="11" name="Right Arrow 10"/>
          <p:cNvSpPr/>
          <p:nvPr/>
        </p:nvSpPr>
        <p:spPr>
          <a:xfrm>
            <a:off x="685800" y="3124200"/>
            <a:ext cx="7924800" cy="1828800"/>
          </a:xfrm>
          <a:prstGeom prst="rightArrow">
            <a:avLst/>
          </a:prstGeom>
          <a:solidFill>
            <a:srgbClr val="92D050"/>
          </a:solidFill>
          <a:ln w="50800">
            <a:solidFill>
              <a:schemeClr val="tx1"/>
            </a:solidFill>
          </a:ln>
          <a:effectLst>
            <a:outerShdw blurRad="50800" dist="114300" dir="2700000" sx="103000" sy="103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400" b="1" dirty="0">
              <a:solidFill>
                <a:schemeClr val="tx1"/>
              </a:solidFill>
              <a:latin typeface="Century Gothic" pitchFamily="34" charset="0"/>
            </a:endParaRPr>
          </a:p>
        </p:txBody>
      </p:sp>
      <p:sp>
        <p:nvSpPr>
          <p:cNvPr id="9" name="Isosceles Triangle 8"/>
          <p:cNvSpPr/>
          <p:nvPr/>
        </p:nvSpPr>
        <p:spPr>
          <a:xfrm rot="10800000">
            <a:off x="4343401" y="2971799"/>
            <a:ext cx="304800" cy="1143000"/>
          </a:xfrm>
          <a:prstGeom prst="triangle">
            <a:avLst/>
          </a:prstGeom>
          <a:solidFill>
            <a:srgbClr val="B56D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86450" y="1295400"/>
            <a:ext cx="8077200" cy="683264"/>
          </a:xfrm>
          <a:prstGeom prst="rect">
            <a:avLst/>
          </a:prstGeom>
          <a:noFill/>
        </p:spPr>
        <p:txBody>
          <a:bodyPr wrap="square" rtlCol="0">
            <a:spAutoFit/>
          </a:bodyPr>
          <a:lstStyle/>
          <a:p>
            <a:pPr>
              <a:lnSpc>
                <a:spcPct val="120000"/>
              </a:lnSpc>
            </a:pPr>
            <a:r>
              <a:rPr lang="en-US" sz="3200" b="1" u="sng" dirty="0">
                <a:ln w="15875">
                  <a:noFill/>
                </a:ln>
                <a:latin typeface="Century Gothic" pitchFamily="34" charset="0"/>
              </a:rPr>
              <a:t>Illustration of Reference Point:</a:t>
            </a:r>
          </a:p>
        </p:txBody>
      </p:sp>
      <p:pic>
        <p:nvPicPr>
          <p:cNvPr id="1027" name="Picture 3" descr="C:\Users\Benji's Laptop\AppData\Local\Microsoft\Windows\Temporary Internet Files\Content.IE5\MPX1ZZ8Y\MC900015071[1].wmf"/>
          <p:cNvPicPr>
            <a:picLocks noChangeAspect="1" noChangeArrowheads="1"/>
          </p:cNvPicPr>
          <p:nvPr/>
        </p:nvPicPr>
        <p:blipFill>
          <a:blip r:embed="rId4" cstate="print"/>
          <a:srcRect/>
          <a:stretch>
            <a:fillRect/>
          </a:stretch>
        </p:blipFill>
        <p:spPr bwMode="auto">
          <a:xfrm>
            <a:off x="1143000" y="3962400"/>
            <a:ext cx="3276600" cy="304800"/>
          </a:xfrm>
          <a:prstGeom prst="rect">
            <a:avLst/>
          </a:prstGeom>
          <a:noFill/>
        </p:spPr>
      </p:pic>
      <p:sp>
        <p:nvSpPr>
          <p:cNvPr id="12" name="TextBox 11"/>
          <p:cNvSpPr txBox="1"/>
          <p:nvPr/>
        </p:nvSpPr>
        <p:spPr>
          <a:xfrm>
            <a:off x="3622875" y="2313975"/>
            <a:ext cx="1752600" cy="707886"/>
          </a:xfrm>
          <a:prstGeom prst="rect">
            <a:avLst/>
          </a:prstGeom>
          <a:noFill/>
        </p:spPr>
        <p:txBody>
          <a:bodyPr wrap="square" rtlCol="0">
            <a:spAutoFit/>
          </a:bodyPr>
          <a:lstStyle/>
          <a:p>
            <a:pPr algn="ctr"/>
            <a:r>
              <a:rPr lang="en-US" sz="2000" b="1" dirty="0">
                <a:latin typeface="Century Gothic" pitchFamily="34" charset="0"/>
              </a:rPr>
              <a:t>Known Point of Reference</a:t>
            </a:r>
          </a:p>
        </p:txBody>
      </p:sp>
      <p:sp>
        <p:nvSpPr>
          <p:cNvPr id="13" name="TextBox 12"/>
          <p:cNvSpPr txBox="1"/>
          <p:nvPr/>
        </p:nvSpPr>
        <p:spPr>
          <a:xfrm>
            <a:off x="1143000" y="3638490"/>
            <a:ext cx="3276600" cy="400110"/>
          </a:xfrm>
          <a:prstGeom prst="rect">
            <a:avLst/>
          </a:prstGeom>
          <a:noFill/>
        </p:spPr>
        <p:txBody>
          <a:bodyPr wrap="square" rtlCol="0">
            <a:spAutoFit/>
          </a:bodyPr>
          <a:lstStyle/>
          <a:p>
            <a:pPr algn="ctr"/>
            <a:r>
              <a:rPr lang="en-US" sz="2000" b="1" dirty="0">
                <a:latin typeface="Century Gothic" pitchFamily="34" charset="0"/>
              </a:rPr>
              <a:t>History</a:t>
            </a:r>
          </a:p>
        </p:txBody>
      </p:sp>
      <p:pic>
        <p:nvPicPr>
          <p:cNvPr id="14" name="Picture 3" descr="C:\Users\Benji's Laptop\AppData\Local\Microsoft\Windows\Temporary Internet Files\Content.IE5\MPX1ZZ8Y\MC900015071[1].wmf"/>
          <p:cNvPicPr>
            <a:picLocks noChangeAspect="1" noChangeArrowheads="1"/>
          </p:cNvPicPr>
          <p:nvPr/>
        </p:nvPicPr>
        <p:blipFill>
          <a:blip r:embed="rId4" cstate="print"/>
          <a:srcRect/>
          <a:stretch>
            <a:fillRect/>
          </a:stretch>
        </p:blipFill>
        <p:spPr bwMode="auto">
          <a:xfrm>
            <a:off x="4572000" y="3953598"/>
            <a:ext cx="3276600" cy="313602"/>
          </a:xfrm>
          <a:prstGeom prst="rect">
            <a:avLst/>
          </a:prstGeom>
          <a:noFill/>
        </p:spPr>
      </p:pic>
      <p:sp>
        <p:nvSpPr>
          <p:cNvPr id="15" name="TextBox 14"/>
          <p:cNvSpPr txBox="1"/>
          <p:nvPr/>
        </p:nvSpPr>
        <p:spPr>
          <a:xfrm>
            <a:off x="4572000" y="3635717"/>
            <a:ext cx="3276600" cy="400110"/>
          </a:xfrm>
          <a:prstGeom prst="rect">
            <a:avLst/>
          </a:prstGeom>
          <a:noFill/>
        </p:spPr>
        <p:txBody>
          <a:bodyPr wrap="square" rtlCol="0">
            <a:spAutoFit/>
          </a:bodyPr>
          <a:lstStyle/>
          <a:p>
            <a:pPr algn="ctr"/>
            <a:r>
              <a:rPr lang="en-US" sz="2000" b="1" dirty="0">
                <a:latin typeface="Century Gothic" pitchFamily="34" charset="0"/>
              </a:rPr>
              <a:t>Prophecy</a:t>
            </a:r>
          </a:p>
        </p:txBody>
      </p:sp>
      <p:sp>
        <p:nvSpPr>
          <p:cNvPr id="16" name="TextBox 15"/>
          <p:cNvSpPr txBox="1"/>
          <p:nvPr/>
        </p:nvSpPr>
        <p:spPr>
          <a:xfrm>
            <a:off x="568125" y="3223550"/>
            <a:ext cx="1752600" cy="400110"/>
          </a:xfrm>
          <a:prstGeom prst="rect">
            <a:avLst/>
          </a:prstGeom>
          <a:noFill/>
        </p:spPr>
        <p:txBody>
          <a:bodyPr wrap="square" rtlCol="0">
            <a:spAutoFit/>
          </a:bodyPr>
          <a:lstStyle/>
          <a:p>
            <a:r>
              <a:rPr lang="en-US" sz="2000" b="1" dirty="0">
                <a:latin typeface="Century Gothic" pitchFamily="34" charset="0"/>
              </a:rPr>
              <a:t>Timeline </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1107" y="4309338"/>
            <a:ext cx="1009386" cy="1132531"/>
          </a:xfrm>
          <a:prstGeom prst="rect">
            <a:avLst/>
          </a:prstGeom>
        </p:spPr>
      </p:pic>
      <p:sp>
        <p:nvSpPr>
          <p:cNvPr id="18" name="TextBox 17"/>
          <p:cNvSpPr txBox="1"/>
          <p:nvPr/>
        </p:nvSpPr>
        <p:spPr>
          <a:xfrm>
            <a:off x="3619500" y="5335421"/>
            <a:ext cx="1752600" cy="400110"/>
          </a:xfrm>
          <a:prstGeom prst="rect">
            <a:avLst/>
          </a:prstGeom>
          <a:noFill/>
        </p:spPr>
        <p:txBody>
          <a:bodyPr wrap="square" rtlCol="0">
            <a:spAutoFit/>
          </a:bodyPr>
          <a:lstStyle/>
          <a:p>
            <a:pPr algn="ctr"/>
            <a:r>
              <a:rPr lang="en-US" sz="2000" b="1" dirty="0">
                <a:latin typeface="Century Gothic" pitchFamily="34" charset="0"/>
              </a:rPr>
              <a:t>Anchor Point</a:t>
            </a:r>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p:cTn id="19" dur="1000" fill="hold"/>
                                        <p:tgtEl>
                                          <p:spTgt spid="1027"/>
                                        </p:tgtEl>
                                        <p:attrNameLst>
                                          <p:attrName>ppt_w</p:attrName>
                                        </p:attrNameLst>
                                      </p:cBhvr>
                                      <p:tavLst>
                                        <p:tav tm="0">
                                          <p:val>
                                            <p:strVal val="#ppt_w+.3"/>
                                          </p:val>
                                        </p:tav>
                                        <p:tav tm="100000">
                                          <p:val>
                                            <p:strVal val="#ppt_w"/>
                                          </p:val>
                                        </p:tav>
                                      </p:tavLst>
                                    </p:anim>
                                    <p:anim calcmode="lin" valueType="num">
                                      <p:cBhvr>
                                        <p:cTn id="20" dur="1000" fill="hold"/>
                                        <p:tgtEl>
                                          <p:spTgt spid="1027"/>
                                        </p:tgtEl>
                                        <p:attrNameLst>
                                          <p:attrName>ppt_h</p:attrName>
                                        </p:attrNameLst>
                                      </p:cBhvr>
                                      <p:tavLst>
                                        <p:tav tm="0">
                                          <p:val>
                                            <p:strVal val="#ppt_h"/>
                                          </p:val>
                                        </p:tav>
                                        <p:tav tm="100000">
                                          <p:val>
                                            <p:strVal val="#ppt_h"/>
                                          </p:val>
                                        </p:tav>
                                      </p:tavLst>
                                    </p:anim>
                                    <p:animEffect transition="in" filter="fade">
                                      <p:cBhvr>
                                        <p:cTn id="21" dur="1000"/>
                                        <p:tgtEl>
                                          <p:spTgt spid="1027"/>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5"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41</a:t>
            </a:fld>
            <a:endParaRPr lang="en-US"/>
          </a:p>
        </p:txBody>
      </p:sp>
      <p:sp>
        <p:nvSpPr>
          <p:cNvPr id="6" name="TextBox 5"/>
          <p:cNvSpPr txBox="1"/>
          <p:nvPr/>
        </p:nvSpPr>
        <p:spPr>
          <a:xfrm>
            <a:off x="457200" y="914400"/>
            <a:ext cx="8229600" cy="4810548"/>
          </a:xfrm>
          <a:prstGeom prst="rect">
            <a:avLst/>
          </a:prstGeom>
          <a:noFill/>
        </p:spPr>
        <p:txBody>
          <a:bodyPr wrap="square" rtlCol="0">
            <a:spAutoFit/>
          </a:bodyPr>
          <a:lstStyle/>
          <a:p>
            <a:pPr>
              <a:lnSpc>
                <a:spcPct val="120000"/>
              </a:lnSpc>
              <a:spcAft>
                <a:spcPts val="1800"/>
              </a:spcAft>
            </a:pPr>
            <a:r>
              <a:rPr lang="en-US" sz="3200" b="1" u="sng" dirty="0">
                <a:ln w="15875">
                  <a:noFill/>
                </a:ln>
                <a:latin typeface="Century Gothic" pitchFamily="34" charset="0"/>
              </a:rPr>
              <a:t>Example:</a:t>
            </a:r>
          </a:p>
          <a:p>
            <a:pPr>
              <a:lnSpc>
                <a:spcPct val="120000"/>
              </a:lnSpc>
              <a:spcAft>
                <a:spcPts val="1800"/>
              </a:spcAft>
            </a:pPr>
            <a:r>
              <a:rPr lang="en-US" sz="2400" b="1" u="sng" dirty="0">
                <a:ln w="15875">
                  <a:noFill/>
                </a:ln>
                <a:latin typeface="Century Gothic" pitchFamily="34" charset="0"/>
              </a:rPr>
              <a:t>Book of Mormon Prophecy of Christ’s Birth and destruction at his death:</a:t>
            </a:r>
          </a:p>
          <a:p>
            <a:pPr>
              <a:lnSpc>
                <a:spcPct val="120000"/>
              </a:lnSpc>
            </a:pPr>
            <a:r>
              <a:rPr lang="en-US" sz="2200" dirty="0">
                <a:ln w="15875">
                  <a:noFill/>
                </a:ln>
                <a:latin typeface="Century Gothic" pitchFamily="34" charset="0"/>
              </a:rPr>
              <a:t>Therefore there shall be one day and a night, and a day, as if it were one day, and there were no night; and this shall be unto you for a sign; for ye shall know of the rising of the sun, and also of its setting;</a:t>
            </a:r>
          </a:p>
          <a:p>
            <a:pPr algn="r">
              <a:lnSpc>
                <a:spcPct val="120000"/>
              </a:lnSpc>
              <a:spcAft>
                <a:spcPts val="1800"/>
              </a:spcAft>
            </a:pPr>
            <a:r>
              <a:rPr lang="en-US" sz="2200" dirty="0">
                <a:ln w="15875">
                  <a:noFill/>
                </a:ln>
                <a:latin typeface="Century Gothic" pitchFamily="34" charset="0"/>
              </a:rPr>
              <a:t>Helaman 5:57</a:t>
            </a:r>
          </a:p>
          <a:p>
            <a:pPr algn="ctr">
              <a:lnSpc>
                <a:spcPct val="120000"/>
              </a:lnSpc>
            </a:pPr>
            <a:r>
              <a:rPr lang="en-US" sz="2800" dirty="0">
                <a:ln w="15875">
                  <a:noFill/>
                </a:ln>
                <a:latin typeface="Century Gothic" pitchFamily="34" charset="0"/>
              </a:rPr>
              <a:t>What is our point of reference here?</a:t>
            </a:r>
          </a:p>
        </p:txBody>
      </p:sp>
      <p:sp>
        <p:nvSpPr>
          <p:cNvPr id="9" name="Rectangle 8"/>
          <p:cNvSpPr/>
          <p:nvPr/>
        </p:nvSpPr>
        <p:spPr>
          <a:xfrm>
            <a:off x="3733800" y="2796250"/>
            <a:ext cx="4572000" cy="48035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0350" y="3276600"/>
            <a:ext cx="6324600" cy="4572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0"/>
                                  </p:iterate>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20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20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20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42</a:t>
            </a:fld>
            <a:endParaRPr lang="en-US"/>
          </a:p>
        </p:txBody>
      </p:sp>
      <p:sp>
        <p:nvSpPr>
          <p:cNvPr id="6" name="TextBox 5"/>
          <p:cNvSpPr txBox="1"/>
          <p:nvPr/>
        </p:nvSpPr>
        <p:spPr>
          <a:xfrm>
            <a:off x="457200" y="1295400"/>
            <a:ext cx="8229600" cy="4016484"/>
          </a:xfrm>
          <a:prstGeom prst="rect">
            <a:avLst/>
          </a:prstGeom>
          <a:noFill/>
        </p:spPr>
        <p:txBody>
          <a:bodyPr wrap="square" rtlCol="0">
            <a:spAutoFit/>
          </a:bodyPr>
          <a:lstStyle/>
          <a:p>
            <a:pPr>
              <a:lnSpc>
                <a:spcPct val="120000"/>
              </a:lnSpc>
              <a:spcAft>
                <a:spcPts val="1800"/>
              </a:spcAft>
            </a:pPr>
            <a:r>
              <a:rPr lang="en-US" sz="2800" b="1" u="sng" dirty="0">
                <a:ln w="15875">
                  <a:noFill/>
                </a:ln>
                <a:latin typeface="Century Gothic" pitchFamily="34" charset="0"/>
              </a:rPr>
              <a:t>Sources of references points for prophecy and revelation:</a:t>
            </a:r>
          </a:p>
          <a:p>
            <a:pPr marL="457200" indent="-457200">
              <a:lnSpc>
                <a:spcPct val="120000"/>
              </a:lnSpc>
              <a:buFont typeface="+mj-lt"/>
              <a:buAutoNum type="arabicPeriod"/>
            </a:pPr>
            <a:r>
              <a:rPr lang="en-US" sz="2400" dirty="0">
                <a:ln w="15875">
                  <a:noFill/>
                </a:ln>
                <a:latin typeface="Century Gothic" pitchFamily="34" charset="0"/>
              </a:rPr>
              <a:t>Old &amp; New Testaments</a:t>
            </a:r>
          </a:p>
          <a:p>
            <a:pPr marL="457200" indent="-457200">
              <a:lnSpc>
                <a:spcPct val="120000"/>
              </a:lnSpc>
              <a:buFont typeface="+mj-lt"/>
              <a:buAutoNum type="arabicPeriod"/>
            </a:pPr>
            <a:r>
              <a:rPr lang="en-US" sz="2400" dirty="0">
                <a:ln w="15875">
                  <a:noFill/>
                </a:ln>
                <a:latin typeface="Century Gothic" pitchFamily="34" charset="0"/>
              </a:rPr>
              <a:t>Historical records</a:t>
            </a:r>
          </a:p>
          <a:p>
            <a:pPr marL="457200" indent="-457200">
              <a:lnSpc>
                <a:spcPct val="120000"/>
              </a:lnSpc>
              <a:buFont typeface="+mj-lt"/>
              <a:buAutoNum type="arabicPeriod"/>
            </a:pPr>
            <a:r>
              <a:rPr lang="en-US" sz="2400" dirty="0">
                <a:ln w="15875">
                  <a:noFill/>
                </a:ln>
                <a:latin typeface="Century Gothic" pitchFamily="34" charset="0"/>
              </a:rPr>
              <a:t>Book of Mormon</a:t>
            </a:r>
          </a:p>
          <a:p>
            <a:pPr marL="457200" indent="-457200">
              <a:lnSpc>
                <a:spcPct val="120000"/>
              </a:lnSpc>
              <a:buFont typeface="+mj-lt"/>
              <a:buAutoNum type="arabicPeriod"/>
            </a:pPr>
            <a:r>
              <a:rPr lang="en-US" sz="2400" dirty="0">
                <a:ln w="15875">
                  <a:noFill/>
                </a:ln>
                <a:latin typeface="Century Gothic" pitchFamily="34" charset="0"/>
              </a:rPr>
              <a:t>Doctrine &amp; Covenants</a:t>
            </a:r>
          </a:p>
          <a:p>
            <a:pPr marL="457200" indent="-457200">
              <a:lnSpc>
                <a:spcPct val="120000"/>
              </a:lnSpc>
              <a:buFont typeface="+mj-lt"/>
              <a:buAutoNum type="arabicPeriod"/>
            </a:pPr>
            <a:r>
              <a:rPr lang="en-US" sz="2400" dirty="0">
                <a:ln w="15875">
                  <a:noFill/>
                </a:ln>
                <a:latin typeface="Century Gothic" pitchFamily="34" charset="0"/>
              </a:rPr>
              <a:t>Church History &amp; records</a:t>
            </a:r>
          </a:p>
          <a:p>
            <a:pPr marL="457200" indent="-457200">
              <a:lnSpc>
                <a:spcPct val="120000"/>
              </a:lnSpc>
              <a:buFont typeface="+mj-lt"/>
              <a:buAutoNum type="arabicPeriod"/>
            </a:pPr>
            <a:r>
              <a:rPr lang="en-US" sz="2400" dirty="0">
                <a:ln w="15875">
                  <a:noFill/>
                </a:ln>
                <a:latin typeface="Century Gothic" pitchFamily="34" charset="0"/>
              </a:rPr>
              <a:t>Personal revelation from God</a:t>
            </a:r>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2000"/>
                                        <p:tgtEl>
                                          <p:spTgt spid="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4" end="4"/>
                                            </p:txEl>
                                          </p:spTgt>
                                        </p:tgtEl>
                                        <p:attrNameLst>
                                          <p:attrName>style.visibility</p:attrName>
                                        </p:attrNameLst>
                                      </p:cBhvr>
                                      <p:to>
                                        <p:strVal val="visible"/>
                                      </p:to>
                                    </p:set>
                                    <p:animEffect transition="in" filter="fade">
                                      <p:cBhvr>
                                        <p:cTn id="10" dur="2000"/>
                                        <p:tgtEl>
                                          <p:spTgt spid="6">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Effect transition="in" filter="fade">
                                      <p:cBhvr>
                                        <p:cTn id="15" dur="2000"/>
                                        <p:tgtEl>
                                          <p:spTgt spid="6">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fade">
                                      <p:cBhvr>
                                        <p:cTn id="2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43</a:t>
            </a:fld>
            <a:endParaRPr lang="en-US"/>
          </a:p>
        </p:txBody>
      </p:sp>
      <p:sp>
        <p:nvSpPr>
          <p:cNvPr id="9" name="Rectangle 8"/>
          <p:cNvSpPr/>
          <p:nvPr/>
        </p:nvSpPr>
        <p:spPr>
          <a:xfrm>
            <a:off x="316375" y="1786685"/>
            <a:ext cx="1436225" cy="1524000"/>
          </a:xfrm>
          <a:prstGeom prst="rect">
            <a:avLst/>
          </a:prstGeom>
          <a:solidFill>
            <a:srgbClr val="92D05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Old &amp; New Testaments</a:t>
            </a:r>
          </a:p>
        </p:txBody>
      </p:sp>
      <p:sp>
        <p:nvSpPr>
          <p:cNvPr id="14" name="Rectangle 13"/>
          <p:cNvSpPr/>
          <p:nvPr/>
        </p:nvSpPr>
        <p:spPr>
          <a:xfrm>
            <a:off x="1752600" y="1786685"/>
            <a:ext cx="1406325" cy="1524000"/>
          </a:xfrm>
          <a:prstGeom prst="rect">
            <a:avLst/>
          </a:prstGeom>
          <a:solidFill>
            <a:srgbClr val="92D05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Historical Records</a:t>
            </a:r>
          </a:p>
        </p:txBody>
      </p:sp>
      <p:sp>
        <p:nvSpPr>
          <p:cNvPr id="15" name="Rectangle 14"/>
          <p:cNvSpPr/>
          <p:nvPr/>
        </p:nvSpPr>
        <p:spPr>
          <a:xfrm>
            <a:off x="3165675" y="1786685"/>
            <a:ext cx="1447800"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Book of Mormon</a:t>
            </a:r>
          </a:p>
        </p:txBody>
      </p:sp>
      <p:sp>
        <p:nvSpPr>
          <p:cNvPr id="16" name="Rectangle 15"/>
          <p:cNvSpPr/>
          <p:nvPr/>
        </p:nvSpPr>
        <p:spPr>
          <a:xfrm>
            <a:off x="4613475" y="1786685"/>
            <a:ext cx="1417900"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Doctrine &amp; Covenants</a:t>
            </a:r>
          </a:p>
        </p:txBody>
      </p:sp>
      <p:sp>
        <p:nvSpPr>
          <p:cNvPr id="17" name="Rectangle 16"/>
          <p:cNvSpPr/>
          <p:nvPr/>
        </p:nvSpPr>
        <p:spPr>
          <a:xfrm>
            <a:off x="6026550" y="1786685"/>
            <a:ext cx="1383175" cy="1524000"/>
          </a:xfrm>
          <a:prstGeom prst="rect">
            <a:avLst/>
          </a:prstGeom>
          <a:solidFill>
            <a:srgbClr val="00B0F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Church History &amp; Records</a:t>
            </a:r>
          </a:p>
        </p:txBody>
      </p:sp>
      <p:sp>
        <p:nvSpPr>
          <p:cNvPr id="18" name="Rectangle 17"/>
          <p:cNvSpPr/>
          <p:nvPr/>
        </p:nvSpPr>
        <p:spPr>
          <a:xfrm>
            <a:off x="281650" y="3539285"/>
            <a:ext cx="8534400" cy="762000"/>
          </a:xfrm>
          <a:prstGeom prst="rect">
            <a:avLst/>
          </a:prstGeom>
          <a:solidFill>
            <a:srgbClr val="FFFF00"/>
          </a:solidFill>
          <a:ln w="38100">
            <a:solidFill>
              <a:schemeClr val="tx1"/>
            </a:solidFill>
          </a:ln>
          <a:effectLst>
            <a:outerShdw blurRad="50800" dist="38100" dir="2700000" sx="100500" sy="1005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Century Gothic" pitchFamily="34" charset="0"/>
              </a:rPr>
              <a:t>Sources of our REFERENCE POINTS to understand prophecy</a:t>
            </a:r>
          </a:p>
        </p:txBody>
      </p:sp>
      <p:sp>
        <p:nvSpPr>
          <p:cNvPr id="19" name="Rectangle 18"/>
          <p:cNvSpPr/>
          <p:nvPr/>
        </p:nvSpPr>
        <p:spPr>
          <a:xfrm>
            <a:off x="7402975" y="1786685"/>
            <a:ext cx="1383175" cy="1524000"/>
          </a:xfrm>
          <a:prstGeom prst="rect">
            <a:avLst/>
          </a:prstGeom>
          <a:solidFill>
            <a:srgbClr val="FFC000"/>
          </a:solidFill>
          <a:ln w="38100">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Gothic" pitchFamily="34" charset="0"/>
              </a:rPr>
              <a:t>Personal Revelation</a:t>
            </a:r>
          </a:p>
        </p:txBody>
      </p:sp>
      <p:sp>
        <p:nvSpPr>
          <p:cNvPr id="20" name="TextBox 19"/>
          <p:cNvSpPr txBox="1"/>
          <p:nvPr/>
        </p:nvSpPr>
        <p:spPr>
          <a:xfrm>
            <a:off x="3200400" y="1752600"/>
            <a:ext cx="5562600" cy="1569660"/>
          </a:xfrm>
          <a:prstGeom prst="rect">
            <a:avLst/>
          </a:prstGeom>
          <a:noFill/>
        </p:spPr>
        <p:txBody>
          <a:bodyPr wrap="square" rtlCol="0">
            <a:spAutoFit/>
          </a:bodyPr>
          <a:lstStyle/>
          <a:p>
            <a:pPr algn="ctr">
              <a:spcBef>
                <a:spcPct val="50000"/>
              </a:spcBef>
              <a:defRPr/>
            </a:pPr>
            <a:r>
              <a:rPr lang="en-US" sz="3200" dirty="0">
                <a:ln w="19050">
                  <a:noFill/>
                </a:ln>
                <a:latin typeface="Century Gothic" pitchFamily="34" charset="0"/>
              </a:rPr>
              <a:t>Can we </a:t>
            </a:r>
            <a:r>
              <a:rPr lang="en-US" sz="3200" b="1" dirty="0">
                <a:ln w="19050">
                  <a:solidFill>
                    <a:schemeClr val="tx1"/>
                  </a:solidFill>
                </a:ln>
                <a:solidFill>
                  <a:srgbClr val="FF0000"/>
                </a:solidFill>
                <a:latin typeface="Century Gothic" pitchFamily="34" charset="0"/>
              </a:rPr>
              <a:t>FULLY understand </a:t>
            </a:r>
            <a:r>
              <a:rPr lang="en-US" sz="3200" dirty="0">
                <a:ln w="19050">
                  <a:noFill/>
                </a:ln>
                <a:latin typeface="Century Gothic" pitchFamily="34" charset="0"/>
              </a:rPr>
              <a:t>with only a </a:t>
            </a:r>
            <a:r>
              <a:rPr lang="en-US" sz="3200" b="1" dirty="0">
                <a:ln w="19050">
                  <a:solidFill>
                    <a:schemeClr val="tx1"/>
                  </a:solidFill>
                </a:ln>
                <a:solidFill>
                  <a:srgbClr val="FF0000"/>
                </a:solidFill>
                <a:latin typeface="Century Gothic" pitchFamily="34" charset="0"/>
              </a:rPr>
              <a:t>PORTION </a:t>
            </a:r>
            <a:r>
              <a:rPr lang="en-US" sz="3200" dirty="0">
                <a:ln w="19050">
                  <a:noFill/>
                </a:ln>
                <a:latin typeface="Century Gothic" pitchFamily="34" charset="0"/>
              </a:rPr>
              <a:t>of the </a:t>
            </a:r>
            <a:r>
              <a:rPr lang="en-US" sz="3200" b="1" dirty="0">
                <a:ln w="19050">
                  <a:solidFill>
                    <a:schemeClr val="tx1"/>
                  </a:solidFill>
                </a:ln>
                <a:solidFill>
                  <a:srgbClr val="FF0000"/>
                </a:solidFill>
                <a:latin typeface="Century Gothic" pitchFamily="34" charset="0"/>
              </a:rPr>
              <a:t>knowledge?</a:t>
            </a:r>
            <a:endParaRPr lang="en-US" sz="2800" b="1" dirty="0">
              <a:ln w="19050">
                <a:solidFill>
                  <a:schemeClr val="tx1"/>
                </a:solidFill>
              </a:ln>
              <a:solidFill>
                <a:srgbClr val="FF0000"/>
              </a:solidFill>
              <a:latin typeface="Century Gothic" pitchFamily="34" charset="0"/>
            </a:endParaRPr>
          </a:p>
        </p:txBody>
      </p:sp>
      <p:sp>
        <p:nvSpPr>
          <p:cNvPr id="21" name="Title 1"/>
          <p:cNvSpPr txBox="1">
            <a:spLocks/>
          </p:cNvSpPr>
          <p:nvPr/>
        </p:nvSpPr>
        <p:spPr>
          <a:xfrm>
            <a:off x="304800" y="4598988"/>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cs typeface="Andalus" panose="02020603050405020304" pitchFamily="18" charset="-78"/>
              </a:rPr>
              <a:t>Restored Gospel Is Critical</a:t>
            </a:r>
          </a:p>
        </p:txBody>
      </p:sp>
      <p:sp>
        <p:nvSpPr>
          <p:cNvPr id="22" name="TextBox 21">
            <a:extLst>
              <a:ext uri="{FF2B5EF4-FFF2-40B4-BE49-F238E27FC236}">
                <a16:creationId xmlns:a16="http://schemas.microsoft.com/office/drawing/2014/main" id="{7FB5F65F-D1A1-4E73-8EA9-41977DA386E0}"/>
              </a:ext>
            </a:extLst>
          </p:cNvPr>
          <p:cNvSpPr txBox="1"/>
          <p:nvPr/>
        </p:nvSpPr>
        <p:spPr>
          <a:xfrm>
            <a:off x="534052" y="2800290"/>
            <a:ext cx="989297"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Century Gothic" pitchFamily="34" charset="0"/>
              </a:rPr>
              <a:t>(KJV)</a:t>
            </a:r>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05"/>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 calcmode="lin" valueType="num">
                                      <p:cBhvr>
                                        <p:cTn id="9" dur="1000" fill="hold"/>
                                        <p:tgtEl>
                                          <p:spTgt spid="9"/>
                                        </p:tgtEl>
                                        <p:attrNameLst>
                                          <p:attrName>ppt_x</p:attrName>
                                        </p:attrNameLst>
                                      </p:cBhvr>
                                      <p:tavLst>
                                        <p:tav tm="0">
                                          <p:val>
                                            <p:strVal val="#ppt_x-.2"/>
                                          </p:val>
                                        </p:tav>
                                        <p:tav tm="100000">
                                          <p:val>
                                            <p:strVal val="#ppt_x"/>
                                          </p:val>
                                        </p:tav>
                                      </p:tavLst>
                                    </p:anim>
                                    <p:anim calcmode="lin" valueType="num">
                                      <p:cBhvr>
                                        <p:cTn id="10" dur="1000" fill="hold"/>
                                        <p:tgtEl>
                                          <p:spTgt spid="9"/>
                                        </p:tgtEl>
                                        <p:attrNameLst>
                                          <p:attrName>ppt_y</p:attrName>
                                        </p:attrNameLst>
                                      </p:cBhvr>
                                      <p:tavLst>
                                        <p:tav tm="0">
                                          <p:val>
                                            <p:strVal val="#ppt_y"/>
                                          </p:val>
                                        </p:tav>
                                        <p:tav tm="100000">
                                          <p:val>
                                            <p:strVal val="#ppt_y"/>
                                          </p:val>
                                        </p:tav>
                                      </p:tavLst>
                                    </p:anim>
                                    <p:animEffect transition="in" filter="fade">
                                      <p:cBhvr>
                                        <p:cTn id="11" dur="1000"/>
                                        <p:tgtEl>
                                          <p:spTgt spid="9"/>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05"/>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fade">
                                      <p:cBhvr>
                                        <p:cTn id="19" dur="1000"/>
                                        <p:tgtEl>
                                          <p:spTgt spid="14"/>
                                        </p:tgtEl>
                                      </p:cBhvr>
                                    </p:animEffect>
                                  </p:childTnLst>
                                </p:cTn>
                              </p:par>
                            </p:childTnLst>
                          </p:cTn>
                        </p:par>
                        <p:par>
                          <p:cTn id="20" fill="hold">
                            <p:stCondLst>
                              <p:cond delay="2000"/>
                            </p:stCondLst>
                            <p:childTnLst>
                              <p:par>
                                <p:cTn id="21" presetID="54" presetClass="entr" presetSubtype="0" accel="10000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0.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fade">
                                      <p:cBhvr>
                                        <p:cTn id="27" dur="1000"/>
                                        <p:tgtEl>
                                          <p:spTgt spid="15"/>
                                        </p:tgtEl>
                                      </p:cBhvr>
                                    </p:animEffect>
                                  </p:childTnLst>
                                </p:cTn>
                              </p:par>
                            </p:childTnLst>
                          </p:cTn>
                        </p:par>
                        <p:par>
                          <p:cTn id="28" fill="hold">
                            <p:stCondLst>
                              <p:cond delay="3000"/>
                            </p:stCondLst>
                            <p:childTnLst>
                              <p:par>
                                <p:cTn id="29" presetID="54" presetClass="entr" presetSubtype="0" accel="10000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strVal val="#ppt_w*0.05"/>
                                          </p:val>
                                        </p:tav>
                                        <p:tav tm="100000">
                                          <p:val>
                                            <p:strVal val="#ppt_w"/>
                                          </p:val>
                                        </p:tav>
                                      </p:tavLst>
                                    </p:anim>
                                    <p:anim calcmode="lin" valueType="num">
                                      <p:cBhvr>
                                        <p:cTn id="32" dur="1000" fill="hold"/>
                                        <p:tgtEl>
                                          <p:spTgt spid="16"/>
                                        </p:tgtEl>
                                        <p:attrNameLst>
                                          <p:attrName>ppt_h</p:attrName>
                                        </p:attrNameLst>
                                      </p:cBhvr>
                                      <p:tavLst>
                                        <p:tav tm="0">
                                          <p:val>
                                            <p:strVal val="#ppt_h"/>
                                          </p:val>
                                        </p:tav>
                                        <p:tav tm="100000">
                                          <p:val>
                                            <p:strVal val="#ppt_h"/>
                                          </p:val>
                                        </p:tav>
                                      </p:tavLst>
                                    </p:anim>
                                    <p:anim calcmode="lin" valueType="num">
                                      <p:cBhvr>
                                        <p:cTn id="33" dur="1000" fill="hold"/>
                                        <p:tgtEl>
                                          <p:spTgt spid="16"/>
                                        </p:tgtEl>
                                        <p:attrNameLst>
                                          <p:attrName>ppt_x</p:attrName>
                                        </p:attrNameLst>
                                      </p:cBhvr>
                                      <p:tavLst>
                                        <p:tav tm="0">
                                          <p:val>
                                            <p:strVal val="#ppt_x-.2"/>
                                          </p:val>
                                        </p:tav>
                                        <p:tav tm="100000">
                                          <p:val>
                                            <p:strVal val="#ppt_x"/>
                                          </p:val>
                                        </p:tav>
                                      </p:tavLst>
                                    </p:anim>
                                    <p:anim calcmode="lin" valueType="num">
                                      <p:cBhvr>
                                        <p:cTn id="34" dur="1000" fill="hold"/>
                                        <p:tgtEl>
                                          <p:spTgt spid="16"/>
                                        </p:tgtEl>
                                        <p:attrNameLst>
                                          <p:attrName>ppt_y</p:attrName>
                                        </p:attrNameLst>
                                      </p:cBhvr>
                                      <p:tavLst>
                                        <p:tav tm="0">
                                          <p:val>
                                            <p:strVal val="#ppt_y"/>
                                          </p:val>
                                        </p:tav>
                                        <p:tav tm="100000">
                                          <p:val>
                                            <p:strVal val="#ppt_y"/>
                                          </p:val>
                                        </p:tav>
                                      </p:tavLst>
                                    </p:anim>
                                    <p:animEffect transition="in" filter="fade">
                                      <p:cBhvr>
                                        <p:cTn id="35" dur="1000"/>
                                        <p:tgtEl>
                                          <p:spTgt spid="16"/>
                                        </p:tgtEl>
                                      </p:cBhvr>
                                    </p:animEffect>
                                  </p:childTnLst>
                                </p:cTn>
                              </p:par>
                            </p:childTnLst>
                          </p:cTn>
                        </p:par>
                        <p:par>
                          <p:cTn id="36" fill="hold">
                            <p:stCondLst>
                              <p:cond delay="4000"/>
                            </p:stCondLst>
                            <p:childTnLst>
                              <p:par>
                                <p:cTn id="37" presetID="54" presetClass="entr" presetSubtype="0" accel="10000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strVal val="#ppt_w*0.05"/>
                                          </p:val>
                                        </p:tav>
                                        <p:tav tm="100000">
                                          <p:val>
                                            <p:strVal val="#ppt_w"/>
                                          </p:val>
                                        </p:tav>
                                      </p:tavLst>
                                    </p:anim>
                                    <p:anim calcmode="lin" valueType="num">
                                      <p:cBhvr>
                                        <p:cTn id="40" dur="1000" fill="hold"/>
                                        <p:tgtEl>
                                          <p:spTgt spid="17"/>
                                        </p:tgtEl>
                                        <p:attrNameLst>
                                          <p:attrName>ppt_h</p:attrName>
                                        </p:attrNameLst>
                                      </p:cBhvr>
                                      <p:tavLst>
                                        <p:tav tm="0">
                                          <p:val>
                                            <p:strVal val="#ppt_h"/>
                                          </p:val>
                                        </p:tav>
                                        <p:tav tm="100000">
                                          <p:val>
                                            <p:strVal val="#ppt_h"/>
                                          </p:val>
                                        </p:tav>
                                      </p:tavLst>
                                    </p:anim>
                                    <p:anim calcmode="lin" valueType="num">
                                      <p:cBhvr>
                                        <p:cTn id="41" dur="1000" fill="hold"/>
                                        <p:tgtEl>
                                          <p:spTgt spid="17"/>
                                        </p:tgtEl>
                                        <p:attrNameLst>
                                          <p:attrName>ppt_x</p:attrName>
                                        </p:attrNameLst>
                                      </p:cBhvr>
                                      <p:tavLst>
                                        <p:tav tm="0">
                                          <p:val>
                                            <p:strVal val="#ppt_x-.2"/>
                                          </p:val>
                                        </p:tav>
                                        <p:tav tm="100000">
                                          <p:val>
                                            <p:strVal val="#ppt_x"/>
                                          </p:val>
                                        </p:tav>
                                      </p:tavLst>
                                    </p:anim>
                                    <p:anim calcmode="lin" valueType="num">
                                      <p:cBhvr>
                                        <p:cTn id="42" dur="1000" fill="hold"/>
                                        <p:tgtEl>
                                          <p:spTgt spid="17"/>
                                        </p:tgtEl>
                                        <p:attrNameLst>
                                          <p:attrName>ppt_y</p:attrName>
                                        </p:attrNameLst>
                                      </p:cBhvr>
                                      <p:tavLst>
                                        <p:tav tm="0">
                                          <p:val>
                                            <p:strVal val="#ppt_y"/>
                                          </p:val>
                                        </p:tav>
                                        <p:tav tm="100000">
                                          <p:val>
                                            <p:strVal val="#ppt_y"/>
                                          </p:val>
                                        </p:tav>
                                      </p:tavLst>
                                    </p:anim>
                                    <p:animEffect transition="in" filter="fade">
                                      <p:cBhvr>
                                        <p:cTn id="43" dur="1000"/>
                                        <p:tgtEl>
                                          <p:spTgt spid="17"/>
                                        </p:tgtEl>
                                      </p:cBhvr>
                                    </p:animEffect>
                                  </p:childTnLst>
                                </p:cTn>
                              </p:par>
                            </p:childTnLst>
                          </p:cTn>
                        </p:par>
                        <p:par>
                          <p:cTn id="44" fill="hold">
                            <p:stCondLst>
                              <p:cond delay="5000"/>
                            </p:stCondLst>
                            <p:childTnLst>
                              <p:par>
                                <p:cTn id="45" presetID="54" presetClass="entr" presetSubtype="0" accel="10000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0.05"/>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 calcmode="lin" valueType="num">
                                      <p:cBhvr>
                                        <p:cTn id="49" dur="1000" fill="hold"/>
                                        <p:tgtEl>
                                          <p:spTgt spid="19"/>
                                        </p:tgtEl>
                                        <p:attrNameLst>
                                          <p:attrName>ppt_x</p:attrName>
                                        </p:attrNameLst>
                                      </p:cBhvr>
                                      <p:tavLst>
                                        <p:tav tm="0">
                                          <p:val>
                                            <p:strVal val="#ppt_x-.2"/>
                                          </p:val>
                                        </p:tav>
                                        <p:tav tm="100000">
                                          <p:val>
                                            <p:strVal val="#ppt_x"/>
                                          </p:val>
                                        </p:tav>
                                      </p:tavLst>
                                    </p:anim>
                                    <p:anim calcmode="lin" valueType="num">
                                      <p:cBhvr>
                                        <p:cTn id="50" dur="1000" fill="hold"/>
                                        <p:tgtEl>
                                          <p:spTgt spid="19"/>
                                        </p:tgtEl>
                                        <p:attrNameLst>
                                          <p:attrName>ppt_y</p:attrName>
                                        </p:attrNameLst>
                                      </p:cBhvr>
                                      <p:tavLst>
                                        <p:tav tm="0">
                                          <p:val>
                                            <p:strVal val="#ppt_y"/>
                                          </p:val>
                                        </p:tav>
                                        <p:tav tm="100000">
                                          <p:val>
                                            <p:strVal val="#ppt_y"/>
                                          </p:val>
                                        </p:tav>
                                      </p:tavLst>
                                    </p:anim>
                                    <p:animEffect transition="in" filter="fade">
                                      <p:cBhvr>
                                        <p:cTn id="51" dur="1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childTnLst>
                          </p:cTn>
                        </p:par>
                        <p:par>
                          <p:cTn id="57" fill="hold">
                            <p:stCondLst>
                              <p:cond delay="1000"/>
                            </p:stCondLst>
                            <p:childTnLst>
                              <p:par>
                                <p:cTn id="58" presetID="9" presetClass="exit" presetSubtype="0" fill="hold" grpId="1" nodeType="afterEffect">
                                  <p:stCondLst>
                                    <p:cond delay="0"/>
                                  </p:stCondLst>
                                  <p:childTnLst>
                                    <p:animEffect transition="out" filter="dissolv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childTnLst>
                          </p:cTn>
                        </p:par>
                        <p:par>
                          <p:cTn id="61" fill="hold">
                            <p:stCondLst>
                              <p:cond delay="2000"/>
                            </p:stCondLst>
                            <p:childTnLst>
                              <p:par>
                                <p:cTn id="62" presetID="9" presetClass="exit" presetSubtype="0" fill="hold" grpId="1" nodeType="afterEffect">
                                  <p:stCondLst>
                                    <p:cond delay="0"/>
                                  </p:stCondLst>
                                  <p:childTnLst>
                                    <p:animEffect transition="out" filter="dissolve">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childTnLst>
                          </p:cTn>
                        </p:par>
                        <p:par>
                          <p:cTn id="65" fill="hold">
                            <p:stCondLst>
                              <p:cond delay="3000"/>
                            </p:stCondLst>
                            <p:childTnLst>
                              <p:par>
                                <p:cTn id="66" presetID="9" presetClass="exit" presetSubtype="0" fill="hold" grpId="1" nodeType="afterEffect">
                                  <p:stCondLst>
                                    <p:cond delay="0"/>
                                  </p:stCondLst>
                                  <p:childTnLst>
                                    <p:animEffect transition="out" filter="dissolve">
                                      <p:cBhvr>
                                        <p:cTn id="67" dur="1000"/>
                                        <p:tgtEl>
                                          <p:spTgt spid="15"/>
                                        </p:tgtEl>
                                      </p:cBhvr>
                                    </p:animEffect>
                                    <p:set>
                                      <p:cBhvr>
                                        <p:cTn id="68" dur="1" fill="hold">
                                          <p:stCondLst>
                                            <p:cond delay="999"/>
                                          </p:stCondLst>
                                        </p:cTn>
                                        <p:tgtEl>
                                          <p:spTgt spid="15"/>
                                        </p:tgtEl>
                                        <p:attrNameLst>
                                          <p:attrName>style.visibility</p:attrName>
                                        </p:attrNameLst>
                                      </p:cBhvr>
                                      <p:to>
                                        <p:strVal val="hidden"/>
                                      </p:to>
                                    </p:set>
                                  </p:childTnLst>
                                </p:cTn>
                              </p:par>
                            </p:childTnLst>
                          </p:cTn>
                        </p:par>
                        <p:par>
                          <p:cTn id="69" fill="hold">
                            <p:stCondLst>
                              <p:cond delay="4000"/>
                            </p:stCondLst>
                            <p:childTnLst>
                              <p:par>
                                <p:cTn id="70" presetID="1" presetClass="emph" presetSubtype="2" fill="hold" nodeType="afterEffect">
                                  <p:stCondLst>
                                    <p:cond delay="0"/>
                                  </p:stCondLst>
                                  <p:childTnLst>
                                    <p:animClr clrSpc="rgb" dir="cw">
                                      <p:cBhvr>
                                        <p:cTn id="71" dur="2000" fill="hold"/>
                                        <p:tgtEl>
                                          <p:spTgt spid="9"/>
                                        </p:tgtEl>
                                        <p:attrNameLst>
                                          <p:attrName>fillcolor</p:attrName>
                                        </p:attrNameLst>
                                      </p:cBhvr>
                                      <p:to>
                                        <a:schemeClr val="accent2"/>
                                      </p:to>
                                    </p:animClr>
                                    <p:set>
                                      <p:cBhvr>
                                        <p:cTn id="72" dur="2000" fill="hold"/>
                                        <p:tgtEl>
                                          <p:spTgt spid="9"/>
                                        </p:tgtEl>
                                        <p:attrNameLst>
                                          <p:attrName>fill.type</p:attrName>
                                        </p:attrNameLst>
                                      </p:cBhvr>
                                      <p:to>
                                        <p:strVal val="solid"/>
                                      </p:to>
                                    </p:set>
                                    <p:set>
                                      <p:cBhvr>
                                        <p:cTn id="73" dur="2000" fill="hold"/>
                                        <p:tgtEl>
                                          <p:spTgt spid="9"/>
                                        </p:tgtEl>
                                        <p:attrNameLst>
                                          <p:attrName>fill.on</p:attrName>
                                        </p:attrNameLst>
                                      </p:cBhvr>
                                      <p:to>
                                        <p:strVal val="true"/>
                                      </p:to>
                                    </p:set>
                                  </p:childTnLst>
                                </p:cTn>
                              </p:par>
                            </p:childTnLst>
                          </p:cTn>
                        </p:par>
                        <p:par>
                          <p:cTn id="74" fill="hold">
                            <p:stCondLst>
                              <p:cond delay="6000"/>
                            </p:stCondLst>
                            <p:childTnLst>
                              <p:par>
                                <p:cTn id="75" presetID="47"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20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1">
                                            <p:txEl>
                                              <p:pRg st="0" end="0"/>
                                            </p:txEl>
                                          </p:spTgt>
                                        </p:tgtEl>
                                        <p:attrNameLst>
                                          <p:attrName>style.visibility</p:attrName>
                                        </p:attrNameLst>
                                      </p:cBhvr>
                                      <p:to>
                                        <p:strVal val="visible"/>
                                      </p:to>
                                    </p:set>
                                    <p:animEffect transition="in" filter="fade">
                                      <p:cBhvr>
                                        <p:cTn id="89"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5" grpId="1" animBg="1"/>
      <p:bldP spid="16" grpId="0" animBg="1"/>
      <p:bldP spid="16" grpId="1" animBg="1"/>
      <p:bldP spid="17" grpId="0" animBg="1"/>
      <p:bldP spid="17" grpId="1" animBg="1"/>
      <p:bldP spid="19" grpId="0" animBg="1"/>
      <p:bldP spid="19" grpId="1" animBg="1"/>
      <p:bldP spid="20"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609600" y="1295400"/>
            <a:ext cx="7924800" cy="4235006"/>
          </a:xfrm>
          <a:prstGeom prst="rect">
            <a:avLst/>
          </a:prstGeom>
          <a:noFill/>
        </p:spPr>
        <p:txBody>
          <a:bodyPr wrap="square" rtlCol="0">
            <a:spAutoFit/>
          </a:bodyPr>
          <a:lstStyle/>
          <a:p>
            <a:pPr marL="514350" indent="-514350">
              <a:lnSpc>
                <a:spcPct val="120000"/>
              </a:lnSpc>
              <a:buFont typeface="+mj-lt"/>
              <a:buAutoNum type="arabicPeriod"/>
            </a:pPr>
            <a:r>
              <a:rPr lang="en-US" sz="2400" b="1" u="sng" dirty="0">
                <a:latin typeface="Century Gothic" panose="020B0502020202020204" pitchFamily="34" charset="0"/>
                <a:cs typeface="Andalus" panose="02020603050405020304" pitchFamily="18" charset="-78"/>
              </a:rPr>
              <a:t>Inspired Version</a:t>
            </a:r>
            <a:r>
              <a:rPr lang="en-US" sz="2400" dirty="0">
                <a:latin typeface="Century Gothic" panose="020B0502020202020204" pitchFamily="34" charset="0"/>
                <a:cs typeface="Andalus" panose="02020603050405020304" pitchFamily="18" charset="-78"/>
              </a:rPr>
              <a:t> is absolutely needed to understand end-time concepts </a:t>
            </a:r>
          </a:p>
          <a:p>
            <a:pPr marL="971550" lvl="1" indent="-514350">
              <a:lnSpc>
                <a:spcPct val="120000"/>
              </a:lnSpc>
              <a:spcAft>
                <a:spcPts val="1200"/>
              </a:spcAft>
              <a:buFont typeface="Arial" pitchFamily="34" charset="0"/>
              <a:buChar char="•"/>
            </a:pPr>
            <a:r>
              <a:rPr lang="en-US" sz="2400" dirty="0">
                <a:latin typeface="Century Gothic" panose="020B0502020202020204" pitchFamily="34" charset="0"/>
                <a:cs typeface="Andalus" panose="02020603050405020304" pitchFamily="18" charset="-78"/>
              </a:rPr>
              <a:t>Matthew 24, Mark 13 and Luke 21 are dramatically different in the KJV from the IV</a:t>
            </a:r>
          </a:p>
          <a:p>
            <a:pPr marL="514350" indent="-514350">
              <a:lnSpc>
                <a:spcPct val="120000"/>
              </a:lnSpc>
              <a:buFont typeface="+mj-lt"/>
              <a:buAutoNum type="arabicPeriod"/>
            </a:pPr>
            <a:r>
              <a:rPr lang="en-US" sz="2400" b="1" u="sng" dirty="0">
                <a:latin typeface="Century Gothic" panose="020B0502020202020204" pitchFamily="34" charset="0"/>
                <a:cs typeface="Andalus" panose="02020603050405020304" pitchFamily="18" charset="-78"/>
              </a:rPr>
              <a:t>Falling away and restoration of the gospel</a:t>
            </a:r>
            <a:r>
              <a:rPr lang="en-US" sz="2400" dirty="0">
                <a:latin typeface="Century Gothic" panose="020B0502020202020204" pitchFamily="34" charset="0"/>
                <a:cs typeface="Andalus" panose="02020603050405020304" pitchFamily="18" charset="-78"/>
              </a:rPr>
              <a:t> give us reference points for scriptures that others use for the idea of 7 years tribulation</a:t>
            </a:r>
          </a:p>
          <a:p>
            <a:pPr marL="971550" lvl="1" indent="-514350">
              <a:lnSpc>
                <a:spcPct val="120000"/>
              </a:lnSpc>
              <a:buFont typeface="Arial" pitchFamily="34" charset="0"/>
              <a:buChar char="•"/>
            </a:pPr>
            <a:r>
              <a:rPr lang="en-US" sz="2400" dirty="0">
                <a:latin typeface="Century Gothic" panose="020B0502020202020204" pitchFamily="34" charset="0"/>
                <a:cs typeface="Andalus" panose="02020603050405020304" pitchFamily="18" charset="-78"/>
              </a:rPr>
              <a:t>See Book of Revelation covering 1,260 years or the 42 months </a:t>
            </a:r>
            <a:r>
              <a:rPr lang="en-US" sz="2000" i="1" dirty="0">
                <a:latin typeface="Century Gothic" panose="020B0502020202020204" pitchFamily="34" charset="0"/>
                <a:cs typeface="Andalus" panose="02020603050405020304" pitchFamily="18" charset="-78"/>
              </a:rPr>
              <a:t>(will touch on later)</a:t>
            </a:r>
            <a:endParaRPr lang="en-US" sz="2400" i="1" dirty="0">
              <a:latin typeface="Century Gothic" panose="020B0502020202020204"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44</a:t>
            </a:fld>
            <a:endParaRPr lang="en-US"/>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1447800"/>
            <a:ext cx="8077200" cy="4210383"/>
          </a:xfrm>
          <a:prstGeom prst="rect">
            <a:avLst/>
          </a:prstGeom>
          <a:noFill/>
        </p:spPr>
        <p:txBody>
          <a:bodyPr wrap="square" rtlCol="0">
            <a:spAutoFit/>
          </a:bodyPr>
          <a:lstStyle/>
          <a:p>
            <a:pPr>
              <a:lnSpc>
                <a:spcPct val="120000"/>
              </a:lnSpc>
              <a:spcAft>
                <a:spcPts val="1200"/>
              </a:spcAft>
            </a:pPr>
            <a:r>
              <a:rPr lang="en-US" sz="2200" dirty="0">
                <a:latin typeface="Century Gothic" panose="020B0502020202020204" pitchFamily="34" charset="0"/>
                <a:cs typeface="Andalus" panose="02020603050405020304" pitchFamily="18" charset="-78"/>
              </a:rPr>
              <a:t>But God hath revealed them unto us by his Spirit; </a:t>
            </a:r>
            <a:r>
              <a:rPr lang="en-US" sz="2200" b="1" u="sng" dirty="0">
                <a:latin typeface="Century Gothic" panose="020B0502020202020204" pitchFamily="34" charset="0"/>
                <a:cs typeface="Andalus" panose="02020603050405020304" pitchFamily="18" charset="-78"/>
              </a:rPr>
              <a:t>for the Spirit </a:t>
            </a:r>
            <a:r>
              <a:rPr lang="en-US" sz="2200" b="1" u="sng" dirty="0" err="1">
                <a:latin typeface="Century Gothic" panose="020B0502020202020204" pitchFamily="34" charset="0"/>
                <a:cs typeface="Andalus" panose="02020603050405020304" pitchFamily="18" charset="-78"/>
              </a:rPr>
              <a:t>searcheth</a:t>
            </a:r>
            <a:r>
              <a:rPr lang="en-US" sz="2200" b="1" u="sng" dirty="0">
                <a:latin typeface="Century Gothic" panose="020B0502020202020204" pitchFamily="34" charset="0"/>
                <a:cs typeface="Andalus" panose="02020603050405020304" pitchFamily="18" charset="-78"/>
              </a:rPr>
              <a:t> all things, yea, the deep things of God</a:t>
            </a:r>
            <a:r>
              <a:rPr lang="en-US" sz="2200" dirty="0">
                <a:latin typeface="Century Gothic" panose="020B0502020202020204" pitchFamily="34" charset="0"/>
                <a:cs typeface="Andalus" panose="02020603050405020304" pitchFamily="18" charset="-78"/>
              </a:rPr>
              <a:t>.</a:t>
            </a:r>
          </a:p>
          <a:p>
            <a:pPr>
              <a:lnSpc>
                <a:spcPct val="120000"/>
              </a:lnSpc>
              <a:spcAft>
                <a:spcPts val="1200"/>
              </a:spcAft>
            </a:pPr>
            <a:r>
              <a:rPr lang="en-US" sz="2200" dirty="0">
                <a:latin typeface="Century Gothic" panose="020B0502020202020204" pitchFamily="34" charset="0"/>
                <a:cs typeface="Andalus" panose="02020603050405020304" pitchFamily="18" charset="-78"/>
              </a:rPr>
              <a:t>For what man </a:t>
            </a:r>
            <a:r>
              <a:rPr lang="en-US" sz="2200" dirty="0" err="1">
                <a:latin typeface="Century Gothic" panose="020B0502020202020204" pitchFamily="34" charset="0"/>
                <a:cs typeface="Andalus" panose="02020603050405020304" pitchFamily="18" charset="-78"/>
              </a:rPr>
              <a:t>knoweth</a:t>
            </a:r>
            <a:r>
              <a:rPr lang="en-US" sz="2200" dirty="0">
                <a:latin typeface="Century Gothic" panose="020B0502020202020204" pitchFamily="34" charset="0"/>
                <a:cs typeface="Andalus" panose="02020603050405020304" pitchFamily="18" charset="-78"/>
              </a:rPr>
              <a:t> the things of a man, save the spirit of man which is in him? </a:t>
            </a:r>
            <a:r>
              <a:rPr lang="en-US" sz="2200" b="1" u="sng" dirty="0">
                <a:latin typeface="Century Gothic" panose="020B0502020202020204" pitchFamily="34" charset="0"/>
                <a:cs typeface="Andalus" panose="02020603050405020304" pitchFamily="18" charset="-78"/>
              </a:rPr>
              <a:t>even so the things of God </a:t>
            </a:r>
            <a:r>
              <a:rPr lang="en-US" sz="2200" b="1" u="sng" dirty="0" err="1">
                <a:latin typeface="Century Gothic" panose="020B0502020202020204" pitchFamily="34" charset="0"/>
                <a:cs typeface="Andalus" panose="02020603050405020304" pitchFamily="18" charset="-78"/>
              </a:rPr>
              <a:t>knoweth</a:t>
            </a:r>
            <a:r>
              <a:rPr lang="en-US" sz="2200" b="1" u="sng" dirty="0">
                <a:latin typeface="Century Gothic" panose="020B0502020202020204" pitchFamily="34" charset="0"/>
                <a:cs typeface="Andalus" panose="02020603050405020304" pitchFamily="18" charset="-78"/>
              </a:rPr>
              <a:t> no man, except he has the Spirit of God</a:t>
            </a:r>
            <a:r>
              <a:rPr lang="en-US" sz="2200" dirty="0">
                <a:latin typeface="Century Gothic" panose="020B0502020202020204" pitchFamily="34" charset="0"/>
                <a:cs typeface="Andalus" panose="02020603050405020304" pitchFamily="18" charset="-78"/>
              </a:rPr>
              <a:t>…</a:t>
            </a:r>
          </a:p>
          <a:p>
            <a:pPr>
              <a:lnSpc>
                <a:spcPct val="120000"/>
              </a:lnSpc>
              <a:spcAft>
                <a:spcPts val="1200"/>
              </a:spcAft>
            </a:pPr>
            <a:r>
              <a:rPr lang="en-US" sz="2200" dirty="0">
                <a:latin typeface="Century Gothic" panose="020B0502020202020204" pitchFamily="34" charset="0"/>
                <a:cs typeface="Andalus" panose="02020603050405020304" pitchFamily="18" charset="-78"/>
              </a:rPr>
              <a:t>But the </a:t>
            </a:r>
            <a:r>
              <a:rPr lang="en-US" sz="2200" b="1" u="sng" dirty="0">
                <a:latin typeface="Century Gothic" panose="020B0502020202020204" pitchFamily="34" charset="0"/>
                <a:cs typeface="Andalus" panose="02020603050405020304" pitchFamily="18" charset="-78"/>
              </a:rPr>
              <a:t>natural man </a:t>
            </a:r>
            <a:r>
              <a:rPr lang="en-US" sz="2200" b="1" u="sng" dirty="0" err="1">
                <a:latin typeface="Century Gothic" panose="020B0502020202020204" pitchFamily="34" charset="0"/>
                <a:cs typeface="Andalus" panose="02020603050405020304" pitchFamily="18" charset="-78"/>
              </a:rPr>
              <a:t>receiveth</a:t>
            </a:r>
            <a:r>
              <a:rPr lang="en-US" sz="2200" b="1" u="sng" dirty="0">
                <a:latin typeface="Century Gothic" panose="020B0502020202020204" pitchFamily="34" charset="0"/>
                <a:cs typeface="Andalus" panose="02020603050405020304" pitchFamily="18" charset="-78"/>
              </a:rPr>
              <a:t> not the things of the Spirit</a:t>
            </a:r>
            <a:r>
              <a:rPr lang="en-US" sz="2200" dirty="0">
                <a:latin typeface="Century Gothic" panose="020B0502020202020204" pitchFamily="34" charset="0"/>
                <a:cs typeface="Andalus" panose="02020603050405020304" pitchFamily="18" charset="-78"/>
              </a:rPr>
              <a:t> of God; for they are foolishness unto him; neither can he know them, </a:t>
            </a:r>
            <a:r>
              <a:rPr lang="en-US" sz="2200" b="1" u="sng" dirty="0">
                <a:latin typeface="Century Gothic" panose="020B0502020202020204" pitchFamily="34" charset="0"/>
                <a:cs typeface="Andalus" panose="02020603050405020304" pitchFamily="18" charset="-78"/>
              </a:rPr>
              <a:t>because they are spiritually discerned</a:t>
            </a:r>
            <a:r>
              <a:rPr lang="en-US" sz="2200" dirty="0">
                <a:latin typeface="Century Gothic" panose="020B0502020202020204" pitchFamily="34" charset="0"/>
                <a:cs typeface="Andalus" panose="02020603050405020304" pitchFamily="18" charset="-78"/>
              </a:rPr>
              <a:t>.</a:t>
            </a:r>
          </a:p>
          <a:p>
            <a:pPr algn="r">
              <a:lnSpc>
                <a:spcPct val="120000"/>
              </a:lnSpc>
              <a:spcAft>
                <a:spcPts val="1200"/>
              </a:spcAft>
            </a:pPr>
            <a:r>
              <a:rPr lang="en-US" sz="2200" dirty="0">
                <a:latin typeface="Century Gothic" panose="020B0502020202020204" pitchFamily="34" charset="0"/>
                <a:cs typeface="Andalus" panose="02020603050405020304" pitchFamily="18" charset="-78"/>
              </a:rPr>
              <a:t>1 Corinthians 2:10-14</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45</a:t>
            </a:fld>
            <a:endParaRPr lang="en-US"/>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1160" y="1481000"/>
            <a:ext cx="5910104" cy="3231654"/>
          </a:xfrm>
          <a:prstGeom prst="rect">
            <a:avLst/>
          </a:prstGeom>
          <a:noFill/>
        </p:spPr>
        <p:txBody>
          <a:bodyPr wrap="square" rtlCol="0">
            <a:spAutoFit/>
          </a:bodyPr>
          <a:lstStyle/>
          <a:p>
            <a:pPr algn="ctr">
              <a:spcBef>
                <a:spcPct val="50000"/>
              </a:spcBef>
              <a:defRPr/>
            </a:pPr>
            <a:r>
              <a:rPr lang="en-US" sz="4000" dirty="0">
                <a:ln w="19050">
                  <a:noFill/>
                </a:ln>
                <a:latin typeface="Century Gothic" pitchFamily="34" charset="0"/>
              </a:rPr>
              <a:t>God </a:t>
            </a:r>
            <a:r>
              <a:rPr lang="en-US" sz="44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WANTS</a:t>
            </a:r>
            <a:r>
              <a:rPr lang="en-US" sz="4000" b="1" dirty="0">
                <a:ln w="19050">
                  <a:solidFill>
                    <a:schemeClr val="tx1"/>
                  </a:solidFill>
                </a:ln>
                <a:solidFill>
                  <a:srgbClr val="FF0000"/>
                </a:solidFill>
                <a:latin typeface="Century Gothic" pitchFamily="34" charset="0"/>
              </a:rPr>
              <a:t> </a:t>
            </a:r>
            <a:r>
              <a:rPr lang="en-US" sz="4000" dirty="0">
                <a:ln w="19050">
                  <a:noFill/>
                </a:ln>
                <a:latin typeface="Century Gothic" pitchFamily="34" charset="0"/>
              </a:rPr>
              <a:t>us to know and understand.  He speaks in </a:t>
            </a:r>
            <a:r>
              <a:rPr lang="en-US" sz="4000" b="1" dirty="0">
                <a:ln w="19050">
                  <a:solidFill>
                    <a:schemeClr val="tx1"/>
                  </a:solidFill>
                </a:ln>
                <a:solidFill>
                  <a:srgbClr val="FFFF00"/>
                </a:solidFill>
                <a:effectLst>
                  <a:outerShdw blurRad="38100" dist="38100" dir="2700000" algn="tl">
                    <a:srgbClr val="000000">
                      <a:alpha val="43137"/>
                    </a:srgbClr>
                  </a:outerShdw>
                </a:effectLst>
                <a:latin typeface="Century Gothic" pitchFamily="34" charset="0"/>
              </a:rPr>
              <a:t>plainness</a:t>
            </a:r>
            <a:r>
              <a:rPr lang="en-US" sz="4000" dirty="0">
                <a:ln w="19050">
                  <a:noFill/>
                </a:ln>
                <a:latin typeface="Century Gothic" pitchFamily="34" charset="0"/>
              </a:rPr>
              <a:t> to those who have His Holy Spirit.</a:t>
            </a:r>
            <a:endParaRPr lang="en-US" sz="3600" dirty="0">
              <a:latin typeface="Century Gothic" pitchFamily="34" charset="0"/>
            </a:endParaRPr>
          </a:p>
        </p:txBody>
      </p:sp>
      <p:sp>
        <p:nvSpPr>
          <p:cNvPr id="3" name="Slide Number Placeholder 2"/>
          <p:cNvSpPr>
            <a:spLocks noGrp="1"/>
          </p:cNvSpPr>
          <p:nvPr>
            <p:ph type="sldNum" sz="quarter" idx="12"/>
          </p:nvPr>
        </p:nvSpPr>
        <p:spPr/>
        <p:txBody>
          <a:bodyPr/>
          <a:lstStyle/>
          <a:p>
            <a:fld id="{AA1DEFB2-6A7E-46E0-9C12-CECB786200CE}" type="slidenum">
              <a:rPr lang="en-US" smtClean="0"/>
              <a:pPr/>
              <a:t>46</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3118321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990600"/>
            <a:ext cx="8077200" cy="2677656"/>
          </a:xfrm>
          <a:prstGeom prst="rect">
            <a:avLst/>
          </a:prstGeom>
          <a:noFill/>
        </p:spPr>
        <p:txBody>
          <a:bodyPr wrap="square" rtlCol="0">
            <a:spAutoFit/>
          </a:bodyPr>
          <a:lstStyle/>
          <a:p>
            <a:pPr>
              <a:lnSpc>
                <a:spcPct val="120000"/>
              </a:lnSpc>
            </a:pPr>
            <a:r>
              <a:rPr lang="en-US" altLang="en-US" sz="2200" dirty="0">
                <a:latin typeface="Century Gothic" pitchFamily="34" charset="0"/>
                <a:cs typeface="Narkisim" pitchFamily="34" charset="-79"/>
              </a:rPr>
              <a:t>Thou </a:t>
            </a:r>
            <a:r>
              <a:rPr lang="en-US" altLang="en-US" sz="2200" dirty="0" err="1">
                <a:latin typeface="Century Gothic" pitchFamily="34" charset="0"/>
                <a:cs typeface="Narkisim" pitchFamily="34" charset="-79"/>
              </a:rPr>
              <a:t>seest</a:t>
            </a:r>
            <a:r>
              <a:rPr lang="en-US" altLang="en-US" sz="2200" dirty="0">
                <a:latin typeface="Century Gothic" pitchFamily="34" charset="0"/>
                <a:cs typeface="Narkisim" pitchFamily="34" charset="-79"/>
              </a:rPr>
              <a:t> because of the many plain and precious things which have been taken out of the book, which </a:t>
            </a:r>
            <a:r>
              <a:rPr lang="en-US" altLang="en-US" sz="2400" b="1" dirty="0">
                <a:ln w="15875">
                  <a:solidFill>
                    <a:schemeClr val="tx1"/>
                  </a:solidFill>
                </a:ln>
                <a:solidFill>
                  <a:srgbClr val="FF0000"/>
                </a:solidFill>
                <a:latin typeface="Century Gothic" pitchFamily="34" charset="0"/>
                <a:cs typeface="Narkisim" pitchFamily="34" charset="-79"/>
              </a:rPr>
              <a:t>were plain unto the understanding of the children of men</a:t>
            </a:r>
            <a:r>
              <a:rPr lang="en-US" altLang="en-US" sz="2200" dirty="0">
                <a:latin typeface="Century Gothic" pitchFamily="34" charset="0"/>
                <a:cs typeface="Narkisim" pitchFamily="34" charset="-79"/>
              </a:rPr>
              <a:t>, </a:t>
            </a:r>
            <a:r>
              <a:rPr lang="en-US" altLang="en-US" sz="2400" b="1" dirty="0">
                <a:ln w="15875">
                  <a:solidFill>
                    <a:schemeClr val="tx1"/>
                  </a:solidFill>
                </a:ln>
                <a:solidFill>
                  <a:srgbClr val="FF0000"/>
                </a:solidFill>
                <a:latin typeface="Century Gothic" pitchFamily="34" charset="0"/>
                <a:cs typeface="Narkisim" pitchFamily="34" charset="-79"/>
              </a:rPr>
              <a:t>according to the plainness which is in the Lamb of God</a:t>
            </a:r>
            <a:r>
              <a:rPr lang="en-US" altLang="en-US" sz="2200" dirty="0">
                <a:latin typeface="Century Gothic" pitchFamily="34" charset="0"/>
                <a:cs typeface="Narkisim" pitchFamily="34" charset="-79"/>
              </a:rPr>
              <a:t>; </a:t>
            </a:r>
          </a:p>
          <a:p>
            <a:pPr algn="r">
              <a:lnSpc>
                <a:spcPct val="120000"/>
              </a:lnSpc>
              <a:spcAft>
                <a:spcPts val="1200"/>
              </a:spcAft>
            </a:pPr>
            <a:r>
              <a:rPr lang="en-US" altLang="en-US" sz="2200" dirty="0">
                <a:latin typeface="Century Gothic" pitchFamily="34" charset="0"/>
                <a:cs typeface="Narkisim" pitchFamily="34" charset="-79"/>
              </a:rPr>
              <a:t>1 Nephi 3:174</a:t>
            </a:r>
            <a:endParaRPr lang="en-US" sz="2200" dirty="0">
              <a:latin typeface="Century Gothic" panose="020B0502020202020204"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47</a:t>
            </a:fld>
            <a:endParaRPr lang="en-US"/>
          </a:p>
        </p:txBody>
      </p:sp>
      <p:sp>
        <p:nvSpPr>
          <p:cNvPr id="9" name="TextBox 8"/>
          <p:cNvSpPr txBox="1"/>
          <p:nvPr/>
        </p:nvSpPr>
        <p:spPr>
          <a:xfrm>
            <a:off x="530772" y="3894653"/>
            <a:ext cx="8077200" cy="2277547"/>
          </a:xfrm>
          <a:prstGeom prst="rect">
            <a:avLst/>
          </a:prstGeom>
          <a:noFill/>
        </p:spPr>
        <p:txBody>
          <a:bodyPr wrap="square" rtlCol="0">
            <a:spAutoFit/>
          </a:bodyPr>
          <a:lstStyle/>
          <a:p>
            <a:pPr>
              <a:lnSpc>
                <a:spcPct val="120000"/>
              </a:lnSpc>
              <a:spcAft>
                <a:spcPts val="1200"/>
              </a:spcAft>
            </a:pPr>
            <a:r>
              <a:rPr lang="en-US" altLang="en-US" sz="2200" dirty="0">
                <a:latin typeface="Century Gothic" pitchFamily="34" charset="0"/>
                <a:cs typeface="Narkisim" pitchFamily="34" charset="-79"/>
              </a:rPr>
              <a:t>Then the disciples came and said unto him, Why </a:t>
            </a:r>
            <a:r>
              <a:rPr lang="en-US" altLang="en-US" sz="2200" dirty="0" err="1">
                <a:latin typeface="Century Gothic" pitchFamily="34" charset="0"/>
                <a:cs typeface="Narkisim" pitchFamily="34" charset="-79"/>
              </a:rPr>
              <a:t>speakest</a:t>
            </a:r>
            <a:r>
              <a:rPr lang="en-US" altLang="en-US" sz="2200" dirty="0">
                <a:latin typeface="Century Gothic" pitchFamily="34" charset="0"/>
                <a:cs typeface="Narkisim" pitchFamily="34" charset="-79"/>
              </a:rPr>
              <a:t> thou unto them in parables?  He answered and said unto them, Because it is given unto you to know the mysteries of the kingdom of heaven, but to them it is not given.</a:t>
            </a:r>
          </a:p>
          <a:p>
            <a:pPr algn="r">
              <a:lnSpc>
                <a:spcPct val="120000"/>
              </a:lnSpc>
              <a:spcAft>
                <a:spcPts val="1200"/>
              </a:spcAft>
            </a:pPr>
            <a:r>
              <a:rPr lang="en-US" sz="2200" dirty="0">
                <a:latin typeface="Century Gothic" pitchFamily="34" charset="0"/>
                <a:cs typeface="Narkisim" pitchFamily="34" charset="-79"/>
              </a:rPr>
              <a:t>Matthew 13:9-10</a:t>
            </a:r>
            <a:endParaRPr lang="en-US" sz="2200" dirty="0">
              <a:latin typeface="Century Gothic" panose="020B0502020202020204" pitchFamily="34" charset="0"/>
              <a:cs typeface="Andalus" panose="02020603050405020304" pitchFamily="18" charset="-78"/>
            </a:endParaRPr>
          </a:p>
        </p:txBody>
      </p:sp>
    </p:spTree>
    <p:extLst>
      <p:ext uri="{BB962C8B-B14F-4D97-AF65-F5344CB8AC3E}">
        <p14:creationId xmlns:p14="http://schemas.microsoft.com/office/powerpoint/2010/main" val="1124676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990600"/>
            <a:ext cx="8077200" cy="5466112"/>
          </a:xfrm>
          <a:prstGeom prst="rect">
            <a:avLst/>
          </a:prstGeom>
          <a:noFill/>
        </p:spPr>
        <p:txBody>
          <a:bodyPr wrap="square" rtlCol="0">
            <a:spAutoFit/>
          </a:bodyPr>
          <a:lstStyle/>
          <a:p>
            <a:pPr>
              <a:lnSpc>
                <a:spcPct val="120000"/>
              </a:lnSpc>
              <a:spcAft>
                <a:spcPts val="1200"/>
              </a:spcAft>
            </a:pPr>
            <a:r>
              <a:rPr lang="en-US" altLang="en-US" sz="2200" dirty="0">
                <a:latin typeface="Century Gothic" pitchFamily="34" charset="0"/>
                <a:cs typeface="Narkisim" pitchFamily="34" charset="-79"/>
              </a:rPr>
              <a:t>15b yea, and I will also bring to light my gospel [BOM], which was ministered unto them, and, behold, they shall not deny that which you have received, but they shall build it up, and shall bring to light the true points of my doctrine; yea, and the only doctrine which is in me; </a:t>
            </a:r>
          </a:p>
          <a:p>
            <a:pPr>
              <a:lnSpc>
                <a:spcPct val="120000"/>
              </a:lnSpc>
              <a:spcAft>
                <a:spcPts val="1200"/>
              </a:spcAft>
            </a:pPr>
            <a:r>
              <a:rPr lang="en-US" altLang="en-US" sz="2200" dirty="0">
                <a:latin typeface="Century Gothic" pitchFamily="34" charset="0"/>
                <a:cs typeface="Narkisim" pitchFamily="34" charset="-79"/>
              </a:rPr>
              <a:t>15c and this I do, that I may establish my gospel, that there may not be so much contention; </a:t>
            </a:r>
          </a:p>
          <a:p>
            <a:pPr>
              <a:lnSpc>
                <a:spcPct val="120000"/>
              </a:lnSpc>
            </a:pPr>
            <a:r>
              <a:rPr lang="en-US" altLang="en-US" sz="2200" dirty="0">
                <a:latin typeface="Century Gothic" pitchFamily="34" charset="0"/>
                <a:cs typeface="Narkisim" pitchFamily="34" charset="-79"/>
              </a:rPr>
              <a:t>15d yea, </a:t>
            </a:r>
            <a:r>
              <a:rPr lang="en-US" altLang="en-US" sz="2200" b="1" u="sng" dirty="0">
                <a:latin typeface="Century Gothic" pitchFamily="34" charset="0"/>
                <a:cs typeface="Narkisim" pitchFamily="34" charset="-79"/>
              </a:rPr>
              <a:t>Satan doth stir up the hearts of the people to contention, concerning the points of my doctrine; and in these things they do err, for they do </a:t>
            </a:r>
            <a:r>
              <a:rPr lang="en-US" altLang="en-US" sz="2400" b="1" dirty="0">
                <a:ln w="15875">
                  <a:solidFill>
                    <a:schemeClr val="tx1"/>
                  </a:solidFill>
                </a:ln>
                <a:solidFill>
                  <a:srgbClr val="FF0000"/>
                </a:solidFill>
                <a:latin typeface="Century Gothic" pitchFamily="34" charset="0"/>
                <a:cs typeface="Narkisim" pitchFamily="34" charset="-79"/>
              </a:rPr>
              <a:t>WREST</a:t>
            </a:r>
            <a:r>
              <a:rPr lang="en-US" altLang="en-US" sz="2200" b="1" u="sng" dirty="0">
                <a:latin typeface="Century Gothic" pitchFamily="34" charset="0"/>
                <a:cs typeface="Narkisim" pitchFamily="34" charset="-79"/>
              </a:rPr>
              <a:t> the Scriptures</a:t>
            </a:r>
            <a:r>
              <a:rPr lang="en-US" altLang="en-US" sz="2200" dirty="0">
                <a:latin typeface="Century Gothic" pitchFamily="34" charset="0"/>
                <a:cs typeface="Narkisim" pitchFamily="34" charset="-79"/>
              </a:rPr>
              <a:t>, and do not understand them; </a:t>
            </a:r>
          </a:p>
          <a:p>
            <a:pPr algn="r">
              <a:lnSpc>
                <a:spcPct val="120000"/>
              </a:lnSpc>
              <a:spcAft>
                <a:spcPts val="1200"/>
              </a:spcAft>
            </a:pPr>
            <a:r>
              <a:rPr lang="en-US" sz="2200" dirty="0">
                <a:latin typeface="Century Gothic" pitchFamily="34" charset="0"/>
                <a:cs typeface="Narkisim" pitchFamily="34" charset="-79"/>
              </a:rPr>
              <a:t>D&amp;C 3:15b-d</a:t>
            </a:r>
            <a:endParaRPr lang="en-US" sz="2200" dirty="0">
              <a:latin typeface="Century Gothic" panose="020B0502020202020204"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48</a:t>
            </a:fld>
            <a:endParaRPr lang="en-US"/>
          </a:p>
        </p:txBody>
      </p:sp>
    </p:spTree>
    <p:extLst>
      <p:ext uri="{BB962C8B-B14F-4D97-AF65-F5344CB8AC3E}">
        <p14:creationId xmlns:p14="http://schemas.microsoft.com/office/powerpoint/2010/main" val="1577531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990600"/>
            <a:ext cx="8077200" cy="3176254"/>
          </a:xfrm>
          <a:prstGeom prst="rect">
            <a:avLst/>
          </a:prstGeom>
          <a:noFill/>
        </p:spPr>
        <p:txBody>
          <a:bodyPr wrap="square" rtlCol="0">
            <a:spAutoFit/>
          </a:bodyPr>
          <a:lstStyle/>
          <a:p>
            <a:pPr>
              <a:lnSpc>
                <a:spcPct val="120000"/>
              </a:lnSpc>
              <a:spcAft>
                <a:spcPts val="1200"/>
              </a:spcAft>
            </a:pPr>
            <a:r>
              <a:rPr lang="en-US" altLang="en-US" sz="3200" b="1" u="sng" dirty="0">
                <a:latin typeface="Century Gothic" pitchFamily="34" charset="0"/>
                <a:cs typeface="Narkisim" pitchFamily="34" charset="-79"/>
              </a:rPr>
              <a:t>Definition of wrest:</a:t>
            </a:r>
          </a:p>
          <a:p>
            <a:pPr>
              <a:lnSpc>
                <a:spcPct val="120000"/>
              </a:lnSpc>
              <a:spcAft>
                <a:spcPts val="1200"/>
              </a:spcAft>
            </a:pPr>
            <a:r>
              <a:rPr lang="en-US" altLang="en-US" sz="2200" dirty="0">
                <a:latin typeface="Century Gothic" pitchFamily="34" charset="0"/>
                <a:cs typeface="Narkisim" pitchFamily="34" charset="-79"/>
              </a:rPr>
              <a:t>1: to pull, force, or move by violent wringing or twisting movements </a:t>
            </a:r>
          </a:p>
          <a:p>
            <a:pPr>
              <a:lnSpc>
                <a:spcPct val="120000"/>
              </a:lnSpc>
              <a:spcAft>
                <a:spcPts val="1200"/>
              </a:spcAft>
            </a:pPr>
            <a:r>
              <a:rPr lang="en-US" altLang="en-US" sz="2200" dirty="0">
                <a:latin typeface="Century Gothic" pitchFamily="34" charset="0"/>
                <a:cs typeface="Narkisim" pitchFamily="34" charset="-79"/>
              </a:rPr>
              <a:t>2: to gain with difficulty by or as if by force, violence, or determined labor</a:t>
            </a:r>
          </a:p>
          <a:p>
            <a:pPr algn="r">
              <a:lnSpc>
                <a:spcPct val="120000"/>
              </a:lnSpc>
              <a:spcAft>
                <a:spcPts val="1200"/>
              </a:spcAft>
            </a:pPr>
            <a:r>
              <a:rPr lang="en-US" sz="2200" dirty="0">
                <a:latin typeface="Century Gothic" pitchFamily="34" charset="0"/>
                <a:cs typeface="Narkisim" pitchFamily="34" charset="-79"/>
              </a:rPr>
              <a:t>Merriam-Webster Dictionary</a:t>
            </a:r>
            <a:endParaRPr lang="en-US" sz="2200" dirty="0">
              <a:latin typeface="Century Gothic" panose="020B0502020202020204"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49</a:t>
            </a:fld>
            <a:endParaRPr lang="en-US"/>
          </a:p>
        </p:txBody>
      </p:sp>
      <p:sp>
        <p:nvSpPr>
          <p:cNvPr id="9" name="TextBox 8"/>
          <p:cNvSpPr txBox="1"/>
          <p:nvPr/>
        </p:nvSpPr>
        <p:spPr>
          <a:xfrm>
            <a:off x="1828800" y="4191000"/>
            <a:ext cx="5334000" cy="1323439"/>
          </a:xfrm>
          <a:prstGeom prst="rect">
            <a:avLst/>
          </a:prstGeom>
          <a:noFill/>
        </p:spPr>
        <p:txBody>
          <a:bodyPr wrap="square" rtlCol="0">
            <a:spAutoFit/>
          </a:bodyPr>
          <a:lstStyle/>
          <a:p>
            <a:pPr algn="ctr"/>
            <a:r>
              <a:rPr lang="en-US" altLang="en-US" sz="4000" b="1" dirty="0">
                <a:ln w="19050">
                  <a:solidFill>
                    <a:schemeClr val="tx1"/>
                  </a:solidFill>
                </a:ln>
                <a:solidFill>
                  <a:srgbClr val="FF0000"/>
                </a:solidFill>
                <a:latin typeface="Century Gothic" pitchFamily="34" charset="0"/>
              </a:rPr>
              <a:t>Force the Scriptures</a:t>
            </a:r>
          </a:p>
          <a:p>
            <a:pPr algn="ctr"/>
            <a:r>
              <a:rPr lang="en-US" altLang="en-US" sz="4000" b="1" dirty="0">
                <a:ln w="19050">
                  <a:solidFill>
                    <a:schemeClr val="tx1"/>
                  </a:solidFill>
                </a:ln>
                <a:solidFill>
                  <a:srgbClr val="FF0000"/>
                </a:solidFill>
                <a:latin typeface="Century Gothic" pitchFamily="34" charset="0"/>
              </a:rPr>
              <a:t>Twist the Scriptures</a:t>
            </a:r>
          </a:p>
        </p:txBody>
      </p:sp>
    </p:spTree>
    <p:extLst>
      <p:ext uri="{BB962C8B-B14F-4D97-AF65-F5344CB8AC3E}">
        <p14:creationId xmlns:p14="http://schemas.microsoft.com/office/powerpoint/2010/main" val="2200245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853386"/>
            <a:ext cx="6553200" cy="2185214"/>
          </a:xfrm>
          <a:prstGeom prst="rect">
            <a:avLst/>
          </a:prstGeom>
          <a:noFill/>
        </p:spPr>
        <p:txBody>
          <a:bodyPr wrap="square" rtlCol="0">
            <a:spAutoFit/>
          </a:bodyPr>
          <a:lstStyle/>
          <a:p>
            <a:pPr algn="ctr">
              <a:spcBef>
                <a:spcPct val="50000"/>
              </a:spcBef>
              <a:defRPr/>
            </a:pPr>
            <a:r>
              <a:rPr lang="en-US" sz="4000" dirty="0">
                <a:latin typeface="Century Gothic" pitchFamily="34" charset="0"/>
              </a:rPr>
              <a:t>Does</a:t>
            </a:r>
            <a:r>
              <a:rPr lang="en-US" sz="3600" dirty="0">
                <a:latin typeface="Century Gothic" pitchFamily="34" charset="0"/>
              </a:rPr>
              <a:t> </a:t>
            </a:r>
            <a:r>
              <a:rPr lang="en-US" sz="48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Satan</a:t>
            </a:r>
            <a:r>
              <a:rPr lang="en-US" sz="4800" b="1" dirty="0">
                <a:ln w="19050">
                  <a:solidFill>
                    <a:schemeClr val="tx1"/>
                  </a:solidFill>
                </a:ln>
                <a:solidFill>
                  <a:srgbClr val="FF0000"/>
                </a:solidFill>
                <a:latin typeface="Century Gothic" pitchFamily="34" charset="0"/>
              </a:rPr>
              <a:t> want us to know</a:t>
            </a:r>
            <a:r>
              <a:rPr lang="en-US" sz="3600" dirty="0">
                <a:ln w="19050">
                  <a:solidFill>
                    <a:schemeClr val="tx1"/>
                  </a:solidFill>
                </a:ln>
                <a:latin typeface="Century Gothic" pitchFamily="34" charset="0"/>
              </a:rPr>
              <a:t> </a:t>
            </a:r>
            <a:r>
              <a:rPr lang="en-US" sz="4000" dirty="0">
                <a:latin typeface="Century Gothic" pitchFamily="34" charset="0"/>
              </a:rPr>
              <a:t>what will happen in the end times?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5</a:t>
            </a:fld>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Tree>
    <p:extLst>
      <p:ext uri="{BB962C8B-B14F-4D97-AF65-F5344CB8AC3E}">
        <p14:creationId xmlns:p14="http://schemas.microsoft.com/office/powerpoint/2010/main" val="4169877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533400" y="1354384"/>
            <a:ext cx="8077200" cy="1465016"/>
          </a:xfrm>
          <a:prstGeom prst="rect">
            <a:avLst/>
          </a:prstGeom>
          <a:noFill/>
        </p:spPr>
        <p:txBody>
          <a:bodyPr wrap="square" rtlCol="0">
            <a:spAutoFit/>
          </a:bodyPr>
          <a:lstStyle/>
          <a:p>
            <a:pPr>
              <a:lnSpc>
                <a:spcPct val="120000"/>
              </a:lnSpc>
              <a:spcAft>
                <a:spcPts val="1200"/>
              </a:spcAft>
            </a:pPr>
            <a:r>
              <a:rPr lang="en-US" altLang="en-US" sz="2200" dirty="0">
                <a:latin typeface="Century Gothic" pitchFamily="34" charset="0"/>
                <a:cs typeface="Narkisim" pitchFamily="34" charset="-79"/>
              </a:rPr>
              <a:t>Behold, the scriptures are before you; if ye will wrest them it shall be to your own destruction.</a:t>
            </a:r>
          </a:p>
          <a:p>
            <a:pPr algn="r">
              <a:lnSpc>
                <a:spcPct val="120000"/>
              </a:lnSpc>
              <a:spcAft>
                <a:spcPts val="1200"/>
              </a:spcAft>
            </a:pPr>
            <a:r>
              <a:rPr lang="en-US" altLang="en-US" sz="2200" dirty="0">
                <a:latin typeface="Century Gothic" pitchFamily="34" charset="0"/>
                <a:cs typeface="Narkisim" pitchFamily="34" charset="-79"/>
              </a:rPr>
              <a:t>Alma 10:17</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Restored Gospel Is Critical</a:t>
            </a:r>
          </a:p>
        </p:txBody>
      </p:sp>
      <p:sp>
        <p:nvSpPr>
          <p:cNvPr id="8" name="Slide Number Placeholder 7"/>
          <p:cNvSpPr>
            <a:spLocks noGrp="1"/>
          </p:cNvSpPr>
          <p:nvPr>
            <p:ph type="sldNum" sz="quarter" idx="12"/>
          </p:nvPr>
        </p:nvSpPr>
        <p:spPr/>
        <p:txBody>
          <a:bodyPr/>
          <a:lstStyle/>
          <a:p>
            <a:fld id="{AA1DEFB2-6A7E-46E0-9C12-CECB786200CE}" type="slidenum">
              <a:rPr lang="en-US" smtClean="0"/>
              <a:pPr/>
              <a:t>50</a:t>
            </a:fld>
            <a:endParaRPr lang="en-US"/>
          </a:p>
        </p:txBody>
      </p:sp>
      <p:sp>
        <p:nvSpPr>
          <p:cNvPr id="9" name="TextBox 8"/>
          <p:cNvSpPr txBox="1"/>
          <p:nvPr/>
        </p:nvSpPr>
        <p:spPr>
          <a:xfrm>
            <a:off x="530772" y="3208853"/>
            <a:ext cx="8077200" cy="2277547"/>
          </a:xfrm>
          <a:prstGeom prst="rect">
            <a:avLst/>
          </a:prstGeom>
          <a:noFill/>
        </p:spPr>
        <p:txBody>
          <a:bodyPr wrap="square" rtlCol="0">
            <a:spAutoFit/>
          </a:bodyPr>
          <a:lstStyle/>
          <a:p>
            <a:pPr>
              <a:lnSpc>
                <a:spcPct val="120000"/>
              </a:lnSpc>
              <a:spcAft>
                <a:spcPts val="1200"/>
              </a:spcAft>
            </a:pPr>
            <a:r>
              <a:rPr lang="en-US" altLang="en-US" sz="2200" dirty="0">
                <a:latin typeface="Century Gothic" pitchFamily="34" charset="0"/>
                <a:cs typeface="Narkisim" pitchFamily="34" charset="-79"/>
              </a:rPr>
              <a:t>And now my son, I have somewhat to say concerning the restoration of which has been spoken: for behold, some have wrested the scriptures, and have gone far astray, because of this thing.</a:t>
            </a:r>
          </a:p>
          <a:p>
            <a:pPr algn="r">
              <a:lnSpc>
                <a:spcPct val="120000"/>
              </a:lnSpc>
              <a:spcAft>
                <a:spcPts val="1200"/>
              </a:spcAft>
            </a:pPr>
            <a:r>
              <a:rPr lang="en-US" altLang="en-US" sz="2200" dirty="0">
                <a:latin typeface="Century Gothic" pitchFamily="34" charset="0"/>
                <a:cs typeface="Narkisim" pitchFamily="34" charset="-79"/>
              </a:rPr>
              <a:t>Alma 19:62</a:t>
            </a:r>
            <a:endParaRPr lang="en-US" sz="2200" dirty="0">
              <a:latin typeface="Century Gothic" panose="020B0502020202020204" pitchFamily="34" charset="0"/>
              <a:cs typeface="Andalus" panose="02020603050405020304" pitchFamily="18" charset="-78"/>
            </a:endParaRPr>
          </a:p>
        </p:txBody>
      </p:sp>
    </p:spTree>
    <p:extLst>
      <p:ext uri="{BB962C8B-B14F-4D97-AF65-F5344CB8AC3E}">
        <p14:creationId xmlns:p14="http://schemas.microsoft.com/office/powerpoint/2010/main" val="18522394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492375"/>
            <a:ext cx="7772400" cy="1470025"/>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Numbers</a:t>
            </a:r>
          </a:p>
        </p:txBody>
      </p:sp>
      <p:sp>
        <p:nvSpPr>
          <p:cNvPr id="4" name="Slide Number Placeholder 3"/>
          <p:cNvSpPr>
            <a:spLocks noGrp="1"/>
          </p:cNvSpPr>
          <p:nvPr>
            <p:ph type="sldNum" sz="quarter" idx="11"/>
          </p:nvPr>
        </p:nvSpPr>
        <p:spPr/>
        <p:txBody>
          <a:bodyPr/>
          <a:lstStyle/>
          <a:p>
            <a:fld id="{F2C94934-F679-4702-B3C4-F49C4424DC22}" type="slidenum">
              <a:rPr lang="en-US" smtClean="0"/>
              <a:pPr/>
              <a:t>51</a:t>
            </a:fld>
            <a:endParaRPr lang="en-US" dirty="0"/>
          </a:p>
        </p:txBody>
      </p:sp>
    </p:spTree>
    <p:extLst>
      <p:ext uri="{BB962C8B-B14F-4D97-AF65-F5344CB8AC3E}">
        <p14:creationId xmlns:p14="http://schemas.microsoft.com/office/powerpoint/2010/main" val="13241897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1250373" y="1735991"/>
            <a:ext cx="6629400" cy="3564053"/>
          </a:xfrm>
          <a:prstGeom prst="rect">
            <a:avLst/>
          </a:prstGeom>
          <a:noFill/>
        </p:spPr>
        <p:txBody>
          <a:bodyPr wrap="square" rtlCol="0">
            <a:spAutoFit/>
          </a:bodyPr>
          <a:lstStyle/>
          <a:p>
            <a:pPr>
              <a:lnSpc>
                <a:spcPct val="120000"/>
              </a:lnSpc>
            </a:pPr>
            <a:r>
              <a:rPr lang="en-US" sz="2800" dirty="0">
                <a:latin typeface="Century Gothic" panose="020B0502020202020204" pitchFamily="34" charset="0"/>
                <a:cs typeface="Andalus" panose="02020603050405020304" pitchFamily="18" charset="-78"/>
              </a:rPr>
              <a:t>After the number of days in which he searched the land, even forty days, </a:t>
            </a:r>
            <a:r>
              <a:rPr lang="en-US" sz="2800" b="1" u="sng" dirty="0">
                <a:latin typeface="Century Gothic" panose="020B0502020202020204" pitchFamily="34" charset="0"/>
                <a:cs typeface="Andalus" panose="02020603050405020304" pitchFamily="18" charset="-78"/>
              </a:rPr>
              <a:t>each day for a year</a:t>
            </a:r>
            <a:r>
              <a:rPr lang="en-US" sz="2800" dirty="0">
                <a:latin typeface="Century Gothic" panose="020B0502020202020204" pitchFamily="34" charset="0"/>
                <a:cs typeface="Andalus" panose="02020603050405020304" pitchFamily="18" charset="-78"/>
              </a:rPr>
              <a:t>, shall ye bear your iniquities, even forty years, and ye shall know my breach of promise.</a:t>
            </a:r>
          </a:p>
          <a:p>
            <a:pPr>
              <a:lnSpc>
                <a:spcPct val="120000"/>
              </a:lnSpc>
            </a:pPr>
            <a:endParaRPr lang="en-US" sz="2000" dirty="0">
              <a:latin typeface="Century Gothic" panose="020B0502020202020204" pitchFamily="34" charset="0"/>
              <a:cs typeface="Andalus" panose="02020603050405020304" pitchFamily="18" charset="-78"/>
            </a:endParaRPr>
          </a:p>
          <a:p>
            <a:pPr algn="r">
              <a:lnSpc>
                <a:spcPct val="120000"/>
              </a:lnSpc>
            </a:pPr>
            <a:r>
              <a:rPr lang="en-US" sz="2800" dirty="0">
                <a:latin typeface="Century Gothic" panose="020B0502020202020204" pitchFamily="34" charset="0"/>
                <a:cs typeface="Andalus" panose="02020603050405020304" pitchFamily="18" charset="-78"/>
              </a:rPr>
              <a:t>Numbers 14:34</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Numbers</a:t>
            </a:r>
          </a:p>
        </p:txBody>
      </p:sp>
      <p:sp>
        <p:nvSpPr>
          <p:cNvPr id="8" name="Slide Number Placeholder 7"/>
          <p:cNvSpPr>
            <a:spLocks noGrp="1"/>
          </p:cNvSpPr>
          <p:nvPr>
            <p:ph type="sldNum" sz="quarter" idx="12"/>
          </p:nvPr>
        </p:nvSpPr>
        <p:spPr/>
        <p:txBody>
          <a:bodyPr/>
          <a:lstStyle/>
          <a:p>
            <a:fld id="{AA1DEFB2-6A7E-46E0-9C12-CECB786200CE}" type="slidenum">
              <a:rPr lang="en-US" smtClean="0"/>
              <a:pPr/>
              <a:t>52</a:t>
            </a:fld>
            <a:endParaRPr lang="en-US"/>
          </a:p>
        </p:txBody>
      </p:sp>
    </p:spTree>
    <p:extLst>
      <p:ext uri="{BB962C8B-B14F-4D97-AF65-F5344CB8AC3E}">
        <p14:creationId xmlns:p14="http://schemas.microsoft.com/office/powerpoint/2010/main" val="3851546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1250373" y="1659791"/>
            <a:ext cx="6629400" cy="3564053"/>
          </a:xfrm>
          <a:prstGeom prst="rect">
            <a:avLst/>
          </a:prstGeom>
          <a:noFill/>
        </p:spPr>
        <p:txBody>
          <a:bodyPr wrap="square" rtlCol="0">
            <a:spAutoFit/>
          </a:bodyPr>
          <a:lstStyle/>
          <a:p>
            <a:pPr>
              <a:lnSpc>
                <a:spcPct val="120000"/>
              </a:lnSpc>
            </a:pPr>
            <a:r>
              <a:rPr lang="en-US" sz="2800" dirty="0">
                <a:latin typeface="Century Gothic" panose="020B0502020202020204" pitchFamily="34" charset="0"/>
                <a:cs typeface="Andalus" panose="02020603050405020304" pitchFamily="18" charset="-78"/>
              </a:rPr>
              <a:t>And when thou hast accomplished them, lie again on thy right side, and thou shalt bear the iniquity of the house of Judah forty days; I have appointed thee </a:t>
            </a:r>
            <a:r>
              <a:rPr lang="en-US" sz="2800" b="1" u="sng" dirty="0">
                <a:latin typeface="Century Gothic" panose="020B0502020202020204" pitchFamily="34" charset="0"/>
                <a:cs typeface="Andalus" panose="02020603050405020304" pitchFamily="18" charset="-78"/>
              </a:rPr>
              <a:t>each day for a year</a:t>
            </a:r>
            <a:r>
              <a:rPr lang="en-US" sz="2800" dirty="0">
                <a:latin typeface="Century Gothic" panose="020B0502020202020204" pitchFamily="34" charset="0"/>
                <a:cs typeface="Andalus" panose="02020603050405020304" pitchFamily="18" charset="-78"/>
              </a:rPr>
              <a:t>.</a:t>
            </a:r>
          </a:p>
          <a:p>
            <a:pPr>
              <a:lnSpc>
                <a:spcPct val="120000"/>
              </a:lnSpc>
            </a:pPr>
            <a:endParaRPr lang="en-US" sz="2000" dirty="0">
              <a:latin typeface="Century Gothic" panose="020B0502020202020204" pitchFamily="34" charset="0"/>
              <a:cs typeface="Andalus" panose="02020603050405020304" pitchFamily="18" charset="-78"/>
            </a:endParaRPr>
          </a:p>
          <a:p>
            <a:pPr algn="r">
              <a:lnSpc>
                <a:spcPct val="120000"/>
              </a:lnSpc>
            </a:pPr>
            <a:r>
              <a:rPr lang="en-US" sz="2800" dirty="0">
                <a:latin typeface="Century Gothic" panose="020B0502020202020204" pitchFamily="34" charset="0"/>
                <a:cs typeface="Andalus" panose="02020603050405020304" pitchFamily="18" charset="-78"/>
              </a:rPr>
              <a:t>Ezekiel 4:6</a:t>
            </a: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Numbers</a:t>
            </a:r>
          </a:p>
        </p:txBody>
      </p:sp>
      <p:sp>
        <p:nvSpPr>
          <p:cNvPr id="2" name="Slide Number Placeholder 1"/>
          <p:cNvSpPr>
            <a:spLocks noGrp="1"/>
          </p:cNvSpPr>
          <p:nvPr>
            <p:ph type="sldNum" sz="quarter" idx="12"/>
          </p:nvPr>
        </p:nvSpPr>
        <p:spPr/>
        <p:txBody>
          <a:bodyPr/>
          <a:lstStyle/>
          <a:p>
            <a:fld id="{AA1DEFB2-6A7E-46E0-9C12-CECB786200CE}" type="slidenum">
              <a:rPr lang="en-US" smtClean="0"/>
              <a:pPr/>
              <a:t>53</a:t>
            </a:fld>
            <a:endParaRPr lang="en-US"/>
          </a:p>
        </p:txBody>
      </p:sp>
    </p:spTree>
    <p:extLst>
      <p:ext uri="{BB962C8B-B14F-4D97-AF65-F5344CB8AC3E}">
        <p14:creationId xmlns:p14="http://schemas.microsoft.com/office/powerpoint/2010/main" val="27253867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295400" y="1219200"/>
            <a:ext cx="6400800" cy="3933384"/>
          </a:xfrm>
          <a:prstGeom prst="rect">
            <a:avLst/>
          </a:prstGeom>
          <a:noFill/>
        </p:spPr>
        <p:txBody>
          <a:bodyPr wrap="square" rtlCol="0">
            <a:spAutoFit/>
          </a:bodyPr>
          <a:lstStyle/>
          <a:p>
            <a:pPr algn="ctr">
              <a:lnSpc>
                <a:spcPct val="130000"/>
              </a:lnSpc>
            </a:pPr>
            <a:r>
              <a:rPr lang="en-US" sz="3200" b="1" u="sng" dirty="0">
                <a:latin typeface="Century Gothic" panose="020B0502020202020204" pitchFamily="34" charset="0"/>
                <a:cs typeface="Andalus" panose="02020603050405020304" pitchFamily="18" charset="-78"/>
              </a:rPr>
              <a:t>Day</a:t>
            </a:r>
            <a:r>
              <a:rPr lang="en-US" sz="3200" dirty="0">
                <a:latin typeface="Century Gothic" panose="020B0502020202020204" pitchFamily="34" charset="0"/>
                <a:cs typeface="Andalus" panose="02020603050405020304" pitchFamily="18" charset="-78"/>
              </a:rPr>
              <a:t> is 1 year</a:t>
            </a:r>
          </a:p>
          <a:p>
            <a:pPr algn="ctr">
              <a:lnSpc>
                <a:spcPct val="130000"/>
              </a:lnSpc>
            </a:pPr>
            <a:r>
              <a:rPr lang="en-US" sz="3200" b="1" u="sng" dirty="0">
                <a:latin typeface="Century Gothic" panose="020B0502020202020204" pitchFamily="34" charset="0"/>
                <a:cs typeface="Andalus" panose="02020603050405020304" pitchFamily="18" charset="-78"/>
              </a:rPr>
              <a:t>Week</a:t>
            </a:r>
            <a:r>
              <a:rPr lang="en-US" sz="3200" dirty="0">
                <a:latin typeface="Century Gothic" panose="020B0502020202020204" pitchFamily="34" charset="0"/>
                <a:cs typeface="Andalus" panose="02020603050405020304" pitchFamily="18" charset="-78"/>
              </a:rPr>
              <a:t> has 7 days</a:t>
            </a:r>
          </a:p>
          <a:p>
            <a:pPr algn="ctr">
              <a:lnSpc>
                <a:spcPct val="130000"/>
              </a:lnSpc>
            </a:pPr>
            <a:r>
              <a:rPr lang="en-US" sz="3200" b="1" u="sng" dirty="0">
                <a:latin typeface="Century Gothic" panose="020B0502020202020204" pitchFamily="34" charset="0"/>
                <a:cs typeface="Andalus" panose="02020603050405020304" pitchFamily="18" charset="-78"/>
              </a:rPr>
              <a:t>Month</a:t>
            </a:r>
            <a:r>
              <a:rPr lang="en-US" sz="3200" dirty="0">
                <a:latin typeface="Century Gothic" panose="020B0502020202020204" pitchFamily="34" charset="0"/>
                <a:cs typeface="Andalus" panose="02020603050405020304" pitchFamily="18" charset="-78"/>
              </a:rPr>
              <a:t> has 30 days</a:t>
            </a:r>
          </a:p>
          <a:p>
            <a:pPr algn="ctr">
              <a:lnSpc>
                <a:spcPct val="130000"/>
              </a:lnSpc>
            </a:pPr>
            <a:r>
              <a:rPr lang="en-US" sz="3200" b="1" u="sng" dirty="0">
                <a:latin typeface="Century Gothic" panose="020B0502020202020204" pitchFamily="34" charset="0"/>
                <a:cs typeface="Andalus" panose="02020603050405020304" pitchFamily="18" charset="-78"/>
              </a:rPr>
              <a:t>Year</a:t>
            </a:r>
            <a:r>
              <a:rPr lang="en-US" sz="3200" dirty="0">
                <a:latin typeface="Century Gothic" panose="020B0502020202020204" pitchFamily="34" charset="0"/>
                <a:cs typeface="Andalus" panose="02020603050405020304" pitchFamily="18" charset="-78"/>
              </a:rPr>
              <a:t> has 360 days</a:t>
            </a:r>
          </a:p>
          <a:p>
            <a:pPr algn="ctr">
              <a:lnSpc>
                <a:spcPct val="130000"/>
              </a:lnSpc>
            </a:pPr>
            <a:r>
              <a:rPr lang="en-US" sz="3200" b="1" u="sng" dirty="0">
                <a:latin typeface="Century Gothic" panose="020B0502020202020204" pitchFamily="34" charset="0"/>
                <a:cs typeface="Andalus" panose="02020603050405020304" pitchFamily="18" charset="-78"/>
              </a:rPr>
              <a:t>Time</a:t>
            </a:r>
            <a:r>
              <a:rPr lang="en-US" sz="3200" dirty="0">
                <a:latin typeface="Century Gothic" panose="020B0502020202020204" pitchFamily="34" charset="0"/>
                <a:cs typeface="Andalus" panose="02020603050405020304" pitchFamily="18" charset="-78"/>
              </a:rPr>
              <a:t> is 1 year</a:t>
            </a:r>
          </a:p>
          <a:p>
            <a:pPr algn="ctr">
              <a:lnSpc>
                <a:spcPct val="130000"/>
              </a:lnSpc>
            </a:pPr>
            <a:r>
              <a:rPr lang="en-US" sz="3200" b="1" u="sng" dirty="0">
                <a:latin typeface="Century Gothic" panose="020B0502020202020204" pitchFamily="34" charset="0"/>
                <a:cs typeface="Andalus" panose="02020603050405020304" pitchFamily="18" charset="-78"/>
              </a:rPr>
              <a:t>Score</a:t>
            </a:r>
            <a:r>
              <a:rPr lang="en-US" sz="3200" dirty="0">
                <a:latin typeface="Century Gothic" panose="020B0502020202020204" pitchFamily="34" charset="0"/>
                <a:cs typeface="Andalus" panose="02020603050405020304" pitchFamily="18" charset="-78"/>
              </a:rPr>
              <a:t> is 20 units</a:t>
            </a:r>
            <a:endParaRPr lang="en-US" sz="2400" dirty="0">
              <a:latin typeface="Century Gothic" panose="020B0502020202020204" pitchFamily="34" charset="0"/>
              <a:cs typeface="Andalus" panose="02020603050405020304" pitchFamily="18" charset="-78"/>
            </a:endParaRPr>
          </a:p>
        </p:txBody>
      </p:sp>
      <p:sp>
        <p:nvSpPr>
          <p:cNvPr id="10"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Numbers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54</a:t>
            </a:fld>
            <a:endParaRPr lang="en-US"/>
          </a:p>
        </p:txBody>
      </p:sp>
    </p:spTree>
    <p:extLst>
      <p:ext uri="{BB962C8B-B14F-4D97-AF65-F5344CB8AC3E}">
        <p14:creationId xmlns:p14="http://schemas.microsoft.com/office/powerpoint/2010/main" val="8241707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2000"/>
                                        <p:tgtEl>
                                          <p:spTgt spid="2">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38200" y="1295400"/>
            <a:ext cx="6400800" cy="3816429"/>
          </a:xfrm>
          <a:prstGeom prst="rect">
            <a:avLst/>
          </a:prstGeom>
          <a:noFill/>
        </p:spPr>
        <p:txBody>
          <a:bodyPr wrap="square" rtlCol="0">
            <a:spAutoFit/>
          </a:bodyPr>
          <a:lstStyle/>
          <a:p>
            <a:r>
              <a:rPr lang="en-US" sz="2800" b="1" u="sng" dirty="0">
                <a:latin typeface="Century Gothic" panose="020B0502020202020204" pitchFamily="34" charset="0"/>
                <a:cs typeface="Andalus" panose="02020603050405020304" pitchFamily="18" charset="-78"/>
              </a:rPr>
              <a:t>Daniel 9</a:t>
            </a:r>
            <a:r>
              <a:rPr lang="en-US" sz="2800" dirty="0">
                <a:latin typeface="Century Gothic" panose="020B0502020202020204" pitchFamily="34" charset="0"/>
                <a:cs typeface="Andalus" panose="02020603050405020304" pitchFamily="18" charset="-78"/>
              </a:rPr>
              <a:t> refers to 70 weeks</a:t>
            </a:r>
          </a:p>
          <a:p>
            <a:r>
              <a:rPr lang="en-US" sz="2800" dirty="0">
                <a:latin typeface="Century Gothic" panose="020B0502020202020204" pitchFamily="34" charset="0"/>
                <a:cs typeface="Andalus" panose="02020603050405020304" pitchFamily="18" charset="-78"/>
              </a:rPr>
              <a:t>= 70 weeks X 7 days/week</a:t>
            </a:r>
          </a:p>
          <a:p>
            <a:r>
              <a:rPr lang="en-US" sz="2800" dirty="0">
                <a:latin typeface="Century Gothic" panose="020B0502020202020204" pitchFamily="34" charset="0"/>
                <a:cs typeface="Andalus" panose="02020603050405020304" pitchFamily="18" charset="-78"/>
              </a:rPr>
              <a:t>= 490 days</a:t>
            </a:r>
          </a:p>
          <a:p>
            <a:r>
              <a:rPr lang="en-US" sz="2800" dirty="0">
                <a:latin typeface="Century Gothic" panose="020B0502020202020204" pitchFamily="34" charset="0"/>
                <a:cs typeface="Andalus" panose="02020603050405020304" pitchFamily="18" charset="-78"/>
              </a:rPr>
              <a:t>= </a:t>
            </a:r>
            <a:r>
              <a:rPr lang="en-US" sz="2800" b="1" dirty="0">
                <a:latin typeface="Century Gothic" panose="020B0502020202020204" pitchFamily="34" charset="0"/>
                <a:cs typeface="Andalus" panose="02020603050405020304" pitchFamily="18" charset="-78"/>
              </a:rPr>
              <a:t>490 years</a:t>
            </a:r>
          </a:p>
          <a:p>
            <a:endParaRPr lang="en-US" dirty="0">
              <a:latin typeface="Century Gothic" panose="020B0502020202020204" pitchFamily="34" charset="0"/>
              <a:cs typeface="Andalus" panose="02020603050405020304" pitchFamily="18" charset="-78"/>
            </a:endParaRPr>
          </a:p>
          <a:p>
            <a:r>
              <a:rPr lang="en-US" sz="2800" b="1" u="sng" dirty="0">
                <a:latin typeface="Century Gothic" panose="020B0502020202020204" pitchFamily="34" charset="0"/>
                <a:cs typeface="Andalus" panose="02020603050405020304" pitchFamily="18" charset="-78"/>
              </a:rPr>
              <a:t>Revelation 13:5</a:t>
            </a:r>
            <a:r>
              <a:rPr lang="en-US" sz="2800" dirty="0">
                <a:latin typeface="Century Gothic" panose="020B0502020202020204" pitchFamily="34" charset="0"/>
                <a:cs typeface="Andalus" panose="02020603050405020304" pitchFamily="18" charset="-78"/>
              </a:rPr>
              <a:t> refers to 42 months</a:t>
            </a:r>
          </a:p>
          <a:p>
            <a:r>
              <a:rPr lang="en-US" sz="2800" dirty="0">
                <a:latin typeface="Century Gothic" panose="020B0502020202020204" pitchFamily="34" charset="0"/>
                <a:cs typeface="Andalus" panose="02020603050405020304" pitchFamily="18" charset="-78"/>
              </a:rPr>
              <a:t>= 30 days/month X 42 months </a:t>
            </a:r>
          </a:p>
          <a:p>
            <a:r>
              <a:rPr lang="en-US" sz="2800" dirty="0">
                <a:latin typeface="Century Gothic" panose="020B0502020202020204" pitchFamily="34" charset="0"/>
                <a:cs typeface="Andalus" panose="02020603050405020304" pitchFamily="18" charset="-78"/>
              </a:rPr>
              <a:t>= 1,260 days</a:t>
            </a:r>
          </a:p>
          <a:p>
            <a:r>
              <a:rPr lang="en-US" sz="2800" dirty="0">
                <a:latin typeface="Century Gothic" panose="020B0502020202020204" pitchFamily="34" charset="0"/>
                <a:cs typeface="Andalus" panose="02020603050405020304" pitchFamily="18" charset="-78"/>
              </a:rPr>
              <a:t>= </a:t>
            </a:r>
            <a:r>
              <a:rPr lang="en-US" sz="2800" b="1" dirty="0">
                <a:latin typeface="Century Gothic" panose="020B0502020202020204" pitchFamily="34" charset="0"/>
                <a:cs typeface="Andalus" panose="02020603050405020304" pitchFamily="18" charset="-78"/>
              </a:rPr>
              <a:t>1,260 years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Numbers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55</a:t>
            </a:fld>
            <a:endParaRPr lang="en-US"/>
          </a:p>
        </p:txBody>
      </p:sp>
    </p:spTree>
    <p:extLst>
      <p:ext uri="{BB962C8B-B14F-4D97-AF65-F5344CB8AC3E}">
        <p14:creationId xmlns:p14="http://schemas.microsoft.com/office/powerpoint/2010/main" val="37875702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20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38200" y="1295400"/>
            <a:ext cx="7391400" cy="3816429"/>
          </a:xfrm>
          <a:prstGeom prst="rect">
            <a:avLst/>
          </a:prstGeom>
          <a:noFill/>
        </p:spPr>
        <p:txBody>
          <a:bodyPr wrap="square" rtlCol="0">
            <a:spAutoFit/>
          </a:bodyPr>
          <a:lstStyle/>
          <a:p>
            <a:r>
              <a:rPr lang="en-US" sz="2800" b="1" u="sng" dirty="0">
                <a:latin typeface="Century Gothic" panose="020B0502020202020204" pitchFamily="34" charset="0"/>
                <a:cs typeface="Andalus" panose="02020603050405020304" pitchFamily="18" charset="-78"/>
              </a:rPr>
              <a:t>Revelation 12:14</a:t>
            </a:r>
            <a:r>
              <a:rPr lang="en-US" sz="2800" dirty="0">
                <a:latin typeface="Century Gothic" panose="020B0502020202020204" pitchFamily="34" charset="0"/>
                <a:cs typeface="Andalus" panose="02020603050405020304" pitchFamily="18" charset="-78"/>
              </a:rPr>
              <a:t> refers to a time, times, and half a time (1 time = 1 year)</a:t>
            </a:r>
          </a:p>
          <a:p>
            <a:r>
              <a:rPr lang="en-US" sz="2800" dirty="0">
                <a:latin typeface="Century Gothic" panose="020B0502020202020204" pitchFamily="34" charset="0"/>
                <a:cs typeface="Andalus" panose="02020603050405020304" pitchFamily="18" charset="-78"/>
              </a:rPr>
              <a:t>= 1 year + 2 years + ½ year</a:t>
            </a:r>
          </a:p>
          <a:p>
            <a:r>
              <a:rPr lang="en-US" sz="2800" dirty="0">
                <a:latin typeface="Century Gothic" panose="020B0502020202020204" pitchFamily="34" charset="0"/>
                <a:cs typeface="Andalus" panose="02020603050405020304" pitchFamily="18" charset="-78"/>
              </a:rPr>
              <a:t>= 3½ years</a:t>
            </a:r>
          </a:p>
          <a:p>
            <a:r>
              <a:rPr lang="en-US" sz="2800" dirty="0">
                <a:latin typeface="Century Gothic" panose="020B0502020202020204" pitchFamily="34" charset="0"/>
                <a:cs typeface="Andalus" panose="02020603050405020304" pitchFamily="18" charset="-78"/>
              </a:rPr>
              <a:t>= 360 years + 720 years + 180 years</a:t>
            </a:r>
          </a:p>
          <a:p>
            <a:r>
              <a:rPr lang="en-US" sz="2800" dirty="0">
                <a:latin typeface="Century Gothic" panose="020B0502020202020204" pitchFamily="34" charset="0"/>
                <a:cs typeface="Andalus" panose="02020603050405020304" pitchFamily="18" charset="-78"/>
              </a:rPr>
              <a:t>= </a:t>
            </a:r>
            <a:r>
              <a:rPr lang="en-US" sz="2800" b="1" dirty="0">
                <a:latin typeface="Century Gothic" panose="020B0502020202020204" pitchFamily="34" charset="0"/>
                <a:cs typeface="Andalus" panose="02020603050405020304" pitchFamily="18" charset="-78"/>
              </a:rPr>
              <a:t>1,260 years</a:t>
            </a:r>
          </a:p>
          <a:p>
            <a:endParaRPr lang="en-US" b="1" u="sng" dirty="0">
              <a:latin typeface="Century Gothic" panose="020B0502020202020204" pitchFamily="34" charset="0"/>
              <a:cs typeface="Andalus" panose="02020603050405020304" pitchFamily="18" charset="-78"/>
            </a:endParaRPr>
          </a:p>
          <a:p>
            <a:r>
              <a:rPr lang="en-US" sz="2800" b="1" u="sng" dirty="0">
                <a:latin typeface="Century Gothic" panose="020B0502020202020204" pitchFamily="34" charset="0"/>
                <a:cs typeface="Andalus" panose="02020603050405020304" pitchFamily="18" charset="-78"/>
              </a:rPr>
              <a:t>Revelation 12:5</a:t>
            </a:r>
            <a:r>
              <a:rPr lang="en-US" sz="2800" dirty="0">
                <a:latin typeface="Century Gothic" panose="020B0502020202020204" pitchFamily="34" charset="0"/>
                <a:cs typeface="Andalus" panose="02020603050405020304" pitchFamily="18" charset="-78"/>
              </a:rPr>
              <a:t> states that this same period is </a:t>
            </a:r>
            <a:r>
              <a:rPr lang="en-US" sz="2800" b="1" dirty="0">
                <a:latin typeface="Century Gothic" panose="020B0502020202020204" pitchFamily="34" charset="0"/>
                <a:cs typeface="Andalus" panose="02020603050405020304" pitchFamily="18" charset="-78"/>
              </a:rPr>
              <a:t>1,260 years</a:t>
            </a:r>
            <a:r>
              <a:rPr lang="en-US" sz="2400" i="1" dirty="0">
                <a:latin typeface="Century Gothic" panose="020B0502020202020204" pitchFamily="34" charset="0"/>
                <a:cs typeface="Andalus" panose="02020603050405020304" pitchFamily="18" charset="-78"/>
              </a:rPr>
              <a:t> (Inspired Version)</a:t>
            </a:r>
            <a:endParaRPr lang="en-US" sz="2800" i="1" dirty="0">
              <a:latin typeface="Century Gothic" panose="020B0502020202020204" pitchFamily="34" charset="0"/>
              <a:cs typeface="Andalus" panose="02020603050405020304" pitchFamily="18" charset="-78"/>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Numbers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56</a:t>
            </a:fld>
            <a:endParaRPr lang="en-US"/>
          </a:p>
        </p:txBody>
      </p:sp>
    </p:spTree>
    <p:extLst>
      <p:ext uri="{BB962C8B-B14F-4D97-AF65-F5344CB8AC3E}">
        <p14:creationId xmlns:p14="http://schemas.microsoft.com/office/powerpoint/2010/main" val="38137825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838200" y="1219200"/>
            <a:ext cx="7391400" cy="4670509"/>
          </a:xfrm>
          <a:prstGeom prst="rect">
            <a:avLst/>
          </a:prstGeom>
          <a:noFill/>
        </p:spPr>
        <p:txBody>
          <a:bodyPr wrap="square" rtlCol="0">
            <a:spAutoFit/>
          </a:bodyPr>
          <a:lstStyle/>
          <a:p>
            <a:pPr marL="514350" indent="-514350">
              <a:spcAft>
                <a:spcPts val="1200"/>
              </a:spcAft>
              <a:buAutoNum type="arabicPeriod"/>
            </a:pPr>
            <a:r>
              <a:rPr lang="en-US" sz="2800" dirty="0">
                <a:latin typeface="Century Gothic" pitchFamily="34" charset="0"/>
                <a:cs typeface="Andalus" panose="02020603050405020304" pitchFamily="18" charset="-78"/>
              </a:rPr>
              <a:t>Daniel’s Vision of 70 Weeks</a:t>
            </a:r>
          </a:p>
          <a:p>
            <a:pPr marL="514350" indent="-514350">
              <a:spcAft>
                <a:spcPts val="1200"/>
              </a:spcAft>
              <a:buAutoNum type="arabicPeriod"/>
            </a:pPr>
            <a:r>
              <a:rPr lang="en-US" sz="2800" dirty="0">
                <a:latin typeface="Century Gothic" pitchFamily="34" charset="0"/>
                <a:cs typeface="Andalus" panose="02020603050405020304" pitchFamily="18" charset="-78"/>
              </a:rPr>
              <a:t>Christ’s Prophecy of His Return</a:t>
            </a:r>
          </a:p>
          <a:p>
            <a:pPr marL="514350" indent="-514350">
              <a:spcAft>
                <a:spcPts val="1200"/>
              </a:spcAft>
              <a:buAutoNum type="arabicPeriod"/>
            </a:pPr>
            <a:r>
              <a:rPr lang="en-US" sz="2800" dirty="0">
                <a:latin typeface="Century Gothic" pitchFamily="34" charset="0"/>
                <a:cs typeface="Andalus" panose="02020603050405020304" pitchFamily="18" charset="-78"/>
              </a:rPr>
              <a:t>The Book of Revelation</a:t>
            </a:r>
          </a:p>
          <a:p>
            <a:pPr marL="514350" indent="-514350">
              <a:spcAft>
                <a:spcPts val="1200"/>
              </a:spcAft>
              <a:buAutoNum type="arabicPeriod"/>
            </a:pPr>
            <a:r>
              <a:rPr lang="en-US" sz="2800" dirty="0">
                <a:latin typeface="Century Gothic" pitchFamily="34" charset="0"/>
                <a:cs typeface="Andalus" panose="02020603050405020304" pitchFamily="18" charset="-78"/>
              </a:rPr>
              <a:t>Other Notes</a:t>
            </a:r>
          </a:p>
          <a:p>
            <a:pPr marL="514350" indent="-514350">
              <a:spcAft>
                <a:spcPts val="1200"/>
              </a:spcAft>
              <a:buAutoNum type="arabicPeriod"/>
            </a:pPr>
            <a:endParaRPr lang="en-US" sz="1050" dirty="0">
              <a:latin typeface="Century Gothic" pitchFamily="34" charset="0"/>
              <a:cs typeface="Andalus" panose="02020603050405020304" pitchFamily="18" charset="-78"/>
            </a:endParaRPr>
          </a:p>
          <a:p>
            <a:pPr>
              <a:spcAft>
                <a:spcPts val="1200"/>
              </a:spcAft>
            </a:pPr>
            <a:r>
              <a:rPr lang="en-US" sz="2800" dirty="0">
                <a:latin typeface="Century Gothic" pitchFamily="34" charset="0"/>
                <a:cs typeface="Andalus" panose="02020603050405020304" pitchFamily="18" charset="-78"/>
              </a:rPr>
              <a:t>CONCLUSION – Truth or Fiction?</a:t>
            </a:r>
          </a:p>
          <a:p>
            <a:pPr marL="514350" indent="-514350">
              <a:spcAft>
                <a:spcPts val="1200"/>
              </a:spcAft>
              <a:buFont typeface="+mj-lt"/>
              <a:buAutoNum type="arabicPeriod"/>
            </a:pPr>
            <a:endParaRPr lang="en-US" sz="1100" dirty="0">
              <a:latin typeface="Century Gothic" pitchFamily="34" charset="0"/>
              <a:cs typeface="Andalus" panose="02020603050405020304" pitchFamily="18" charset="-78"/>
            </a:endParaRPr>
          </a:p>
          <a:p>
            <a:pPr marL="514350" indent="-514350">
              <a:spcAft>
                <a:spcPts val="1200"/>
              </a:spcAft>
              <a:buAutoNum type="arabicPeriod" startAt="5"/>
            </a:pPr>
            <a:r>
              <a:rPr lang="en-US" sz="2800" dirty="0">
                <a:latin typeface="Century Gothic" pitchFamily="34" charset="0"/>
                <a:cs typeface="Andalus" panose="02020603050405020304" pitchFamily="18" charset="-78"/>
              </a:rPr>
              <a:t>“THE” anti-Christ</a:t>
            </a:r>
          </a:p>
          <a:p>
            <a:pPr marL="514350" indent="-514350">
              <a:spcAft>
                <a:spcPts val="1200"/>
              </a:spcAft>
              <a:buAutoNum type="arabicPeriod" startAt="5"/>
            </a:pPr>
            <a:r>
              <a:rPr lang="en-US" sz="2800" dirty="0">
                <a:latin typeface="Century Gothic" pitchFamily="34" charset="0"/>
                <a:cs typeface="Andalus" panose="02020603050405020304" pitchFamily="18" charset="-78"/>
              </a:rPr>
              <a:t>Destruction of the wicked</a:t>
            </a:r>
            <a:r>
              <a:rPr lang="en-US" sz="2400" dirty="0">
                <a:latin typeface="Century Gothic" pitchFamily="34" charset="0"/>
                <a:cs typeface="Andalus" panose="02020603050405020304" pitchFamily="18" charset="-78"/>
              </a:rPr>
              <a:t> </a:t>
            </a:r>
            <a:r>
              <a:rPr lang="en-US" sz="2000" dirty="0">
                <a:solidFill>
                  <a:srgbClr val="FF0000"/>
                </a:solidFill>
                <a:latin typeface="Century Gothic" pitchFamily="34" charset="0"/>
                <a:cs typeface="Andalus" panose="02020603050405020304" pitchFamily="18" charset="-78"/>
              </a:rPr>
              <a:t>(additional class)</a:t>
            </a:r>
            <a:endParaRPr lang="en-US" sz="2800" dirty="0">
              <a:solidFill>
                <a:srgbClr val="FF0000"/>
              </a:solidFill>
              <a:latin typeface="Century Gothic" pitchFamily="34" charset="0"/>
              <a:cs typeface="Andalus" panose="02020603050405020304" pitchFamily="18" charset="-78"/>
            </a:endParaRPr>
          </a:p>
        </p:txBody>
      </p:sp>
      <p:sp>
        <p:nvSpPr>
          <p:cNvPr id="7"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Parts of this Class:</a:t>
            </a:r>
          </a:p>
        </p:txBody>
      </p:sp>
      <p:sp>
        <p:nvSpPr>
          <p:cNvPr id="2" name="Slide Number Placeholder 1"/>
          <p:cNvSpPr>
            <a:spLocks noGrp="1"/>
          </p:cNvSpPr>
          <p:nvPr>
            <p:ph type="sldNum" sz="quarter" idx="12"/>
          </p:nvPr>
        </p:nvSpPr>
        <p:spPr/>
        <p:txBody>
          <a:bodyPr/>
          <a:lstStyle/>
          <a:p>
            <a:fld id="{AA1DEFB2-6A7E-46E0-9C12-CECB786200CE}" type="slidenum">
              <a:rPr lang="en-US" smtClean="0"/>
              <a:pPr/>
              <a:t>57</a:t>
            </a:fld>
            <a:endParaRPr lang="en-US"/>
          </a:p>
        </p:txBody>
      </p:sp>
    </p:spTree>
    <p:extLst>
      <p:ext uri="{BB962C8B-B14F-4D97-AF65-F5344CB8AC3E}">
        <p14:creationId xmlns:p14="http://schemas.microsoft.com/office/powerpoint/2010/main" val="16824491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2000"/>
                                        <p:tgtEl>
                                          <p:spTgt spid="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fade">
                                      <p:cBhvr>
                                        <p:cTn id="12" dur="2000"/>
                                        <p:tgtEl>
                                          <p:spTgt spid="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fade">
                                      <p:cBhvr>
                                        <p:cTn id="17"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6542"/>
          <a:stretch/>
        </p:blipFill>
        <p:spPr>
          <a:xfrm>
            <a:off x="0" y="4310742"/>
            <a:ext cx="9144000" cy="2910825"/>
          </a:xfrm>
          <a:prstGeom prst="rect">
            <a:avLst/>
          </a:prstGeom>
          <a:effectLst>
            <a:outerShdw blurRad="50800" dist="50800" dir="5400000" algn="ctr" rotWithShape="0">
              <a:srgbClr val="000000">
                <a:alpha val="17000"/>
              </a:srgbClr>
            </a:outerShdw>
          </a:effectLst>
        </p:spPr>
      </p:pic>
      <p:sp>
        <p:nvSpPr>
          <p:cNvPr id="6" name="TextBox 5"/>
          <p:cNvSpPr txBox="1"/>
          <p:nvPr/>
        </p:nvSpPr>
        <p:spPr>
          <a:xfrm>
            <a:off x="318914" y="1850410"/>
            <a:ext cx="8520286" cy="2308324"/>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72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SEVEN YEARS TRIBULATION</a:t>
            </a:r>
          </a:p>
        </p:txBody>
      </p:sp>
      <p:sp>
        <p:nvSpPr>
          <p:cNvPr id="2" name="Slide Number Placeholder 1"/>
          <p:cNvSpPr>
            <a:spLocks noGrp="1"/>
          </p:cNvSpPr>
          <p:nvPr>
            <p:ph type="sldNum" sz="quarter" idx="12"/>
          </p:nvPr>
        </p:nvSpPr>
        <p:spPr/>
        <p:txBody>
          <a:bodyPr/>
          <a:lstStyle/>
          <a:p>
            <a:fld id="{AA1DEFB2-6A7E-46E0-9C12-CECB786200CE}" type="slidenum">
              <a:rPr lang="en-US" smtClean="0">
                <a:solidFill>
                  <a:prstClr val="black">
                    <a:tint val="75000"/>
                  </a:prstClr>
                </a:solidFill>
              </a:rPr>
              <a:pPr/>
              <a:t>58</a:t>
            </a:fld>
            <a:endParaRPr lang="en-US">
              <a:solidFill>
                <a:prstClr val="black">
                  <a:tint val="75000"/>
                </a:prstClr>
              </a:solidFill>
            </a:endParaRPr>
          </a:p>
        </p:txBody>
      </p:sp>
      <p:sp>
        <p:nvSpPr>
          <p:cNvPr id="5" name="TextBox 4">
            <a:extLst>
              <a:ext uri="{FF2B5EF4-FFF2-40B4-BE49-F238E27FC236}">
                <a16:creationId xmlns:a16="http://schemas.microsoft.com/office/drawing/2014/main" id="{6DE5940B-9EB0-4B7D-9B1D-43BF495C8C04}"/>
              </a:ext>
            </a:extLst>
          </p:cNvPr>
          <p:cNvSpPr txBox="1"/>
          <p:nvPr/>
        </p:nvSpPr>
        <p:spPr>
          <a:xfrm>
            <a:off x="304800" y="2552581"/>
            <a:ext cx="8520286" cy="1015663"/>
          </a:xfrm>
          <a:prstGeom prst="rect">
            <a:avLst/>
          </a:prstGeom>
          <a:noFill/>
        </p:spPr>
        <p:txBody>
          <a:bodyPr>
            <a:spAutoFit/>
            <a:scene3d>
              <a:camera prst="orthographicFront"/>
              <a:lightRig rig="threePt" dir="t"/>
            </a:scene3d>
            <a:sp3d extrusionH="57150">
              <a:bevelT w="38100" h="38100" prst="angle"/>
            </a:sp3d>
          </a:bodyPr>
          <a:lstStyle/>
          <a:p>
            <a:pPr algn="ctr">
              <a:defRPr/>
            </a:pPr>
            <a:r>
              <a:rPr lang="en-US" sz="6000" b="1" spc="200" dirty="0">
                <a:ln w="19050" cmpd="sng">
                  <a:noFill/>
                  <a:prstDash val="solid"/>
                </a:ln>
                <a:blipFill dpi="0" rotWithShape="1">
                  <a:blip r:embed="rId4"/>
                  <a:srcRect/>
                  <a:stretch>
                    <a:fillRect/>
                  </a:stretch>
                </a:blipFill>
                <a:effectLst>
                  <a:reflection blurRad="6350" stA="55000" endA="300" endPos="45500" dir="5400000" sy="-100000" algn="bl" rotWithShape="0"/>
                </a:effectLst>
                <a:latin typeface="Rockwell Extra Bold" panose="02060903040505020403" pitchFamily="18" charset="0"/>
              </a:rPr>
              <a:t>Truth or Fiction?</a:t>
            </a:r>
          </a:p>
        </p:txBody>
      </p:sp>
    </p:spTree>
    <p:extLst>
      <p:ext uri="{BB962C8B-B14F-4D97-AF65-F5344CB8AC3E}">
        <p14:creationId xmlns:p14="http://schemas.microsoft.com/office/powerpoint/2010/main" val="6273397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4800600"/>
            <a:ext cx="9144000" cy="2051546"/>
          </a:xfrm>
          <a:prstGeom prst="rect">
            <a:avLst/>
          </a:prstGeom>
          <a:effectLst>
            <a:outerShdw blurRad="50800" dist="50800" dir="5400000" algn="ctr" rotWithShape="0">
              <a:srgbClr val="000000">
                <a:alpha val="17000"/>
              </a:srgbClr>
            </a:outerShdw>
          </a:effectLst>
        </p:spPr>
      </p:pic>
      <p:sp>
        <p:nvSpPr>
          <p:cNvPr id="2" name="Title 1"/>
          <p:cNvSpPr>
            <a:spLocks noGrp="1"/>
          </p:cNvSpPr>
          <p:nvPr>
            <p:ph type="ctrTitle"/>
          </p:nvPr>
        </p:nvSpPr>
        <p:spPr>
          <a:xfrm>
            <a:off x="685800" y="2492375"/>
            <a:ext cx="7772400" cy="1470025"/>
          </a:xfrm>
        </p:spPr>
        <p:txBody>
          <a:bodyPr>
            <a:noAutofit/>
          </a:bodyPr>
          <a:lstStyle/>
          <a:p>
            <a:r>
              <a:rPr lang="en-US" sz="5400"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effectLst>
                  <a:outerShdw blurRad="60007" dir="2000400" sy="-30000" kx="-800400" algn="bl" rotWithShape="0">
                    <a:prstClr val="black">
                      <a:alpha val="20000"/>
                    </a:prstClr>
                  </a:outerShdw>
                </a:effectLst>
                <a:latin typeface="Andalus" panose="02020603050405020304" pitchFamily="18" charset="-78"/>
                <a:cs typeface="Andalus" panose="02020603050405020304" pitchFamily="18" charset="-78"/>
              </a:rPr>
              <a:t>Daniel’s 70 Weeks</a:t>
            </a:r>
          </a:p>
        </p:txBody>
      </p:sp>
      <p:sp>
        <p:nvSpPr>
          <p:cNvPr id="4" name="Slide Number Placeholder 3"/>
          <p:cNvSpPr>
            <a:spLocks noGrp="1"/>
          </p:cNvSpPr>
          <p:nvPr>
            <p:ph type="sldNum" sz="quarter" idx="11"/>
          </p:nvPr>
        </p:nvSpPr>
        <p:spPr/>
        <p:txBody>
          <a:bodyPr/>
          <a:lstStyle/>
          <a:p>
            <a:fld id="{F2C94934-F679-4702-B3C4-F49C4424DC22}" type="slidenum">
              <a:rPr lang="en-US" smtClean="0"/>
              <a:pPr/>
              <a:t>59</a:t>
            </a:fld>
            <a:endParaRPr lang="en-US" dirty="0"/>
          </a:p>
        </p:txBody>
      </p:sp>
    </p:spTree>
    <p:extLst>
      <p:ext uri="{BB962C8B-B14F-4D97-AF65-F5344CB8AC3E}">
        <p14:creationId xmlns:p14="http://schemas.microsoft.com/office/powerpoint/2010/main" val="145915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609600" y="685800"/>
            <a:ext cx="7924800" cy="5410200"/>
          </a:xfrm>
        </p:spPr>
        <p:txBody>
          <a:bodyPr>
            <a:noAutofit/>
          </a:bodyPr>
          <a:lstStyle/>
          <a:p>
            <a:pPr marL="0" indent="0">
              <a:lnSpc>
                <a:spcPct val="130000"/>
              </a:lnSpc>
              <a:spcBef>
                <a:spcPct val="0"/>
              </a:spcBef>
              <a:spcAft>
                <a:spcPts val="1200"/>
              </a:spcAft>
              <a:buNone/>
            </a:pPr>
            <a:r>
              <a:rPr lang="en-US" altLang="en-US" sz="2200" dirty="0">
                <a:latin typeface="Century Gothic" pitchFamily="34" charset="0"/>
                <a:cs typeface="Narkisim" pitchFamily="34" charset="-79"/>
              </a:rPr>
              <a:t>And the angel of the Lord said unto me, Thou hast beheld that the book </a:t>
            </a:r>
            <a:r>
              <a:rPr lang="en-US" altLang="en-US" sz="2800" b="1" dirty="0">
                <a:ln w="15875">
                  <a:solidFill>
                    <a:schemeClr val="tx1"/>
                  </a:solidFill>
                </a:ln>
                <a:solidFill>
                  <a:srgbClr val="00B0F0"/>
                </a:solidFill>
                <a:latin typeface="Century Gothic" pitchFamily="34" charset="0"/>
                <a:cs typeface="Narkisim" pitchFamily="34" charset="-79"/>
              </a:rPr>
              <a:t>[BIBLE]</a:t>
            </a:r>
            <a:r>
              <a:rPr lang="en-US" altLang="en-US" sz="2400" dirty="0">
                <a:ln w="15875">
                  <a:solidFill>
                    <a:schemeClr val="tx1"/>
                  </a:solidFill>
                </a:ln>
                <a:latin typeface="Century Gothic" pitchFamily="34" charset="0"/>
                <a:cs typeface="Narkisim" pitchFamily="34" charset="-79"/>
              </a:rPr>
              <a:t> </a:t>
            </a:r>
            <a:r>
              <a:rPr lang="en-US" altLang="en-US" sz="2200" dirty="0">
                <a:latin typeface="Century Gothic" pitchFamily="34" charset="0"/>
                <a:cs typeface="Narkisim" pitchFamily="34" charset="-79"/>
              </a:rPr>
              <a:t>proceeded forth from the mouth of a Jew; and when it proceeded forth from the mouth of a Jew </a:t>
            </a:r>
            <a:r>
              <a:rPr lang="en-US" altLang="en-US" sz="2400" b="1" dirty="0">
                <a:ln w="15875">
                  <a:solidFill>
                    <a:schemeClr val="tx1"/>
                  </a:solidFill>
                </a:ln>
                <a:solidFill>
                  <a:srgbClr val="00B0F0"/>
                </a:solidFill>
                <a:latin typeface="Century Gothic" pitchFamily="34" charset="0"/>
                <a:cs typeface="Narkisim" pitchFamily="34" charset="-79"/>
              </a:rPr>
              <a:t>it contained the plainness of the gospel of the Lord</a:t>
            </a:r>
            <a:r>
              <a:rPr lang="en-US" altLang="en-US" sz="2200" dirty="0">
                <a:latin typeface="Century Gothic" pitchFamily="34" charset="0"/>
                <a:cs typeface="Narkisim" pitchFamily="34" charset="-79"/>
              </a:rPr>
              <a:t>, of whom the twelve apostles bear record; and they bear record according to the truth which is in the Lamb of God:</a:t>
            </a:r>
          </a:p>
          <a:p>
            <a:pPr marL="0" indent="0">
              <a:lnSpc>
                <a:spcPct val="130000"/>
              </a:lnSpc>
              <a:spcBef>
                <a:spcPct val="0"/>
              </a:spcBef>
              <a:spcAft>
                <a:spcPts val="1200"/>
              </a:spcAft>
              <a:buNone/>
            </a:pPr>
            <a:r>
              <a:rPr lang="en-US" altLang="en-US" sz="2200" dirty="0">
                <a:latin typeface="Century Gothic" pitchFamily="34" charset="0"/>
                <a:cs typeface="Narkisim" pitchFamily="34" charset="-79"/>
              </a:rPr>
              <a:t>Wherefore, these things go forth from the Jews in </a:t>
            </a:r>
            <a:r>
              <a:rPr lang="en-US" altLang="en-US" sz="2400" b="1" dirty="0">
                <a:ln w="15875">
                  <a:solidFill>
                    <a:schemeClr val="tx1"/>
                  </a:solidFill>
                </a:ln>
                <a:solidFill>
                  <a:srgbClr val="00B0F0"/>
                </a:solidFill>
                <a:latin typeface="Century Gothic" pitchFamily="34" charset="0"/>
                <a:cs typeface="Narkisim" pitchFamily="34" charset="-79"/>
              </a:rPr>
              <a:t>purity</a:t>
            </a:r>
            <a:r>
              <a:rPr lang="en-US" altLang="en-US" sz="2400" dirty="0">
                <a:ln w="15875">
                  <a:solidFill>
                    <a:schemeClr val="tx1"/>
                  </a:solidFill>
                </a:ln>
                <a:solidFill>
                  <a:srgbClr val="00B0F0"/>
                </a:solidFill>
                <a:latin typeface="Century Gothic" pitchFamily="34" charset="0"/>
                <a:cs typeface="Narkisim" pitchFamily="34" charset="-79"/>
              </a:rPr>
              <a:t> </a:t>
            </a:r>
            <a:r>
              <a:rPr lang="en-US" altLang="en-US" sz="2200" dirty="0">
                <a:latin typeface="Century Gothic" pitchFamily="34" charset="0"/>
                <a:cs typeface="Narkisim" pitchFamily="34" charset="-79"/>
              </a:rPr>
              <a:t>unto the Gentiles, according to the </a:t>
            </a:r>
            <a:r>
              <a:rPr lang="en-US" altLang="en-US" sz="2400" b="1" dirty="0">
                <a:ln w="15875">
                  <a:solidFill>
                    <a:schemeClr val="tx1"/>
                  </a:solidFill>
                </a:ln>
                <a:solidFill>
                  <a:srgbClr val="00B0F0"/>
                </a:solidFill>
                <a:latin typeface="Century Gothic" pitchFamily="34" charset="0"/>
                <a:cs typeface="Narkisim" pitchFamily="34" charset="-79"/>
              </a:rPr>
              <a:t>truth</a:t>
            </a:r>
            <a:r>
              <a:rPr lang="en-US" altLang="en-US" sz="2400" dirty="0">
                <a:ln w="15875">
                  <a:solidFill>
                    <a:schemeClr val="tx1"/>
                  </a:solidFill>
                </a:ln>
                <a:solidFill>
                  <a:srgbClr val="00B0F0"/>
                </a:solidFill>
                <a:latin typeface="Century Gothic" pitchFamily="34" charset="0"/>
                <a:cs typeface="Narkisim" pitchFamily="34" charset="-79"/>
              </a:rPr>
              <a:t> </a:t>
            </a:r>
            <a:r>
              <a:rPr lang="en-US" altLang="en-US" sz="2200" dirty="0">
                <a:latin typeface="Century Gothic" pitchFamily="34" charset="0"/>
                <a:cs typeface="Narkisim" pitchFamily="34" charset="-79"/>
              </a:rPr>
              <a:t>which is in God:</a:t>
            </a:r>
          </a:p>
          <a:p>
            <a:pPr marL="0" indent="0">
              <a:lnSpc>
                <a:spcPct val="130000"/>
              </a:lnSpc>
              <a:spcBef>
                <a:spcPct val="0"/>
              </a:spcBef>
              <a:spcAft>
                <a:spcPts val="1200"/>
              </a:spcAft>
              <a:buNone/>
            </a:pPr>
            <a:endParaRPr lang="en-US" altLang="en-US" sz="2200" dirty="0">
              <a:latin typeface="Century Gothic" pitchFamily="34" charset="0"/>
              <a:cs typeface="Narkisim" pitchFamily="34" charset="-79"/>
            </a:endParaRP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6</a:t>
            </a:fld>
            <a:endParaRPr lang="en-US" dirty="0"/>
          </a:p>
        </p:txBody>
      </p:sp>
      <p:sp>
        <p:nvSpPr>
          <p:cNvPr id="10" name="TextBox 9"/>
          <p:cNvSpPr txBox="1"/>
          <p:nvPr/>
        </p:nvSpPr>
        <p:spPr>
          <a:xfrm>
            <a:off x="4889500" y="5665113"/>
            <a:ext cx="4038600" cy="430887"/>
          </a:xfrm>
          <a:prstGeom prst="rect">
            <a:avLst/>
          </a:prstGeom>
          <a:solidFill>
            <a:schemeClr val="bg1">
              <a:alpha val="40000"/>
            </a:schemeClr>
          </a:solidFill>
        </p:spPr>
        <p:txBody>
          <a:bodyPr wrap="square" rtlCol="0">
            <a:spAutoFit/>
          </a:bodyPr>
          <a:lstStyle/>
          <a:p>
            <a:pPr algn="r"/>
            <a:r>
              <a:rPr lang="en-US" sz="2200" dirty="0">
                <a:latin typeface="Century Gothic" panose="020B0502020202020204" pitchFamily="34" charset="0"/>
              </a:rPr>
              <a:t>1 Nephi 3:165-175 (Cont.)</a:t>
            </a:r>
            <a:r>
              <a:rPr lang="en-US" sz="2200" dirty="0">
                <a:latin typeface="Century Gothic" panose="020B0502020202020204" pitchFamily="34" charset="0"/>
                <a:sym typeface="Wingdings" panose="05000000000000000000" pitchFamily="2" charset="2"/>
              </a:rPr>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12923957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5791200" y="6356350"/>
            <a:ext cx="2895600" cy="365125"/>
          </a:xfrm>
        </p:spPr>
        <p:txBody>
          <a:bodyPr/>
          <a:lstStyle/>
          <a:p>
            <a:pPr algn="r"/>
            <a:fld id="{F2C94934-F679-4702-B3C4-F49C4424DC22}" type="slidenum">
              <a:rPr lang="en-US" smtClean="0"/>
              <a:pPr algn="r"/>
              <a:t>60</a:t>
            </a:fld>
            <a:endParaRPr lang="en-US" dirty="0"/>
          </a:p>
        </p:txBody>
      </p:sp>
      <p:pic>
        <p:nvPicPr>
          <p:cNvPr id="7" name="Picture 6" descr="Daniel in the Lion's Den 2.jpg"/>
          <p:cNvPicPr>
            <a:picLocks noChangeAspect="1"/>
          </p:cNvPicPr>
          <p:nvPr/>
        </p:nvPicPr>
        <p:blipFill>
          <a:blip r:embed="rId3" cstate="print"/>
          <a:srcRect l="1788" t="1599" r="1693" b="4921"/>
          <a:stretch>
            <a:fillRect/>
          </a:stretch>
        </p:blipFill>
        <p:spPr>
          <a:xfrm>
            <a:off x="0" y="0"/>
            <a:ext cx="9144000" cy="6858000"/>
          </a:xfrm>
          <a:prstGeom prst="rect">
            <a:avLst/>
          </a:prstGeom>
        </p:spPr>
      </p:pic>
    </p:spTree>
    <p:extLst>
      <p:ext uri="{BB962C8B-B14F-4D97-AF65-F5344CB8AC3E}">
        <p14:creationId xmlns:p14="http://schemas.microsoft.com/office/powerpoint/2010/main" val="14591557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3447098"/>
          </a:xfrm>
          <a:prstGeom prst="rect">
            <a:avLst/>
          </a:prstGeom>
          <a:noFill/>
        </p:spPr>
        <p:txBody>
          <a:bodyPr wrap="square" rtlCol="0">
            <a:spAutoFit/>
          </a:bodyPr>
          <a:lstStyle/>
          <a:p>
            <a:pPr>
              <a:spcAft>
                <a:spcPts val="1200"/>
              </a:spcAft>
            </a:pPr>
            <a:r>
              <a:rPr lang="en-US" sz="2800" b="1" u="sng" dirty="0">
                <a:latin typeface="Century Gothic" panose="020B0502020202020204" pitchFamily="34" charset="0"/>
                <a:cs typeface="Andalus" panose="02020603050405020304" pitchFamily="18" charset="-78"/>
              </a:rPr>
              <a:t>Daniel 9:16-27</a:t>
            </a:r>
            <a:r>
              <a:rPr lang="en-US" sz="2800" dirty="0">
                <a:latin typeface="Century Gothic" panose="020B0502020202020204" pitchFamily="34" charset="0"/>
                <a:cs typeface="Andalus" panose="02020603050405020304" pitchFamily="18" charset="-78"/>
              </a:rPr>
              <a:t> </a:t>
            </a:r>
          </a:p>
          <a:p>
            <a:pPr marL="457200"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Prophecy over Jerusalem</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To rebuild</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How much time until Messiah</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Prophesies what the Messiah will do</a:t>
            </a:r>
          </a:p>
          <a:p>
            <a:pPr marL="914400" lvl="1" indent="-457200">
              <a:spcAft>
                <a:spcPts val="1200"/>
              </a:spcAft>
              <a:buFont typeface="Arial" panose="020B0604020202020204" pitchFamily="34" charset="0"/>
              <a:buChar char="•"/>
            </a:pPr>
            <a:r>
              <a:rPr lang="en-US" sz="2800" dirty="0">
                <a:latin typeface="Century Gothic" panose="020B0502020202020204" pitchFamily="34" charset="0"/>
                <a:cs typeface="Andalus" panose="02020603050405020304" pitchFamily="18" charset="-78"/>
              </a:rPr>
              <a:t>Desolation to come upon Jerusalem </a:t>
            </a:r>
            <a:r>
              <a:rPr lang="en-US" sz="2400" dirty="0">
                <a:latin typeface="Century Gothic" panose="020B0502020202020204" pitchFamily="34" charset="0"/>
                <a:cs typeface="Andalus" panose="02020603050405020304" pitchFamily="18" charset="-78"/>
              </a:rPr>
              <a:t>(Jews)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61</a:t>
            </a:fld>
            <a:endParaRPr lang="en-US"/>
          </a:p>
        </p:txBody>
      </p:sp>
    </p:spTree>
    <p:extLst>
      <p:ext uri="{BB962C8B-B14F-4D97-AF65-F5344CB8AC3E}">
        <p14:creationId xmlns:p14="http://schemas.microsoft.com/office/powerpoint/2010/main" val="1649735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20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20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62</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950" y="971550"/>
            <a:ext cx="6191250" cy="4914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457341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143000" y="1682621"/>
            <a:ext cx="6553200" cy="2508379"/>
          </a:xfrm>
          <a:prstGeom prst="rect">
            <a:avLst/>
          </a:prstGeom>
          <a:noFill/>
        </p:spPr>
        <p:txBody>
          <a:bodyPr wrap="square" rtlCol="0">
            <a:spAutoFit/>
          </a:bodyPr>
          <a:lstStyle/>
          <a:p>
            <a:pPr>
              <a:spcAft>
                <a:spcPts val="1200"/>
              </a:spcAft>
            </a:pPr>
            <a:r>
              <a:rPr lang="en-US" sz="2800" b="1" u="sng" dirty="0">
                <a:latin typeface="Century Gothic" panose="020B0502020202020204" pitchFamily="34" charset="0"/>
                <a:cs typeface="Andalus" panose="02020603050405020304" pitchFamily="18" charset="-78"/>
              </a:rPr>
              <a:t>Plan for the Daniel 9 part of the class:</a:t>
            </a:r>
            <a:endParaRPr lang="en-US" sz="2800" dirty="0">
              <a:latin typeface="Century Gothic" panose="020B0502020202020204" pitchFamily="34" charset="0"/>
              <a:cs typeface="Andalus" panose="02020603050405020304" pitchFamily="18" charset="-78"/>
            </a:endParaRPr>
          </a:p>
          <a:p>
            <a:pPr marL="514350" indent="-514350">
              <a:spcBef>
                <a:spcPts val="1800"/>
              </a:spcBef>
              <a:spcAft>
                <a:spcPts val="1200"/>
              </a:spcAft>
              <a:buFont typeface="+mj-lt"/>
              <a:buAutoNum type="arabicPeriod"/>
            </a:pPr>
            <a:r>
              <a:rPr lang="en-US" sz="2800" dirty="0">
                <a:latin typeface="Century Gothic" panose="020B0502020202020204" pitchFamily="34" charset="0"/>
                <a:cs typeface="Andalus" panose="02020603050405020304" pitchFamily="18" charset="-78"/>
              </a:rPr>
              <a:t>Read entire passage</a:t>
            </a:r>
          </a:p>
          <a:p>
            <a:pPr marL="514350" indent="-514350">
              <a:spcAft>
                <a:spcPts val="1200"/>
              </a:spcAft>
              <a:buFont typeface="+mj-lt"/>
              <a:buAutoNum type="arabicPeriod"/>
            </a:pPr>
            <a:r>
              <a:rPr lang="en-US" sz="2800" dirty="0">
                <a:latin typeface="Century Gothic" panose="020B0502020202020204" pitchFamily="34" charset="0"/>
                <a:cs typeface="Andalus" panose="02020603050405020304" pitchFamily="18" charset="-78"/>
              </a:rPr>
              <a:t>Go through it verse by verse</a:t>
            </a:r>
          </a:p>
          <a:p>
            <a:pPr marL="514350" indent="-514350">
              <a:spcAft>
                <a:spcPts val="1200"/>
              </a:spcAft>
              <a:buFont typeface="+mj-lt"/>
              <a:buAutoNum type="arabicPeriod"/>
            </a:pPr>
            <a:r>
              <a:rPr lang="en-US" sz="2800" dirty="0">
                <a:latin typeface="Century Gothic" panose="020B0502020202020204" pitchFamily="34" charset="0"/>
                <a:cs typeface="Andalus" panose="02020603050405020304" pitchFamily="18" charset="-78"/>
              </a:rPr>
              <a:t>Hit other points of certain verses</a:t>
            </a:r>
            <a:endParaRPr lang="en-US" sz="2400" dirty="0">
              <a:latin typeface="Century Gothic" panose="020B0502020202020204" pitchFamily="34" charset="0"/>
              <a:cs typeface="Andalus" panose="02020603050405020304" pitchFamily="18" charset="-78"/>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63</a:t>
            </a:fld>
            <a:endParaRPr lang="en-US"/>
          </a:p>
        </p:txBody>
      </p:sp>
    </p:spTree>
    <p:extLst>
      <p:ext uri="{BB962C8B-B14F-4D97-AF65-F5344CB8AC3E}">
        <p14:creationId xmlns:p14="http://schemas.microsoft.com/office/powerpoint/2010/main" val="1649735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5232202"/>
          </a:xfrm>
          <a:prstGeom prst="rect">
            <a:avLst/>
          </a:prstGeom>
          <a:noFill/>
        </p:spPr>
        <p:txBody>
          <a:bodyPr wrap="square" rtlCol="0">
            <a:spAutoFit/>
          </a:bodyPr>
          <a:lstStyle/>
          <a:p>
            <a:pPr>
              <a:spcAft>
                <a:spcPts val="600"/>
              </a:spcAft>
            </a:pPr>
            <a:r>
              <a:rPr lang="en-US" sz="2800" b="1" u="sng" dirty="0">
                <a:latin typeface="Century Gothic" panose="020B0502020202020204" pitchFamily="34" charset="0"/>
                <a:cs typeface="Andalus" panose="02020603050405020304" pitchFamily="18" charset="-78"/>
              </a:rPr>
              <a:t>Daniel 9:16-27   </a:t>
            </a:r>
          </a:p>
          <a:p>
            <a:pPr>
              <a:spcAft>
                <a:spcPts val="600"/>
              </a:spcAft>
            </a:pPr>
            <a:r>
              <a:rPr lang="en-US" sz="2200" dirty="0">
                <a:latin typeface="Century Gothic" panose="020B0502020202020204" pitchFamily="34" charset="0"/>
                <a:cs typeface="Andalus" panose="02020603050405020304" pitchFamily="18" charset="-78"/>
              </a:rPr>
              <a:t>16  O Lord, according to all thy righteousness, I beseech thee, let thine anger and thy fury be turned away from thy city Jerusalem, thy holy mountain; because for our sins, and for the iniquities of our fathers, Jerusalem and thy people are become a reproach to all that are about us.  </a:t>
            </a:r>
          </a:p>
          <a:p>
            <a:pPr>
              <a:spcAft>
                <a:spcPts val="600"/>
              </a:spcAft>
            </a:pPr>
            <a:r>
              <a:rPr lang="en-US" sz="2200" dirty="0">
                <a:latin typeface="Century Gothic" panose="020B0502020202020204" pitchFamily="34" charset="0"/>
                <a:cs typeface="Andalus" panose="02020603050405020304" pitchFamily="18" charset="-78"/>
              </a:rPr>
              <a:t>17  Now therefore, O our God, hear the prayer of thy servant, and his supplications, and cause thy face to shine upon thy sanctuary that is desolate, for the Lord's sake.  </a:t>
            </a:r>
          </a:p>
          <a:p>
            <a:pPr>
              <a:spcAft>
                <a:spcPts val="600"/>
              </a:spcAft>
            </a:pPr>
            <a:r>
              <a:rPr lang="en-US" sz="2200" dirty="0">
                <a:latin typeface="Century Gothic" panose="020B0502020202020204" pitchFamily="34" charset="0"/>
                <a:cs typeface="Andalus" panose="02020603050405020304" pitchFamily="18" charset="-78"/>
              </a:rPr>
              <a:t>18  O my God, incline thine ear, and hear; open thine eyes, and behold our desolations, and the city which is called by thy name; for we do not present our supplications before thee for our </a:t>
            </a:r>
            <a:r>
              <a:rPr lang="en-US" sz="2200" dirty="0" err="1">
                <a:latin typeface="Century Gothic" panose="020B0502020202020204" pitchFamily="34" charset="0"/>
                <a:cs typeface="Andalus" panose="02020603050405020304" pitchFamily="18" charset="-78"/>
              </a:rPr>
              <a:t>righteousnesses</a:t>
            </a:r>
            <a:r>
              <a:rPr lang="en-US" sz="2200" dirty="0">
                <a:latin typeface="Century Gothic" panose="020B0502020202020204" pitchFamily="34" charset="0"/>
                <a:cs typeface="Andalus" panose="02020603050405020304" pitchFamily="18" charset="-78"/>
              </a:rPr>
              <a:t>, but for thy great mercies.  	       </a:t>
            </a:r>
          </a:p>
          <a:p>
            <a:pPr algn="r">
              <a:spcAft>
                <a:spcPts val="600"/>
              </a:spcAft>
            </a:pPr>
            <a:r>
              <a:rPr lang="en-US" sz="2200" dirty="0">
                <a:latin typeface="Century Gothic" panose="020B0502020202020204" pitchFamily="34" charset="0"/>
                <a:cs typeface="Andalus" panose="02020603050405020304" pitchFamily="18" charset="-78"/>
              </a:rPr>
              <a:t>(Cont. </a:t>
            </a:r>
            <a:r>
              <a:rPr lang="en-US" sz="2200" dirty="0">
                <a:latin typeface="Century Gothic" panose="020B0502020202020204" pitchFamily="34" charset="0"/>
                <a:cs typeface="Andalus" panose="02020603050405020304" pitchFamily="18" charset="-78"/>
                <a:sym typeface="Wingdings" panose="05000000000000000000" pitchFamily="2" charset="2"/>
              </a:rPr>
              <a:t>)</a:t>
            </a:r>
            <a:endParaRPr lang="en-US" sz="2200" dirty="0">
              <a:latin typeface="Century Gothic" panose="020B0502020202020204" pitchFamily="34" charset="0"/>
              <a:cs typeface="Andalus" panose="02020603050405020304" pitchFamily="18" charset="-78"/>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64</a:t>
            </a:fld>
            <a:endParaRPr lang="en-US"/>
          </a:p>
        </p:txBody>
      </p:sp>
    </p:spTree>
    <p:extLst>
      <p:ext uri="{BB962C8B-B14F-4D97-AF65-F5344CB8AC3E}">
        <p14:creationId xmlns:p14="http://schemas.microsoft.com/office/powerpoint/2010/main" val="1713852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478149"/>
          </a:xfrm>
          <a:prstGeom prst="rect">
            <a:avLst/>
          </a:prstGeom>
          <a:noFill/>
        </p:spPr>
        <p:txBody>
          <a:bodyPr wrap="square" rtlCol="0">
            <a:spAutoFit/>
          </a:bodyPr>
          <a:lstStyle/>
          <a:p>
            <a:pPr>
              <a:spcAft>
                <a:spcPts val="600"/>
              </a:spcAft>
            </a:pPr>
            <a:r>
              <a:rPr lang="en-US" sz="2800" b="1" u="sng" dirty="0">
                <a:latin typeface="Century Gothic" panose="020B0502020202020204" pitchFamily="34" charset="0"/>
                <a:cs typeface="Andalus" panose="02020603050405020304" pitchFamily="18" charset="-78"/>
              </a:rPr>
              <a:t>Daniel 9:16-27 (cont.)  </a:t>
            </a:r>
            <a:r>
              <a:rPr lang="en-US" sz="2800" dirty="0">
                <a:latin typeface="Century Gothic" panose="020B0502020202020204" pitchFamily="34" charset="0"/>
                <a:cs typeface="Andalus" panose="02020603050405020304" pitchFamily="18" charset="-78"/>
              </a:rPr>
              <a:t> </a:t>
            </a:r>
          </a:p>
          <a:p>
            <a:pPr>
              <a:spcAft>
                <a:spcPts val="600"/>
              </a:spcAft>
            </a:pPr>
            <a:r>
              <a:rPr lang="en-US" sz="2200" dirty="0">
                <a:latin typeface="Century Gothic" panose="020B0502020202020204" pitchFamily="34" charset="0"/>
                <a:cs typeface="Andalus" panose="02020603050405020304" pitchFamily="18" charset="-78"/>
              </a:rPr>
              <a:t>19  O Lord, hear; O Lord, forgive; O Lord, hearken and do; defer not, for thine own sake, O my God; for thy city and thy people are called by thy name.  </a:t>
            </a:r>
          </a:p>
          <a:p>
            <a:pPr>
              <a:spcAft>
                <a:spcPts val="600"/>
              </a:spcAft>
            </a:pPr>
            <a:r>
              <a:rPr lang="en-US" sz="2200" dirty="0">
                <a:latin typeface="Century Gothic" panose="020B0502020202020204" pitchFamily="34" charset="0"/>
                <a:cs typeface="Andalus" panose="02020603050405020304" pitchFamily="18" charset="-78"/>
              </a:rPr>
              <a:t>20  And while I was speaking, and praying, and confessing my sin and the sin of my people Israel, and presenting my supplication before the Lord my God for the holy mountain of my God;  </a:t>
            </a:r>
          </a:p>
          <a:p>
            <a:pPr>
              <a:spcAft>
                <a:spcPts val="600"/>
              </a:spcAft>
            </a:pPr>
            <a:r>
              <a:rPr lang="en-US" sz="2200" dirty="0">
                <a:latin typeface="Century Gothic" panose="020B0502020202020204" pitchFamily="34" charset="0"/>
                <a:cs typeface="Andalus" panose="02020603050405020304" pitchFamily="18" charset="-78"/>
              </a:rPr>
              <a:t>21  Yea, while I was speaking in prayer, even the man Gabriel, whom I had seen in the vision at the beginning, being caused to fly swiftly, touched me about the time of the evening oblation. 				       (Cont. </a:t>
            </a:r>
            <a:r>
              <a:rPr lang="en-US" sz="2200" dirty="0">
                <a:latin typeface="Century Gothic" panose="020B0502020202020204" pitchFamily="34" charset="0"/>
                <a:cs typeface="Andalus" panose="02020603050405020304" pitchFamily="18" charset="-78"/>
                <a:sym typeface="Wingdings" panose="05000000000000000000" pitchFamily="2" charset="2"/>
              </a:rPr>
              <a:t>)</a:t>
            </a:r>
            <a:r>
              <a:rPr lang="en-US" sz="2200" dirty="0">
                <a:latin typeface="Century Gothic" panose="020B0502020202020204" pitchFamily="34" charset="0"/>
                <a:cs typeface="Andalus" panose="02020603050405020304" pitchFamily="18" charset="-78"/>
              </a:rPr>
              <a:t>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65</a:t>
            </a:fld>
            <a:endParaRPr lang="en-US"/>
          </a:p>
        </p:txBody>
      </p:sp>
    </p:spTree>
    <p:extLst>
      <p:ext uri="{BB962C8B-B14F-4D97-AF65-F5344CB8AC3E}">
        <p14:creationId xmlns:p14="http://schemas.microsoft.com/office/powerpoint/2010/main" val="40443528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816703"/>
          </a:xfrm>
          <a:prstGeom prst="rect">
            <a:avLst/>
          </a:prstGeom>
          <a:noFill/>
        </p:spPr>
        <p:txBody>
          <a:bodyPr wrap="square" rtlCol="0">
            <a:spAutoFit/>
          </a:bodyPr>
          <a:lstStyle/>
          <a:p>
            <a:pPr>
              <a:spcAft>
                <a:spcPts val="600"/>
              </a:spcAft>
            </a:pPr>
            <a:r>
              <a:rPr lang="en-US" sz="2800" b="1" u="sng" dirty="0">
                <a:latin typeface="Century Gothic" panose="020B0502020202020204" pitchFamily="34" charset="0"/>
                <a:cs typeface="Andalus" panose="02020603050405020304" pitchFamily="18" charset="-78"/>
              </a:rPr>
              <a:t>Daniel 9:16-27 (cont.)</a:t>
            </a:r>
            <a:r>
              <a:rPr lang="en-US" sz="2800" dirty="0">
                <a:latin typeface="Century Gothic" panose="020B0502020202020204" pitchFamily="34" charset="0"/>
                <a:cs typeface="Andalus" panose="02020603050405020304" pitchFamily="18" charset="-78"/>
              </a:rPr>
              <a:t>   </a:t>
            </a:r>
          </a:p>
          <a:p>
            <a:pPr>
              <a:spcAft>
                <a:spcPts val="600"/>
              </a:spcAft>
            </a:pPr>
            <a:r>
              <a:rPr lang="en-US" sz="2200" dirty="0">
                <a:latin typeface="Century Gothic" panose="020B0502020202020204" pitchFamily="34" charset="0"/>
                <a:cs typeface="Andalus" panose="02020603050405020304" pitchFamily="18" charset="-78"/>
              </a:rPr>
              <a:t>22  And he informed me, and talked with me, and said, O Daniel, I am now come forth to give thee skill and understanding. </a:t>
            </a:r>
          </a:p>
          <a:p>
            <a:pPr>
              <a:spcAft>
                <a:spcPts val="600"/>
              </a:spcAft>
            </a:pPr>
            <a:r>
              <a:rPr lang="en-US" sz="2200" dirty="0">
                <a:latin typeface="Century Gothic" panose="020B0502020202020204" pitchFamily="34" charset="0"/>
                <a:cs typeface="Andalus" panose="02020603050405020304" pitchFamily="18" charset="-78"/>
              </a:rPr>
              <a:t>23  At the beginning of thy supplications the commandment came forth, and I am come to show thee; for thou art greatly beloved; therefore understand the matter, and consider the vision.  </a:t>
            </a:r>
          </a:p>
          <a:p>
            <a:pPr>
              <a:spcAft>
                <a:spcPts val="600"/>
              </a:spcAft>
            </a:pPr>
            <a:r>
              <a:rPr lang="en-US" sz="2200" dirty="0">
                <a:latin typeface="Century Gothic" panose="020B0502020202020204" pitchFamily="34" charset="0"/>
                <a:cs typeface="Andalus" panose="02020603050405020304" pitchFamily="18" charset="-78"/>
              </a:rPr>
              <a:t>24  Seventy weeks are determined upon thy people and upon thy holy city, to finish the transgression, and to make an end of sins, and to make reconciliation for iniquity, and to bring in everlasting righteousness, and to seal up the vision and prophecy, and to anoint the Most Holy. 	       (Cont. </a:t>
            </a:r>
            <a:r>
              <a:rPr lang="en-US" sz="2200" dirty="0">
                <a:latin typeface="Century Gothic" panose="020B0502020202020204" pitchFamily="34" charset="0"/>
                <a:cs typeface="Andalus" panose="02020603050405020304" pitchFamily="18" charset="-78"/>
                <a:sym typeface="Wingdings" panose="05000000000000000000" pitchFamily="2" charset="2"/>
              </a:rPr>
              <a:t>)</a:t>
            </a:r>
            <a:r>
              <a:rPr lang="en-US" sz="2200" dirty="0">
                <a:latin typeface="Century Gothic" panose="020B0502020202020204" pitchFamily="34" charset="0"/>
                <a:cs typeface="Andalus" panose="02020603050405020304" pitchFamily="18" charset="-78"/>
              </a:rPr>
              <a:t>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66</a:t>
            </a:fld>
            <a:endParaRPr lang="en-US"/>
          </a:p>
        </p:txBody>
      </p:sp>
    </p:spTree>
    <p:extLst>
      <p:ext uri="{BB962C8B-B14F-4D97-AF65-F5344CB8AC3E}">
        <p14:creationId xmlns:p14="http://schemas.microsoft.com/office/powerpoint/2010/main" val="1978556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062651"/>
          </a:xfrm>
          <a:prstGeom prst="rect">
            <a:avLst/>
          </a:prstGeom>
          <a:noFill/>
        </p:spPr>
        <p:txBody>
          <a:bodyPr wrap="square" rtlCol="0">
            <a:spAutoFit/>
          </a:bodyPr>
          <a:lstStyle/>
          <a:p>
            <a:pPr>
              <a:spcAft>
                <a:spcPts val="600"/>
              </a:spcAft>
            </a:pPr>
            <a:r>
              <a:rPr lang="en-US" sz="2800" b="1" u="sng" dirty="0">
                <a:latin typeface="Century Gothic" panose="020B0502020202020204" pitchFamily="34" charset="0"/>
                <a:cs typeface="Andalus" panose="02020603050405020304" pitchFamily="18" charset="-78"/>
              </a:rPr>
              <a:t>Daniel 9:16-27 (cont.)</a:t>
            </a:r>
            <a:r>
              <a:rPr lang="en-US" sz="2800" dirty="0">
                <a:latin typeface="Century Gothic" panose="020B0502020202020204" pitchFamily="34" charset="0"/>
                <a:cs typeface="Andalus" panose="02020603050405020304" pitchFamily="18" charset="-78"/>
              </a:rPr>
              <a:t>   </a:t>
            </a:r>
          </a:p>
          <a:p>
            <a:pPr>
              <a:spcAft>
                <a:spcPts val="600"/>
              </a:spcAft>
            </a:pPr>
            <a:r>
              <a:rPr lang="en-US" sz="2200" dirty="0">
                <a:latin typeface="Century Gothic" panose="020B0502020202020204" pitchFamily="34" charset="0"/>
                <a:cs typeface="Andalus" panose="02020603050405020304" pitchFamily="18" charset="-78"/>
              </a:rPr>
              <a:t>25  Know therefore and understand, that from the going forth of the commandment to restore and to build Jerusalem, unto the Messiah the Prince, shall be seven weeks, and threescore and two weeks; the street shall be built again, and the wall, even in troublous times. </a:t>
            </a:r>
          </a:p>
          <a:p>
            <a:pPr>
              <a:spcAft>
                <a:spcPts val="600"/>
              </a:spcAft>
            </a:pPr>
            <a:r>
              <a:rPr lang="en-US" sz="2200" dirty="0">
                <a:latin typeface="Century Gothic" panose="020B0502020202020204" pitchFamily="34" charset="0"/>
                <a:cs typeface="Andalus" panose="02020603050405020304" pitchFamily="18" charset="-78"/>
              </a:rPr>
              <a:t>26  And after threescore and two weeks shall Messiah be cut off, but not for himself; and the people of the prince that shall come shall destroy the city and the sanctuary; and the end thereof shall be with a flood, and unto the end of the war desolations are determined. 	 		       (Cont. </a:t>
            </a:r>
            <a:r>
              <a:rPr lang="en-US" sz="2200" dirty="0">
                <a:latin typeface="Century Gothic" panose="020B0502020202020204" pitchFamily="34" charset="0"/>
                <a:cs typeface="Andalus" panose="02020603050405020304" pitchFamily="18" charset="-78"/>
                <a:sym typeface="Wingdings" panose="05000000000000000000" pitchFamily="2" charset="2"/>
              </a:rPr>
              <a:t>)</a:t>
            </a:r>
            <a:r>
              <a:rPr lang="en-US" sz="2200" dirty="0">
                <a:latin typeface="Century Gothic" panose="020B0502020202020204" pitchFamily="34" charset="0"/>
                <a:cs typeface="Andalus" panose="02020603050405020304" pitchFamily="18" charset="-78"/>
              </a:rPr>
              <a:t>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67</a:t>
            </a:fld>
            <a:endParaRPr lang="en-US"/>
          </a:p>
        </p:txBody>
      </p:sp>
    </p:spTree>
    <p:extLst>
      <p:ext uri="{BB962C8B-B14F-4D97-AF65-F5344CB8AC3E}">
        <p14:creationId xmlns:p14="http://schemas.microsoft.com/office/powerpoint/2010/main" val="2256951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2631490"/>
          </a:xfrm>
          <a:prstGeom prst="rect">
            <a:avLst/>
          </a:prstGeom>
          <a:noFill/>
        </p:spPr>
        <p:txBody>
          <a:bodyPr wrap="square" rtlCol="0">
            <a:spAutoFit/>
          </a:bodyPr>
          <a:lstStyle/>
          <a:p>
            <a:pPr>
              <a:spcAft>
                <a:spcPts val="600"/>
              </a:spcAft>
            </a:pPr>
            <a:r>
              <a:rPr lang="en-US" sz="2800" b="1" u="sng" dirty="0">
                <a:latin typeface="Century Gothic" panose="020B0502020202020204" pitchFamily="34" charset="0"/>
                <a:cs typeface="Andalus" panose="02020603050405020304" pitchFamily="18" charset="-78"/>
              </a:rPr>
              <a:t>Daniel 9:16-27 (cont.)</a:t>
            </a:r>
            <a:r>
              <a:rPr lang="en-US" sz="2800" dirty="0">
                <a:latin typeface="Century Gothic" panose="020B0502020202020204" pitchFamily="34" charset="0"/>
                <a:cs typeface="Andalus" panose="02020603050405020304" pitchFamily="18" charset="-78"/>
              </a:rPr>
              <a:t>   </a:t>
            </a:r>
          </a:p>
          <a:p>
            <a:pPr>
              <a:spcAft>
                <a:spcPts val="600"/>
              </a:spcAft>
            </a:pPr>
            <a:r>
              <a:rPr lang="en-US" sz="2200" dirty="0">
                <a:latin typeface="Century Gothic" panose="020B0502020202020204" pitchFamily="34" charset="0"/>
                <a:cs typeface="Andalus" panose="02020603050405020304" pitchFamily="18" charset="-78"/>
              </a:rPr>
              <a:t>27  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68</a:t>
            </a:fld>
            <a:endParaRPr lang="en-US"/>
          </a:p>
        </p:txBody>
      </p:sp>
    </p:spTree>
    <p:extLst>
      <p:ext uri="{BB962C8B-B14F-4D97-AF65-F5344CB8AC3E}">
        <p14:creationId xmlns:p14="http://schemas.microsoft.com/office/powerpoint/2010/main" val="2256951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9F916-461E-4EA6-A2D1-6D5DD1201CC7}"/>
              </a:ext>
            </a:extLst>
          </p:cNvPr>
          <p:cNvSpPr>
            <a:spLocks noGrp="1"/>
          </p:cNvSpPr>
          <p:nvPr>
            <p:ph type="sldNum" sz="quarter" idx="12"/>
          </p:nvPr>
        </p:nvSpPr>
        <p:spPr/>
        <p:txBody>
          <a:bodyPr/>
          <a:lstStyle/>
          <a:p>
            <a:fld id="{AA1DEFB2-6A7E-46E0-9C12-CECB786200CE}" type="slidenum">
              <a:rPr lang="en-US" smtClean="0"/>
              <a:pPr/>
              <a:t>69</a:t>
            </a:fld>
            <a:endParaRPr lang="en-US"/>
          </a:p>
        </p:txBody>
      </p:sp>
      <p:pic>
        <p:nvPicPr>
          <p:cNvPr id="4" name="Picture 3">
            <a:extLst>
              <a:ext uri="{FF2B5EF4-FFF2-40B4-BE49-F238E27FC236}">
                <a16:creationId xmlns:a16="http://schemas.microsoft.com/office/drawing/2014/main" id="{4D7A7A1A-85FD-4C3F-8E73-4CA9ED392E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9852661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609601" y="685800"/>
            <a:ext cx="8000999" cy="5181600"/>
          </a:xfrm>
        </p:spPr>
        <p:txBody>
          <a:bodyPr>
            <a:noAutofit/>
          </a:bodyPr>
          <a:lstStyle/>
          <a:p>
            <a:pPr marL="0" indent="0">
              <a:lnSpc>
                <a:spcPct val="130000"/>
              </a:lnSpc>
              <a:spcBef>
                <a:spcPct val="0"/>
              </a:spcBef>
              <a:spcAft>
                <a:spcPts val="1200"/>
              </a:spcAft>
              <a:buNone/>
            </a:pPr>
            <a:r>
              <a:rPr lang="en-US" altLang="en-US" sz="2200" dirty="0">
                <a:latin typeface="Century Gothic" pitchFamily="34" charset="0"/>
                <a:cs typeface="Narkisim" pitchFamily="34" charset="-79"/>
              </a:rPr>
              <a:t>And after they go forth by the hand of the twelve apostles of the Lamb, from the Jews unto the Gentiles, thou </a:t>
            </a:r>
            <a:r>
              <a:rPr lang="en-US" altLang="en-US" sz="2200" dirty="0" err="1">
                <a:latin typeface="Century Gothic" pitchFamily="34" charset="0"/>
                <a:cs typeface="Narkisim" pitchFamily="34" charset="-79"/>
              </a:rPr>
              <a:t>seest</a:t>
            </a:r>
            <a:r>
              <a:rPr lang="en-US" altLang="en-US" sz="2200" dirty="0">
                <a:latin typeface="Century Gothic" pitchFamily="34" charset="0"/>
                <a:cs typeface="Narkisim" pitchFamily="34" charset="-79"/>
              </a:rPr>
              <a:t> the </a:t>
            </a:r>
            <a:r>
              <a:rPr lang="en-US" altLang="en-US" sz="2400" b="1" dirty="0">
                <a:ln w="15875">
                  <a:solidFill>
                    <a:schemeClr val="tx1"/>
                  </a:solidFill>
                </a:ln>
                <a:solidFill>
                  <a:srgbClr val="FF0000"/>
                </a:solidFill>
                <a:latin typeface="Century Gothic" pitchFamily="34" charset="0"/>
                <a:cs typeface="Narkisim" pitchFamily="34" charset="-79"/>
              </a:rPr>
              <a:t>foundation of a great and abominable church</a:t>
            </a:r>
            <a:r>
              <a:rPr lang="en-US" altLang="en-US" sz="2200" dirty="0">
                <a:latin typeface="Century Gothic" pitchFamily="34" charset="0"/>
                <a:cs typeface="Narkisim" pitchFamily="34" charset="-79"/>
              </a:rPr>
              <a:t>, which is most abominable above all other churches; </a:t>
            </a:r>
          </a:p>
          <a:p>
            <a:pPr marL="0" indent="0">
              <a:lnSpc>
                <a:spcPct val="130000"/>
              </a:lnSpc>
              <a:spcBef>
                <a:spcPct val="0"/>
              </a:spcBef>
              <a:spcAft>
                <a:spcPts val="1200"/>
              </a:spcAft>
              <a:buNone/>
            </a:pPr>
            <a:r>
              <a:rPr lang="en-US" altLang="en-US" sz="2200" dirty="0">
                <a:latin typeface="Century Gothic" pitchFamily="34" charset="0"/>
                <a:cs typeface="Narkisim" pitchFamily="34" charset="-79"/>
              </a:rPr>
              <a:t>For behold, </a:t>
            </a:r>
            <a:r>
              <a:rPr lang="en-US" altLang="en-US" sz="2400" b="1" dirty="0">
                <a:ln w="15875">
                  <a:solidFill>
                    <a:schemeClr val="tx1"/>
                  </a:solidFill>
                </a:ln>
                <a:solidFill>
                  <a:srgbClr val="FF0000"/>
                </a:solidFill>
                <a:latin typeface="Century Gothic" pitchFamily="34" charset="0"/>
                <a:cs typeface="Narkisim" pitchFamily="34" charset="-79"/>
              </a:rPr>
              <a:t>they have taken away from the gospel of the Lamb many parts which are plain and most precious</a:t>
            </a:r>
            <a:r>
              <a:rPr lang="en-US" altLang="en-US" sz="2200" dirty="0">
                <a:latin typeface="Century Gothic" pitchFamily="34" charset="0"/>
                <a:cs typeface="Narkisim" pitchFamily="34" charset="-79"/>
              </a:rPr>
              <a:t>;</a:t>
            </a:r>
          </a:p>
          <a:p>
            <a:pPr marL="0" indent="0">
              <a:lnSpc>
                <a:spcPct val="130000"/>
              </a:lnSpc>
              <a:spcBef>
                <a:spcPct val="0"/>
              </a:spcBef>
              <a:spcAft>
                <a:spcPts val="1200"/>
              </a:spcAft>
              <a:buNone/>
            </a:pPr>
            <a:r>
              <a:rPr lang="en-US" altLang="en-US" sz="2200" dirty="0">
                <a:latin typeface="Century Gothic" pitchFamily="34" charset="0"/>
                <a:cs typeface="Narkisim" pitchFamily="34" charset="-79"/>
              </a:rPr>
              <a:t>And </a:t>
            </a:r>
            <a:r>
              <a:rPr lang="en-US" altLang="en-US" sz="2400" b="1" dirty="0">
                <a:ln w="15875">
                  <a:solidFill>
                    <a:schemeClr val="tx1"/>
                  </a:solidFill>
                </a:ln>
                <a:solidFill>
                  <a:srgbClr val="FF0000"/>
                </a:solidFill>
                <a:latin typeface="Century Gothic" pitchFamily="34" charset="0"/>
                <a:cs typeface="Narkisim" pitchFamily="34" charset="-79"/>
              </a:rPr>
              <a:t>also many covenants of the Lord</a:t>
            </a:r>
            <a:r>
              <a:rPr lang="en-US" altLang="en-US" sz="2400" b="1" dirty="0">
                <a:ln w="19050">
                  <a:solidFill>
                    <a:schemeClr val="tx1"/>
                  </a:solidFill>
                </a:ln>
                <a:solidFill>
                  <a:srgbClr val="FF0000"/>
                </a:solidFill>
                <a:latin typeface="Century Gothic" pitchFamily="34" charset="0"/>
                <a:cs typeface="Narkisim" pitchFamily="34" charset="-79"/>
              </a:rPr>
              <a:t> </a:t>
            </a:r>
            <a:r>
              <a:rPr lang="en-US" altLang="en-US" sz="2200" dirty="0">
                <a:latin typeface="Century Gothic" pitchFamily="34" charset="0"/>
                <a:cs typeface="Narkisim" pitchFamily="34" charset="-79"/>
              </a:rPr>
              <a:t>have they taken away;</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7</a:t>
            </a:fld>
            <a:endParaRPr lang="en-US" dirty="0"/>
          </a:p>
        </p:txBody>
      </p:sp>
      <p:sp>
        <p:nvSpPr>
          <p:cNvPr id="6" name="TextBox 5"/>
          <p:cNvSpPr txBox="1"/>
          <p:nvPr/>
        </p:nvSpPr>
        <p:spPr>
          <a:xfrm>
            <a:off x="4889500" y="5665113"/>
            <a:ext cx="4038600" cy="430887"/>
          </a:xfrm>
          <a:prstGeom prst="rect">
            <a:avLst/>
          </a:prstGeom>
          <a:solidFill>
            <a:schemeClr val="bg1">
              <a:alpha val="40000"/>
            </a:schemeClr>
          </a:solidFill>
        </p:spPr>
        <p:txBody>
          <a:bodyPr wrap="square" rtlCol="0">
            <a:spAutoFit/>
          </a:bodyPr>
          <a:lstStyle/>
          <a:p>
            <a:pPr algn="r"/>
            <a:r>
              <a:rPr lang="en-US" sz="2200" dirty="0">
                <a:latin typeface="Century Gothic" panose="020B0502020202020204" pitchFamily="34" charset="0"/>
              </a:rPr>
              <a:t>1 Nephi 3:165-175 (Cont.)</a:t>
            </a:r>
            <a:r>
              <a:rPr lang="en-US" sz="2200" dirty="0">
                <a:latin typeface="Century Gothic" panose="020B0502020202020204" pitchFamily="34" charset="0"/>
                <a:sym typeface="Wingdings" panose="05000000000000000000" pitchFamily="2" charset="2"/>
              </a:rPr>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3533868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748992"/>
          </a:xfrm>
          <a:prstGeom prst="rect">
            <a:avLst/>
          </a:prstGeom>
          <a:noFill/>
        </p:spPr>
        <p:txBody>
          <a:bodyPr wrap="square" rtlCol="0">
            <a:spAutoFit/>
          </a:bodyPr>
          <a:lstStyle/>
          <a:p>
            <a:pPr>
              <a:lnSpc>
                <a:spcPct val="130000"/>
              </a:lnSpc>
              <a:spcAft>
                <a:spcPts val="1800"/>
              </a:spcAft>
            </a:pPr>
            <a:r>
              <a:rPr lang="en-US" sz="2800" b="1" u="sng" dirty="0">
                <a:latin typeface="Century Gothic" panose="020B0502020202020204" pitchFamily="34" charset="0"/>
                <a:cs typeface="Andalus" panose="02020603050405020304" pitchFamily="18" charset="-78"/>
              </a:rPr>
              <a:t>What was Daniel praying about in chapter 9?</a:t>
            </a:r>
          </a:p>
          <a:p>
            <a:pPr>
              <a:lnSpc>
                <a:spcPct val="130000"/>
              </a:lnSpc>
              <a:spcAft>
                <a:spcPts val="1800"/>
              </a:spcAft>
            </a:pPr>
            <a:r>
              <a:rPr lang="en-US" sz="2800" b="1" dirty="0">
                <a:ln w="19050">
                  <a:solidFill>
                    <a:schemeClr val="tx1"/>
                  </a:solidFill>
                </a:ln>
                <a:solidFill>
                  <a:srgbClr val="FF0000"/>
                </a:solidFill>
                <a:latin typeface="Century Gothic" panose="020B0502020202020204" pitchFamily="34" charset="0"/>
                <a:cs typeface="Andalus" panose="02020603050405020304" pitchFamily="18" charset="-78"/>
              </a:rPr>
              <a:t>VERY</a:t>
            </a:r>
            <a:r>
              <a:rPr lang="en-US" sz="2800" b="1" dirty="0">
                <a:ln w="15875">
                  <a:solidFill>
                    <a:schemeClr val="tx1"/>
                  </a:solidFill>
                </a:ln>
                <a:solidFill>
                  <a:srgbClr val="FF0000"/>
                </a:solidFill>
                <a:latin typeface="Century Gothic" panose="020B0502020202020204" pitchFamily="34" charset="0"/>
                <a:cs typeface="Andalus" panose="02020603050405020304" pitchFamily="18" charset="-78"/>
              </a:rPr>
              <a:t> </a:t>
            </a:r>
            <a:r>
              <a:rPr lang="en-US" sz="2400" b="1" dirty="0">
                <a:ln w="15875">
                  <a:solidFill>
                    <a:schemeClr val="tx1"/>
                  </a:solidFill>
                </a:ln>
                <a:solidFill>
                  <a:srgbClr val="FF0000"/>
                </a:solidFill>
                <a:latin typeface="Century Gothic" panose="020B0502020202020204" pitchFamily="34" charset="0"/>
                <a:cs typeface="Andalus" panose="02020603050405020304" pitchFamily="18" charset="-78"/>
              </a:rPr>
              <a:t>important to understand the context of his prayer.</a:t>
            </a:r>
          </a:p>
          <a:p>
            <a:pPr>
              <a:lnSpc>
                <a:spcPct val="120000"/>
              </a:lnSpc>
              <a:spcAft>
                <a:spcPts val="1800"/>
              </a:spcAft>
            </a:pPr>
            <a:r>
              <a:rPr lang="en-US" sz="2200" b="1" dirty="0">
                <a:latin typeface="Century Gothic" panose="020B0502020202020204" pitchFamily="34" charset="0"/>
                <a:cs typeface="Andalus" panose="02020603050405020304" pitchFamily="18" charset="-78"/>
              </a:rPr>
              <a:t>16</a:t>
            </a:r>
            <a:r>
              <a:rPr lang="en-US" sz="2200" dirty="0">
                <a:latin typeface="Century Gothic" panose="020B0502020202020204" pitchFamily="34" charset="0"/>
                <a:cs typeface="Andalus" panose="02020603050405020304" pitchFamily="18" charset="-78"/>
              </a:rPr>
              <a:t>  O Lord, according to all thy righteousness, I beseech thee, let thine anger and thy fury be turned away from thy </a:t>
            </a:r>
            <a:r>
              <a:rPr lang="en-US" sz="2200" b="1" u="sng" dirty="0">
                <a:latin typeface="Century Gothic" panose="020B0502020202020204" pitchFamily="34" charset="0"/>
                <a:cs typeface="Andalus" panose="02020603050405020304" pitchFamily="18" charset="-78"/>
              </a:rPr>
              <a:t>city Jerusalem</a:t>
            </a:r>
            <a:r>
              <a:rPr lang="en-US" sz="2200" dirty="0">
                <a:latin typeface="Century Gothic" panose="020B0502020202020204" pitchFamily="34" charset="0"/>
                <a:cs typeface="Andalus" panose="02020603050405020304" pitchFamily="18" charset="-78"/>
              </a:rPr>
              <a:t>, thy </a:t>
            </a:r>
            <a:r>
              <a:rPr lang="en-US" sz="2200" b="1" u="sng" dirty="0">
                <a:latin typeface="Century Gothic" panose="020B0502020202020204" pitchFamily="34" charset="0"/>
                <a:cs typeface="Andalus" panose="02020603050405020304" pitchFamily="18" charset="-78"/>
              </a:rPr>
              <a:t>holy mountain</a:t>
            </a:r>
            <a:r>
              <a:rPr lang="en-US" sz="2200" dirty="0">
                <a:latin typeface="Century Gothic" panose="020B0502020202020204" pitchFamily="34" charset="0"/>
                <a:cs typeface="Andalus" panose="02020603050405020304" pitchFamily="18" charset="-78"/>
              </a:rPr>
              <a:t>…</a:t>
            </a:r>
          </a:p>
          <a:p>
            <a:pPr>
              <a:lnSpc>
                <a:spcPct val="120000"/>
              </a:lnSpc>
            </a:pPr>
            <a:r>
              <a:rPr lang="en-US" sz="2200" b="1" dirty="0">
                <a:latin typeface="Century Gothic" panose="020B0502020202020204" pitchFamily="34" charset="0"/>
                <a:cs typeface="Andalus" panose="02020603050405020304" pitchFamily="18" charset="-78"/>
              </a:rPr>
              <a:t>20</a:t>
            </a:r>
            <a:r>
              <a:rPr lang="en-US" sz="2200" dirty="0">
                <a:latin typeface="Century Gothic" panose="020B0502020202020204" pitchFamily="34" charset="0"/>
                <a:cs typeface="Andalus" panose="02020603050405020304" pitchFamily="18" charset="-78"/>
              </a:rPr>
              <a:t>  And while I was speaking, and praying, and confessing my sin and the sin of my people Israel, and presenting my supplication before the Lord my God for the </a:t>
            </a:r>
            <a:r>
              <a:rPr lang="en-US" sz="2200" b="1" u="sng" dirty="0">
                <a:latin typeface="Century Gothic" panose="020B0502020202020204" pitchFamily="34" charset="0"/>
                <a:cs typeface="Andalus" panose="02020603050405020304" pitchFamily="18" charset="-78"/>
              </a:rPr>
              <a:t>holy mountain of my God</a:t>
            </a:r>
            <a:r>
              <a:rPr lang="en-US" sz="2200" dirty="0">
                <a:latin typeface="Century Gothic" panose="020B0502020202020204" pitchFamily="34" charset="0"/>
                <a:cs typeface="Andalus" panose="02020603050405020304" pitchFamily="18" charset="-78"/>
              </a:rPr>
              <a:t>;…</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70</a:t>
            </a:fld>
            <a:endParaRPr lang="en-US"/>
          </a:p>
        </p:txBody>
      </p:sp>
    </p:spTree>
    <p:extLst>
      <p:ext uri="{BB962C8B-B14F-4D97-AF65-F5344CB8AC3E}">
        <p14:creationId xmlns:p14="http://schemas.microsoft.com/office/powerpoint/2010/main" val="734871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71</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185672"/>
            <a:ext cx="7315200" cy="4486656"/>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3352800" y="3581400"/>
            <a:ext cx="838200" cy="723900"/>
          </a:xfrm>
          <a:prstGeom prst="ellipse">
            <a:avLst/>
          </a:prstGeom>
          <a:no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4000" y="3429000"/>
            <a:ext cx="838200" cy="723900"/>
          </a:xfrm>
          <a:prstGeom prst="ellipse">
            <a:avLst/>
          </a:prstGeom>
          <a:noFill/>
          <a:ln w="1016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chemeClr val="tx1"/>
                </a:solidFill>
              </a:ln>
            </a:endParaRPr>
          </a:p>
        </p:txBody>
      </p:sp>
      <p:sp>
        <p:nvSpPr>
          <p:cNvPr id="9" name="TextBox 8"/>
          <p:cNvSpPr txBox="1"/>
          <p:nvPr/>
        </p:nvSpPr>
        <p:spPr>
          <a:xfrm>
            <a:off x="3948102" y="4419600"/>
            <a:ext cx="3914796" cy="461665"/>
          </a:xfrm>
          <a:prstGeom prst="rect">
            <a:avLst/>
          </a:prstGeom>
          <a:noFill/>
        </p:spPr>
        <p:txBody>
          <a:bodyPr wrap="square" rtlCol="0">
            <a:spAutoFit/>
          </a:bodyPr>
          <a:lstStyle/>
          <a:p>
            <a:r>
              <a:rPr lang="en-US" sz="2400" b="1" dirty="0">
                <a:ln w="15875">
                  <a:solidFill>
                    <a:schemeClr val="tx1"/>
                  </a:solidFill>
                </a:ln>
                <a:solidFill>
                  <a:srgbClr val="FF0000"/>
                </a:solidFill>
                <a:latin typeface="Century Gothic" panose="020B0502020202020204" pitchFamily="34" charset="0"/>
                <a:cs typeface="Andalus" panose="02020603050405020304" pitchFamily="18" charset="-78"/>
              </a:rPr>
              <a:t>Daniel is here in captivity</a:t>
            </a:r>
          </a:p>
        </p:txBody>
      </p:sp>
      <p:sp>
        <p:nvSpPr>
          <p:cNvPr id="14" name="TextBox 13"/>
          <p:cNvSpPr txBox="1"/>
          <p:nvPr/>
        </p:nvSpPr>
        <p:spPr>
          <a:xfrm>
            <a:off x="1081136" y="2621340"/>
            <a:ext cx="1820688" cy="1569660"/>
          </a:xfrm>
          <a:prstGeom prst="rect">
            <a:avLst/>
          </a:prstGeom>
          <a:noFill/>
        </p:spPr>
        <p:txBody>
          <a:bodyPr wrap="square" rtlCol="0">
            <a:spAutoFit/>
          </a:bodyPr>
          <a:lstStyle/>
          <a:p>
            <a:r>
              <a:rPr lang="en-US" sz="2400" b="1" dirty="0">
                <a:ln w="15875">
                  <a:solidFill>
                    <a:schemeClr val="tx1"/>
                  </a:solidFill>
                </a:ln>
                <a:solidFill>
                  <a:srgbClr val="FF0000"/>
                </a:solidFill>
                <a:latin typeface="Century Gothic" panose="020B0502020202020204" pitchFamily="34" charset="0"/>
                <a:cs typeface="Andalus" panose="02020603050405020304" pitchFamily="18" charset="-78"/>
              </a:rPr>
              <a:t>He is praying about Jerusalem</a:t>
            </a:r>
          </a:p>
        </p:txBody>
      </p:sp>
      <p:cxnSp>
        <p:nvCxnSpPr>
          <p:cNvPr id="16" name="Straight Arrow Connector 15"/>
          <p:cNvCxnSpPr/>
          <p:nvPr/>
        </p:nvCxnSpPr>
        <p:spPr>
          <a:xfrm flipV="1">
            <a:off x="5562600" y="3894007"/>
            <a:ext cx="342900" cy="582101"/>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09800" y="3657600"/>
            <a:ext cx="1211094" cy="311405"/>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0719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715137"/>
          </a:xfrm>
          <a:prstGeom prst="rect">
            <a:avLst/>
          </a:prstGeom>
          <a:noFill/>
        </p:spPr>
        <p:txBody>
          <a:bodyPr wrap="square" rtlCol="0">
            <a:spAutoFit/>
          </a:bodyPr>
          <a:lstStyle/>
          <a:p>
            <a:pPr>
              <a:lnSpc>
                <a:spcPct val="120000"/>
              </a:lnSpc>
              <a:spcAft>
                <a:spcPts val="600"/>
              </a:spcAft>
            </a:pPr>
            <a:r>
              <a:rPr lang="en-US" sz="2200" b="1" dirty="0">
                <a:latin typeface="Century Gothic" panose="020B0502020202020204" pitchFamily="34" charset="0"/>
                <a:cs typeface="Andalus" panose="02020603050405020304" pitchFamily="18" charset="-78"/>
              </a:rPr>
              <a:t>21</a:t>
            </a:r>
            <a:r>
              <a:rPr lang="en-US" sz="2200" dirty="0">
                <a:latin typeface="Century Gothic" panose="020B0502020202020204" pitchFamily="34" charset="0"/>
                <a:cs typeface="Andalus" panose="02020603050405020304" pitchFamily="18" charset="-78"/>
              </a:rPr>
              <a:t>  Yea, while I was speaking in prayer, even the man </a:t>
            </a:r>
            <a:r>
              <a:rPr lang="en-US" sz="2200" b="1" u="sng" dirty="0">
                <a:latin typeface="Century Gothic" panose="020B0502020202020204" pitchFamily="34" charset="0"/>
                <a:cs typeface="Andalus" panose="02020603050405020304" pitchFamily="18" charset="-78"/>
              </a:rPr>
              <a:t>Gabriel</a:t>
            </a:r>
            <a:r>
              <a:rPr lang="en-US" sz="2200" dirty="0">
                <a:latin typeface="Century Gothic" panose="020B0502020202020204" pitchFamily="34" charset="0"/>
                <a:cs typeface="Andalus" panose="02020603050405020304" pitchFamily="18" charset="-78"/>
              </a:rPr>
              <a:t>, whom I had seen in the vision at the beginning, being cause to fly swiftly, touched me about the time of the evening oblation.</a:t>
            </a:r>
          </a:p>
          <a:p>
            <a:pPr>
              <a:lnSpc>
                <a:spcPct val="120000"/>
              </a:lnSpc>
              <a:spcAft>
                <a:spcPts val="600"/>
              </a:spcAft>
            </a:pPr>
            <a:r>
              <a:rPr lang="en-US" sz="2200" b="1" dirty="0">
                <a:latin typeface="Century Gothic" panose="020B0502020202020204" pitchFamily="34" charset="0"/>
                <a:cs typeface="Andalus" panose="02020603050405020304" pitchFamily="18" charset="-78"/>
              </a:rPr>
              <a:t>22</a:t>
            </a:r>
            <a:r>
              <a:rPr lang="en-US" sz="2200" dirty="0">
                <a:latin typeface="Century Gothic" panose="020B0502020202020204" pitchFamily="34" charset="0"/>
                <a:cs typeface="Andalus" panose="02020603050405020304" pitchFamily="18" charset="-78"/>
              </a:rPr>
              <a:t>  And he informed me, and talked with me, </a:t>
            </a:r>
            <a:r>
              <a:rPr lang="en-US" sz="2200" b="1" u="sng" dirty="0">
                <a:latin typeface="Century Gothic" panose="020B0502020202020204" pitchFamily="34" charset="0"/>
                <a:cs typeface="Andalus" panose="02020603050405020304" pitchFamily="18" charset="-78"/>
              </a:rPr>
              <a:t>and said, O Daniel, I am now come forth to give thee skill and understanding</a:t>
            </a:r>
            <a:r>
              <a:rPr lang="en-US" sz="2200" dirty="0">
                <a:latin typeface="Century Gothic" panose="020B0502020202020204" pitchFamily="34" charset="0"/>
                <a:cs typeface="Andalus" panose="02020603050405020304" pitchFamily="18" charset="-78"/>
              </a:rPr>
              <a:t>.</a:t>
            </a:r>
          </a:p>
          <a:p>
            <a:pPr>
              <a:lnSpc>
                <a:spcPct val="120000"/>
              </a:lnSpc>
              <a:spcAft>
                <a:spcPts val="600"/>
              </a:spcAft>
            </a:pPr>
            <a:r>
              <a:rPr lang="en-US" sz="2200" b="1" dirty="0">
                <a:latin typeface="Century Gothic" panose="020B0502020202020204" pitchFamily="34" charset="0"/>
                <a:cs typeface="Andalus" panose="02020603050405020304" pitchFamily="18" charset="-78"/>
              </a:rPr>
              <a:t>23</a:t>
            </a:r>
            <a:r>
              <a:rPr lang="en-US" sz="2200" dirty="0">
                <a:latin typeface="Century Gothic" panose="020B0502020202020204" pitchFamily="34" charset="0"/>
                <a:cs typeface="Andalus" panose="02020603050405020304" pitchFamily="18" charset="-78"/>
              </a:rPr>
              <a:t>  At the beginning of thy supplications the commandment came forth, and I am come to show thee; for thou art greatly beloved; therefore </a:t>
            </a:r>
            <a:r>
              <a:rPr lang="en-US" sz="2200" b="1" u="sng" dirty="0">
                <a:latin typeface="Century Gothic" panose="020B0502020202020204" pitchFamily="34" charset="0"/>
                <a:cs typeface="Andalus" panose="02020603050405020304" pitchFamily="18" charset="-78"/>
              </a:rPr>
              <a:t>understand the matter</a:t>
            </a:r>
            <a:r>
              <a:rPr lang="en-US" sz="2200" dirty="0">
                <a:latin typeface="Century Gothic" panose="020B0502020202020204" pitchFamily="34" charset="0"/>
                <a:cs typeface="Andalus" panose="02020603050405020304" pitchFamily="18" charset="-78"/>
              </a:rPr>
              <a:t>, and consider the vision.</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72</a:t>
            </a:fld>
            <a:endParaRPr lang="en-US"/>
          </a:p>
        </p:txBody>
      </p:sp>
      <p:sp>
        <p:nvSpPr>
          <p:cNvPr id="7" name="TextBox 6"/>
          <p:cNvSpPr txBox="1"/>
          <p:nvPr/>
        </p:nvSpPr>
        <p:spPr>
          <a:xfrm>
            <a:off x="6019800" y="5646003"/>
            <a:ext cx="3048000" cy="830997"/>
          </a:xfrm>
          <a:prstGeom prst="rect">
            <a:avLst/>
          </a:prstGeom>
          <a:solidFill>
            <a:schemeClr val="bg1">
              <a:alpha val="70000"/>
            </a:schemeClr>
          </a:solidFill>
        </p:spPr>
        <p:txBody>
          <a:bodyPr wrap="square" rtlCol="0">
            <a:spAutoFit/>
          </a:bodyPr>
          <a:lstStyle/>
          <a:p>
            <a:r>
              <a:rPr lang="en-US" sz="2400" b="1" u="sng" dirty="0">
                <a:latin typeface="Century Gothic" panose="020B0502020202020204" pitchFamily="34" charset="0"/>
                <a:cs typeface="Andalus" panose="02020603050405020304" pitchFamily="18" charset="-78"/>
              </a:rPr>
              <a:t>city Jerusalem</a:t>
            </a:r>
            <a:r>
              <a:rPr lang="en-US" sz="2400" dirty="0">
                <a:latin typeface="Century Gothic" panose="020B0502020202020204" pitchFamily="34" charset="0"/>
                <a:cs typeface="Andalus" panose="02020603050405020304" pitchFamily="18" charset="-78"/>
              </a:rPr>
              <a:t>, thy </a:t>
            </a:r>
            <a:r>
              <a:rPr lang="en-US" sz="2400" b="1" u="sng" dirty="0">
                <a:latin typeface="Century Gothic" panose="020B0502020202020204" pitchFamily="34" charset="0"/>
                <a:cs typeface="Andalus" panose="02020603050405020304" pitchFamily="18" charset="-78"/>
              </a:rPr>
              <a:t>holy mountain</a:t>
            </a:r>
            <a:endParaRPr lang="en-US" sz="2400" dirty="0"/>
          </a:p>
        </p:txBody>
      </p:sp>
      <p:cxnSp>
        <p:nvCxnSpPr>
          <p:cNvPr id="9" name="Straight Arrow Connector 8"/>
          <p:cNvCxnSpPr/>
          <p:nvPr/>
        </p:nvCxnSpPr>
        <p:spPr>
          <a:xfrm>
            <a:off x="6629400" y="5257800"/>
            <a:ext cx="0" cy="533400"/>
          </a:xfrm>
          <a:prstGeom prst="straightConnector1">
            <a:avLst/>
          </a:prstGeom>
          <a:ln w="63500">
            <a:solidFill>
              <a:srgbClr val="C00000"/>
            </a:solidFill>
            <a:tailEnd type="arrow"/>
          </a:ln>
          <a:effectLst>
            <a:outerShdw blurRad="50800" dist="38100" dir="2700000" sx="108000" sy="108000" algn="tl" rotWithShape="0">
              <a:prstClr val="black">
                <a:alpha val="6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8052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724370"/>
          </a:xfrm>
          <a:prstGeom prst="rect">
            <a:avLst/>
          </a:prstGeom>
          <a:noFill/>
        </p:spPr>
        <p:txBody>
          <a:bodyPr wrap="square" rtlCol="0">
            <a:spAutoFit/>
          </a:bodyPr>
          <a:lstStyle/>
          <a:p>
            <a:pPr>
              <a:lnSpc>
                <a:spcPct val="120000"/>
              </a:lnSpc>
              <a:spcAft>
                <a:spcPts val="600"/>
              </a:spcAft>
            </a:pPr>
            <a:r>
              <a:rPr lang="en-US" sz="2200" b="1" dirty="0">
                <a:latin typeface="Century Gothic" panose="020B0502020202020204" pitchFamily="34" charset="0"/>
                <a:cs typeface="Andalus" panose="02020603050405020304" pitchFamily="18" charset="-78"/>
              </a:rPr>
              <a:t>24</a:t>
            </a:r>
            <a:r>
              <a:rPr lang="en-US" sz="2200" dirty="0">
                <a:latin typeface="Century Gothic" panose="020B0502020202020204" pitchFamily="34" charset="0"/>
                <a:cs typeface="Andalus" panose="02020603050405020304" pitchFamily="18" charset="-78"/>
              </a:rPr>
              <a:t>  Seventy weeks are determined upon thy people and upon thy </a:t>
            </a:r>
            <a:r>
              <a:rPr lang="en-US" sz="2200" b="1" u="sng" dirty="0">
                <a:latin typeface="Century Gothic" panose="020B0502020202020204" pitchFamily="34" charset="0"/>
                <a:cs typeface="Andalus" panose="02020603050405020304" pitchFamily="18" charset="-78"/>
              </a:rPr>
              <a:t>holy city</a:t>
            </a:r>
            <a:r>
              <a:rPr lang="en-US" sz="2200" dirty="0">
                <a:latin typeface="Century Gothic" panose="020B0502020202020204" pitchFamily="34" charset="0"/>
                <a:cs typeface="Andalus" panose="02020603050405020304" pitchFamily="18" charset="-78"/>
              </a:rPr>
              <a:t>,</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to finish the transgression,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an end of sins,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reconciliation for iniquity,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bring in everlasting righteousness, </a:t>
            </a:r>
          </a:p>
          <a:p>
            <a:pPr marL="457200" indent="-4572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seal up the vision and prophecy, </a:t>
            </a:r>
          </a:p>
          <a:p>
            <a:pPr marL="457200" indent="-457200">
              <a:buFont typeface="+mj-lt"/>
              <a:buAutoNum type="arabicPeriod"/>
            </a:pPr>
            <a:r>
              <a:rPr lang="en-US" sz="2200" dirty="0">
                <a:latin typeface="Century Gothic" panose="020B0502020202020204" pitchFamily="34" charset="0"/>
                <a:cs typeface="Andalus" panose="02020603050405020304" pitchFamily="18" charset="-78"/>
              </a:rPr>
              <a:t>and to anoint the Most Holy.</a:t>
            </a:r>
          </a:p>
          <a:p>
            <a:pPr>
              <a:lnSpc>
                <a:spcPct val="120000"/>
              </a:lnSpc>
            </a:pPr>
            <a:endParaRPr lang="en-US" sz="2200" b="1" u="sng" dirty="0">
              <a:latin typeface="Century Gothic" panose="020B0502020202020204" pitchFamily="34" charset="0"/>
              <a:cs typeface="Andalus" panose="02020603050405020304" pitchFamily="18" charset="-78"/>
            </a:endParaRPr>
          </a:p>
          <a:p>
            <a:pPr>
              <a:lnSpc>
                <a:spcPct val="120000"/>
              </a:lnSpc>
              <a:spcAft>
                <a:spcPts val="600"/>
              </a:spcAft>
            </a:pPr>
            <a:r>
              <a:rPr lang="en-US" sz="2200" b="1" u="sng" dirty="0">
                <a:latin typeface="Century Gothic" panose="020B0502020202020204" pitchFamily="34" charset="0"/>
                <a:cs typeface="Andalus" panose="02020603050405020304" pitchFamily="18" charset="-78"/>
              </a:rPr>
              <a:t>NUMBERS:</a:t>
            </a:r>
          </a:p>
          <a:p>
            <a:pPr>
              <a:lnSpc>
                <a:spcPct val="120000"/>
              </a:lnSpc>
              <a:spcAft>
                <a:spcPts val="600"/>
              </a:spcAft>
            </a:pPr>
            <a:r>
              <a:rPr lang="en-US" sz="2200" dirty="0">
                <a:latin typeface="Century Gothic" panose="020B0502020202020204" pitchFamily="34" charset="0"/>
                <a:cs typeface="Andalus" panose="02020603050405020304" pitchFamily="18" charset="-78"/>
              </a:rPr>
              <a:t>70 weeks = 7 days X 70 weeks = 490 days = 490 years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73</a:t>
            </a:fld>
            <a:endParaRPr lang="en-US"/>
          </a:p>
        </p:txBody>
      </p:sp>
    </p:spTree>
    <p:extLst>
      <p:ext uri="{BB962C8B-B14F-4D97-AF65-F5344CB8AC3E}">
        <p14:creationId xmlns:p14="http://schemas.microsoft.com/office/powerpoint/2010/main" val="3163948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2000"/>
                                        <p:tgtEl>
                                          <p:spTgt spid="2">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2000"/>
                                        <p:tgtEl>
                                          <p:spTgt spid="2">
                                            <p:txEl>
                                              <p:pRg st="4" end="4"/>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fade">
                                      <p:cBhvr>
                                        <p:cTn id="23" dur="2000"/>
                                        <p:tgtEl>
                                          <p:spTgt spid="2">
                                            <p:txEl>
                                              <p:pRg st="5" end="5"/>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0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2000"/>
                                        <p:tgtEl>
                                          <p:spTgt spid="2">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fade">
                                      <p:cBhvr>
                                        <p:cTn id="35"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287328"/>
          </a:xfrm>
          <a:prstGeom prst="rect">
            <a:avLst/>
          </a:prstGeom>
          <a:noFill/>
        </p:spPr>
        <p:txBody>
          <a:bodyPr wrap="square" rtlCol="0">
            <a:spAutoFit/>
          </a:bodyPr>
          <a:lstStyle/>
          <a:p>
            <a:pPr>
              <a:lnSpc>
                <a:spcPct val="120000"/>
              </a:lnSpc>
              <a:spcAft>
                <a:spcPts val="2400"/>
              </a:spcAft>
            </a:pPr>
            <a:r>
              <a:rPr lang="en-US" sz="2200" b="1" dirty="0">
                <a:latin typeface="Century Gothic" panose="020B0502020202020204" pitchFamily="34" charset="0"/>
                <a:cs typeface="Andalus" panose="02020603050405020304" pitchFamily="18" charset="-78"/>
              </a:rPr>
              <a:t>25</a:t>
            </a:r>
            <a:r>
              <a:rPr lang="en-US" sz="2200" dirty="0">
                <a:latin typeface="Century Gothic" panose="020B0502020202020204" pitchFamily="34" charset="0"/>
                <a:cs typeface="Andalus" panose="02020603050405020304" pitchFamily="18" charset="-78"/>
              </a:rPr>
              <a:t>  Know therefore and understand, that from the </a:t>
            </a:r>
            <a:r>
              <a:rPr lang="en-US" sz="2200" b="1" u="sng" dirty="0">
                <a:latin typeface="Century Gothic" panose="020B0502020202020204" pitchFamily="34" charset="0"/>
                <a:cs typeface="Andalus" panose="02020603050405020304" pitchFamily="18" charset="-78"/>
              </a:rPr>
              <a:t>going forth of the commandment to restore and to build Jerusalem</a:t>
            </a:r>
            <a:r>
              <a:rPr lang="en-US" sz="2200" dirty="0">
                <a:latin typeface="Century Gothic" panose="020B0502020202020204" pitchFamily="34" charset="0"/>
                <a:cs typeface="Andalus" panose="02020603050405020304" pitchFamily="18" charset="-78"/>
              </a:rPr>
              <a:t>, </a:t>
            </a:r>
            <a:r>
              <a:rPr lang="en-US" sz="2200" b="1" u="sng" dirty="0">
                <a:latin typeface="Century Gothic" panose="020B0502020202020204" pitchFamily="34" charset="0"/>
                <a:cs typeface="Andalus" panose="02020603050405020304" pitchFamily="18" charset="-78"/>
              </a:rPr>
              <a:t>unto the Messiah the Prince</a:t>
            </a:r>
            <a:r>
              <a:rPr lang="en-US" sz="2200" dirty="0">
                <a:latin typeface="Century Gothic" panose="020B0502020202020204" pitchFamily="34" charset="0"/>
                <a:cs typeface="Andalus" panose="02020603050405020304" pitchFamily="18" charset="-78"/>
              </a:rPr>
              <a:t>, shall </a:t>
            </a:r>
            <a:r>
              <a:rPr lang="en-US" sz="2200" b="1" u="sng" dirty="0">
                <a:latin typeface="Century Gothic" panose="020B0502020202020204" pitchFamily="34" charset="0"/>
                <a:cs typeface="Andalus" panose="02020603050405020304" pitchFamily="18" charset="-78"/>
              </a:rPr>
              <a:t>be seven weeks, and threescore and two weeks</a:t>
            </a:r>
            <a:r>
              <a:rPr lang="en-US" sz="2200" dirty="0">
                <a:latin typeface="Century Gothic" panose="020B0502020202020204" pitchFamily="34" charset="0"/>
                <a:cs typeface="Andalus" panose="02020603050405020304" pitchFamily="18" charset="-78"/>
              </a:rPr>
              <a:t>; the street shall be built again, and the wall, even in troublous times.</a:t>
            </a:r>
          </a:p>
          <a:p>
            <a:pPr>
              <a:lnSpc>
                <a:spcPct val="120000"/>
              </a:lnSpc>
              <a:spcAft>
                <a:spcPts val="600"/>
              </a:spcAft>
            </a:pPr>
            <a:r>
              <a:rPr lang="en-US" sz="2200" b="1" u="sng" dirty="0">
                <a:latin typeface="Century Gothic" panose="020B0502020202020204" pitchFamily="34" charset="0"/>
                <a:cs typeface="Andalus" panose="02020603050405020304" pitchFamily="18" charset="-78"/>
              </a:rPr>
              <a:t>NUMBERS:</a:t>
            </a:r>
          </a:p>
          <a:p>
            <a:pPr>
              <a:lnSpc>
                <a:spcPct val="120000"/>
              </a:lnSpc>
              <a:spcAft>
                <a:spcPts val="600"/>
              </a:spcAft>
            </a:pPr>
            <a:r>
              <a:rPr lang="en-US" sz="2200" dirty="0">
                <a:latin typeface="Century Gothic" panose="020B0502020202020204" pitchFamily="34" charset="0"/>
                <a:cs typeface="Andalus" panose="02020603050405020304" pitchFamily="18" charset="-78"/>
              </a:rPr>
              <a:t>Seven weeks + Threescore and two weeks </a:t>
            </a:r>
          </a:p>
          <a:p>
            <a:pPr>
              <a:lnSpc>
                <a:spcPct val="120000"/>
              </a:lnSpc>
              <a:spcAft>
                <a:spcPts val="600"/>
              </a:spcAft>
            </a:pPr>
            <a:r>
              <a:rPr lang="en-US" sz="2200" dirty="0">
                <a:latin typeface="Century Gothic" panose="020B0502020202020204" pitchFamily="34" charset="0"/>
                <a:cs typeface="Andalus" panose="02020603050405020304" pitchFamily="18" charset="-78"/>
              </a:rPr>
              <a:t>= 7 (rebuild) + 60 + 2 weeks (until Messiah)</a:t>
            </a:r>
          </a:p>
          <a:p>
            <a:pPr>
              <a:lnSpc>
                <a:spcPct val="120000"/>
              </a:lnSpc>
              <a:spcAft>
                <a:spcPts val="600"/>
              </a:spcAft>
            </a:pPr>
            <a:r>
              <a:rPr lang="en-US" sz="2200" dirty="0">
                <a:latin typeface="Century Gothic" panose="020B0502020202020204" pitchFamily="34" charset="0"/>
                <a:cs typeface="Andalus" panose="02020603050405020304" pitchFamily="18" charset="-78"/>
              </a:rPr>
              <a:t>= 69 weeks = 483 years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74</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082457"/>
            <a:ext cx="8458200" cy="4154984"/>
          </a:xfrm>
          <a:prstGeom prst="rect">
            <a:avLst/>
          </a:prstGeom>
          <a:noFill/>
        </p:spPr>
        <p:txBody>
          <a:bodyPr wrap="square" rtlCol="0">
            <a:spAutoFit/>
          </a:bodyPr>
          <a:lstStyle/>
          <a:p>
            <a:pPr indent="-231775">
              <a:lnSpc>
                <a:spcPct val="120000"/>
              </a:lnSpc>
              <a:defRPr/>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And after </a:t>
            </a:r>
            <a:r>
              <a:rPr lang="en-US" sz="2200" b="1" u="sng" dirty="0">
                <a:latin typeface="Century Gothic" panose="020B0502020202020204" pitchFamily="34" charset="0"/>
                <a:cs typeface="Andalus" panose="02020603050405020304" pitchFamily="18" charset="-78"/>
              </a:rPr>
              <a:t>threescore</a:t>
            </a:r>
            <a:r>
              <a:rPr lang="en-US" sz="2200" dirty="0">
                <a:latin typeface="Century Gothic" panose="020B0502020202020204" pitchFamily="34" charset="0"/>
                <a:cs typeface="Andalus" panose="02020603050405020304" pitchFamily="18" charset="-78"/>
              </a:rPr>
              <a:t> and </a:t>
            </a:r>
            <a:r>
              <a:rPr lang="en-US" sz="2200" b="1" u="sng" dirty="0">
                <a:latin typeface="Century Gothic" panose="020B0502020202020204" pitchFamily="34" charset="0"/>
                <a:cs typeface="Andalus" panose="02020603050405020304" pitchFamily="18" charset="-78"/>
              </a:rPr>
              <a:t>two weeks </a:t>
            </a:r>
            <a:r>
              <a:rPr lang="en-US" sz="2200" dirty="0">
                <a:latin typeface="Century Gothic" panose="020B0502020202020204" pitchFamily="34" charset="0"/>
                <a:cs typeface="Andalus" panose="02020603050405020304" pitchFamily="18" charset="-78"/>
              </a:rPr>
              <a:t>shall </a:t>
            </a:r>
            <a:r>
              <a:rPr lang="en-US" sz="2200" b="1" u="sng" dirty="0">
                <a:latin typeface="Century Gothic" panose="020B0502020202020204" pitchFamily="34" charset="0"/>
                <a:cs typeface="Andalus" panose="02020603050405020304" pitchFamily="18" charset="-78"/>
              </a:rPr>
              <a:t>Messiah be cut off</a:t>
            </a:r>
            <a:r>
              <a:rPr lang="en-US" sz="2200" dirty="0">
                <a:latin typeface="Century Gothic" panose="020B0502020202020204" pitchFamily="34" charset="0"/>
                <a:cs typeface="Andalus" panose="02020603050405020304" pitchFamily="18" charset="-78"/>
              </a:rPr>
              <a:t>, but not for himself; and the people of the prince that shall come shall destroy the city and the sanctuary; and the end thereof shall be with a flood, and unto the end of the war desolations are determinable.</a:t>
            </a:r>
          </a:p>
          <a:p>
            <a:pPr>
              <a:lnSpc>
                <a:spcPct val="120000"/>
              </a:lnSpc>
              <a:defRPr/>
            </a:pPr>
            <a:endParaRPr lang="en-US" sz="2200" b="1" u="sng" dirty="0">
              <a:latin typeface="Century Gothic" panose="020B0502020202020204" pitchFamily="34" charset="0"/>
              <a:cs typeface="Andalus" panose="02020603050405020304" pitchFamily="18" charset="-78"/>
            </a:endParaRPr>
          </a:p>
          <a:p>
            <a:pPr>
              <a:lnSpc>
                <a:spcPct val="120000"/>
              </a:lnSpc>
              <a:defRPr/>
            </a:pPr>
            <a:r>
              <a:rPr lang="en-US" sz="2200" b="1" u="sng" dirty="0">
                <a:latin typeface="Century Gothic" panose="020B0502020202020204" pitchFamily="34" charset="0"/>
                <a:cs typeface="Andalus" panose="02020603050405020304" pitchFamily="18" charset="-78"/>
              </a:rPr>
              <a:t>Summary:</a:t>
            </a:r>
          </a:p>
          <a:p>
            <a:pPr>
              <a:lnSpc>
                <a:spcPct val="120000"/>
              </a:lnSpc>
              <a:defRPr/>
            </a:pPr>
            <a:r>
              <a:rPr lang="en-US" sz="2200" dirty="0">
                <a:latin typeface="Century Gothic" panose="020B0502020202020204" pitchFamily="34" charset="0"/>
                <a:cs typeface="Andalus" panose="02020603050405020304" pitchFamily="18" charset="-78"/>
              </a:rPr>
              <a:t>Jesus shall be cut off after:</a:t>
            </a:r>
          </a:p>
          <a:p>
            <a:pPr>
              <a:lnSpc>
                <a:spcPct val="120000"/>
              </a:lnSpc>
              <a:defRPr/>
            </a:pPr>
            <a:r>
              <a:rPr lang="en-US" sz="2200" dirty="0">
                <a:latin typeface="Century Gothic" panose="020B0502020202020204" pitchFamily="34" charset="0"/>
                <a:cs typeface="Andalus" panose="02020603050405020304" pitchFamily="18" charset="-78"/>
              </a:rPr>
              <a:t>7 weeks (to build) from verse 25 +</a:t>
            </a:r>
          </a:p>
          <a:p>
            <a:pPr>
              <a:lnSpc>
                <a:spcPct val="120000"/>
              </a:lnSpc>
              <a:defRPr/>
            </a:pPr>
            <a:r>
              <a:rPr lang="en-US" sz="2200" dirty="0">
                <a:latin typeface="Century Gothic" panose="020B0502020202020204" pitchFamily="34" charset="0"/>
                <a:cs typeface="Andalus" panose="02020603050405020304" pitchFamily="18" charset="-78"/>
              </a:rPr>
              <a:t>62 weeks from verse 26 = 69 weeks or 483 years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75</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948268"/>
            <a:ext cx="8458200" cy="4339650"/>
          </a:xfrm>
          <a:prstGeom prst="rect">
            <a:avLst/>
          </a:prstGeom>
          <a:noFill/>
        </p:spPr>
        <p:txBody>
          <a:bodyPr wrap="square" rtlCol="0">
            <a:spAutoFit/>
          </a:bodyPr>
          <a:lstStyle/>
          <a:p>
            <a:pPr indent="-231775">
              <a:lnSpc>
                <a:spcPct val="120000"/>
              </a:lnSpc>
              <a:defRPr/>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And </a:t>
            </a:r>
            <a:r>
              <a:rPr lang="en-US" sz="3200" b="1" u="sng" dirty="0">
                <a:latin typeface="Century Gothic" panose="020B0502020202020204" pitchFamily="34" charset="0"/>
                <a:cs typeface="Andalus" panose="02020603050405020304" pitchFamily="18" charset="-78"/>
              </a:rPr>
              <a:t>he</a:t>
            </a:r>
            <a:r>
              <a:rPr lang="en-US" sz="2200" dirty="0">
                <a:latin typeface="Century Gothic" panose="020B0502020202020204" pitchFamily="34" charset="0"/>
                <a:cs typeface="Andalus" panose="02020603050405020304" pitchFamily="18" charset="-78"/>
              </a:rPr>
              <a:t> shall </a:t>
            </a:r>
            <a:r>
              <a:rPr lang="en-US" sz="2200" b="1" u="sng" dirty="0">
                <a:latin typeface="Century Gothic" panose="020B0502020202020204" pitchFamily="34" charset="0"/>
                <a:cs typeface="Andalus" panose="02020603050405020304" pitchFamily="18" charset="-78"/>
              </a:rPr>
              <a:t>confirm the covenant with many for one week</a:t>
            </a:r>
            <a:r>
              <a:rPr lang="en-US" sz="2200" dirty="0">
                <a:latin typeface="Century Gothic" panose="020B0502020202020204" pitchFamily="34" charset="0"/>
                <a:cs typeface="Andalus" panose="02020603050405020304" pitchFamily="18" charset="-78"/>
              </a:rPr>
              <a:t>; and in the midst of the week he shall cause the sacrifice and the oblation to cease, and for the overspreading of abominations he shall make it desolate, even until the consummation, and that determination shall be poured upon the desolate.</a:t>
            </a:r>
          </a:p>
          <a:p>
            <a:pPr>
              <a:lnSpc>
                <a:spcPct val="120000"/>
              </a:lnSpc>
              <a:defRPr/>
            </a:pPr>
            <a:endParaRPr lang="en-US" sz="2200" dirty="0">
              <a:latin typeface="Century Gothic" panose="020B0502020202020204" pitchFamily="34" charset="0"/>
              <a:cs typeface="Andalus" panose="02020603050405020304" pitchFamily="18" charset="-78"/>
            </a:endParaRPr>
          </a:p>
          <a:p>
            <a:pPr>
              <a:lnSpc>
                <a:spcPct val="120000"/>
              </a:lnSpc>
              <a:defRPr/>
            </a:pPr>
            <a:r>
              <a:rPr lang="en-US" sz="2200" b="1" u="sng" dirty="0">
                <a:latin typeface="Century Gothic" panose="020B0502020202020204" pitchFamily="34" charset="0"/>
                <a:cs typeface="Andalus" panose="02020603050405020304" pitchFamily="18" charset="-78"/>
              </a:rPr>
              <a:t>NUMBERS:</a:t>
            </a:r>
          </a:p>
          <a:p>
            <a:pPr>
              <a:lnSpc>
                <a:spcPct val="120000"/>
              </a:lnSpc>
              <a:defRPr/>
            </a:pPr>
            <a:r>
              <a:rPr lang="en-US" sz="2200" dirty="0">
                <a:latin typeface="Century Gothic" panose="020B0502020202020204" pitchFamily="34" charset="0"/>
                <a:cs typeface="Andalus" panose="02020603050405020304" pitchFamily="18" charset="-78"/>
              </a:rPr>
              <a:t>7 weeks to rebuild + 62 weeks to Christ + 1 of covenant</a:t>
            </a:r>
          </a:p>
          <a:p>
            <a:pPr>
              <a:lnSpc>
                <a:spcPct val="120000"/>
              </a:lnSpc>
              <a:defRPr/>
            </a:pPr>
            <a:r>
              <a:rPr lang="en-US" sz="2200" dirty="0">
                <a:latin typeface="Century Gothic" panose="020B0502020202020204" pitchFamily="34" charset="0"/>
                <a:cs typeface="Andalus" panose="02020603050405020304" pitchFamily="18" charset="-78"/>
              </a:rPr>
              <a:t>= 70 weeks are determined upon the holy city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76</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219200" y="1066800"/>
            <a:ext cx="7010400" cy="4724370"/>
          </a:xfrm>
          <a:prstGeom prst="rect">
            <a:avLst/>
          </a:prstGeom>
          <a:noFill/>
        </p:spPr>
        <p:txBody>
          <a:bodyPr wrap="square" rtlCol="0">
            <a:spAutoFit/>
          </a:bodyPr>
          <a:lstStyle/>
          <a:p>
            <a:pPr>
              <a:spcBef>
                <a:spcPct val="50000"/>
              </a:spcBef>
            </a:pPr>
            <a:r>
              <a:rPr lang="en-US" altLang="en-US" sz="2800" b="1" u="sng" dirty="0">
                <a:latin typeface="Century Gothic" pitchFamily="34" charset="0"/>
              </a:rPr>
              <a:t>SUMMARY OF NUMBERS:</a:t>
            </a:r>
          </a:p>
          <a:p>
            <a:pPr>
              <a:spcBef>
                <a:spcPct val="50000"/>
              </a:spcBef>
            </a:pPr>
            <a:r>
              <a:rPr lang="en-US" altLang="en-US" sz="2800" dirty="0">
                <a:latin typeface="Century Gothic" pitchFamily="34" charset="0"/>
              </a:rPr>
              <a:t>7 weeks (rebuild)</a:t>
            </a:r>
          </a:p>
          <a:p>
            <a:pPr>
              <a:spcBef>
                <a:spcPct val="50000"/>
              </a:spcBef>
            </a:pPr>
            <a:r>
              <a:rPr lang="en-US" altLang="en-US" sz="2800" dirty="0">
                <a:latin typeface="Century Gothic" pitchFamily="34" charset="0"/>
              </a:rPr>
              <a:t>+ 62 weeks (until Messiah)</a:t>
            </a:r>
          </a:p>
          <a:p>
            <a:pPr>
              <a:spcBef>
                <a:spcPct val="50000"/>
              </a:spcBef>
            </a:pPr>
            <a:r>
              <a:rPr lang="en-US" altLang="en-US" sz="2800" dirty="0">
                <a:latin typeface="Century Gothic" pitchFamily="34" charset="0"/>
              </a:rPr>
              <a:t>+ 1 week (he will confirm his covenant)</a:t>
            </a:r>
          </a:p>
          <a:p>
            <a:pPr>
              <a:spcBef>
                <a:spcPct val="50000"/>
              </a:spcBef>
            </a:pPr>
            <a:r>
              <a:rPr lang="en-US" altLang="en-US" sz="2800" dirty="0">
                <a:latin typeface="Century Gothic" pitchFamily="34" charset="0"/>
              </a:rPr>
              <a:t>= 70 weeks = 490 years</a:t>
            </a:r>
          </a:p>
          <a:p>
            <a:pPr algn="ctr">
              <a:spcBef>
                <a:spcPts val="1800"/>
              </a:spcBef>
            </a:pPr>
            <a:r>
              <a:rPr lang="en-US" altLang="en-US" sz="3600" u="sng" dirty="0">
                <a:latin typeface="Century Gothic" pitchFamily="34" charset="0"/>
              </a:rPr>
              <a:t>Determined upon whom?</a:t>
            </a:r>
          </a:p>
          <a:p>
            <a:pPr algn="ctr"/>
            <a:r>
              <a:rPr lang="en-US" altLang="en-US" sz="5400" b="1" dirty="0">
                <a:ln w="19050">
                  <a:solidFill>
                    <a:schemeClr val="tx1"/>
                  </a:solidFill>
                </a:ln>
                <a:solidFill>
                  <a:srgbClr val="FF0000"/>
                </a:solidFill>
                <a:effectLst>
                  <a:outerShdw blurRad="50800" dist="38100" dir="2700000" sx="102000" sy="102000" algn="tl" rotWithShape="0">
                    <a:prstClr val="black">
                      <a:alpha val="60000"/>
                    </a:prstClr>
                  </a:outerShdw>
                </a:effectLst>
                <a:latin typeface="Century Gothic" pitchFamily="34" charset="0"/>
              </a:rPr>
              <a:t>JERUSALEM</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77</a:t>
            </a:fld>
            <a:endParaRPr lang="en-US"/>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2000"/>
                                        <p:tgtEl>
                                          <p:spTgt spid="2">
                                            <p:txEl>
                                              <p:pRg st="3" end="3"/>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20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20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600027"/>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78</a:t>
            </a:fld>
            <a:endParaRPr lang="en-US"/>
          </a:p>
        </p:txBody>
      </p:sp>
      <p:sp>
        <p:nvSpPr>
          <p:cNvPr id="9" name="TextBox 8"/>
          <p:cNvSpPr txBox="1"/>
          <p:nvPr/>
        </p:nvSpPr>
        <p:spPr>
          <a:xfrm>
            <a:off x="903115" y="1752600"/>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10" name="TextBox 9"/>
          <p:cNvSpPr txBox="1"/>
          <p:nvPr/>
        </p:nvSpPr>
        <p:spPr>
          <a:xfrm>
            <a:off x="3329650" y="1752600"/>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11" name="TextBox 10"/>
          <p:cNvSpPr txBox="1"/>
          <p:nvPr/>
        </p:nvSpPr>
        <p:spPr>
          <a:xfrm>
            <a:off x="5760720" y="1752600"/>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12" name="TextBox 11"/>
          <p:cNvSpPr txBox="1"/>
          <p:nvPr/>
        </p:nvSpPr>
        <p:spPr>
          <a:xfrm>
            <a:off x="903115" y="2590800"/>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13" name="TextBox 12"/>
          <p:cNvSpPr txBox="1"/>
          <p:nvPr/>
        </p:nvSpPr>
        <p:spPr>
          <a:xfrm>
            <a:off x="3329650" y="2590800"/>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14" name="TextBox 13"/>
          <p:cNvSpPr txBox="1"/>
          <p:nvPr/>
        </p:nvSpPr>
        <p:spPr>
          <a:xfrm>
            <a:off x="5760720" y="2590800"/>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1600" dirty="0">
              <a:latin typeface="Century Gothic" pitchFamily="34" charset="0"/>
            </a:endParaRPr>
          </a:p>
        </p:txBody>
      </p:sp>
      <p:sp>
        <p:nvSpPr>
          <p:cNvPr id="15" name="TextBox 14"/>
          <p:cNvSpPr txBox="1"/>
          <p:nvPr/>
        </p:nvSpPr>
        <p:spPr>
          <a:xfrm>
            <a:off x="908050" y="2921000"/>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
        <p:nvSpPr>
          <p:cNvPr id="16" name="TextBox 15"/>
          <p:cNvSpPr txBox="1"/>
          <p:nvPr/>
        </p:nvSpPr>
        <p:spPr>
          <a:xfrm>
            <a:off x="5753100" y="3457630"/>
            <a:ext cx="2438400" cy="461665"/>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Last 1 “Week”</a:t>
            </a:r>
          </a:p>
        </p:txBody>
      </p:sp>
      <p:sp>
        <p:nvSpPr>
          <p:cNvPr id="17" name="TextBox 16"/>
          <p:cNvSpPr txBox="1"/>
          <p:nvPr/>
        </p:nvSpPr>
        <p:spPr>
          <a:xfrm>
            <a:off x="5753100" y="3932464"/>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21" name="TextBox 20"/>
          <p:cNvSpPr txBox="1"/>
          <p:nvPr/>
        </p:nvSpPr>
        <p:spPr>
          <a:xfrm>
            <a:off x="6972300" y="3931465"/>
            <a:ext cx="1219200" cy="307777"/>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400" b="1" dirty="0">
                <a:latin typeface="Century Gothic" pitchFamily="34" charset="0"/>
              </a:rPr>
              <a:t>3</a:t>
            </a:r>
            <a:r>
              <a:rPr lang="en-US" sz="1400" baseline="30000" dirty="0">
                <a:latin typeface="Century Gothic" pitchFamily="34" charset="0"/>
              </a:rPr>
              <a:t> </a:t>
            </a:r>
            <a:r>
              <a:rPr lang="en-US" sz="1400" dirty="0">
                <a:latin typeface="Century Gothic" pitchFamily="34" charset="0"/>
              </a:rPr>
              <a:t>½</a:t>
            </a:r>
            <a:r>
              <a:rPr lang="en-US" sz="1400" b="1" dirty="0">
                <a:latin typeface="Century Gothic" pitchFamily="34" charset="0"/>
              </a:rPr>
              <a:t> Years</a:t>
            </a:r>
          </a:p>
        </p:txBody>
      </p:sp>
      <p:sp>
        <p:nvSpPr>
          <p:cNvPr id="22" name="TextBox 21"/>
          <p:cNvSpPr txBox="1"/>
          <p:nvPr/>
        </p:nvSpPr>
        <p:spPr>
          <a:xfrm>
            <a:off x="5753100" y="4250035"/>
            <a:ext cx="2438400" cy="877163"/>
          </a:xfrm>
          <a:prstGeom prst="rect">
            <a:avLst/>
          </a:prstGeom>
          <a:solidFill>
            <a:schemeClr val="accent3">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b="1" spc="-300" dirty="0">
                <a:latin typeface="Century Gothic" pitchFamily="34" charset="0"/>
              </a:rPr>
              <a:t>/\</a:t>
            </a:r>
          </a:p>
          <a:p>
            <a:pPr algn="ctr"/>
            <a:endParaRPr lang="en-US" sz="300" b="1" dirty="0">
              <a:latin typeface="Century Gothic" pitchFamily="34" charset="0"/>
            </a:endParaRPr>
          </a:p>
          <a:p>
            <a:pPr algn="ctr"/>
            <a:r>
              <a:rPr lang="en-US" sz="1600" b="1" dirty="0">
                <a:latin typeface="Century Gothic" pitchFamily="34" charset="0"/>
              </a:rPr>
              <a:t>“He will be cut off in the midst of week”</a:t>
            </a:r>
          </a:p>
        </p:txBody>
      </p:sp>
    </p:spTree>
    <p:extLst>
      <p:ext uri="{BB962C8B-B14F-4D97-AF65-F5344CB8AC3E}">
        <p14:creationId xmlns:p14="http://schemas.microsoft.com/office/powerpoint/2010/main" val="2861219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20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21"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914400" y="1561663"/>
            <a:ext cx="7315200" cy="3203954"/>
          </a:xfrm>
          <a:prstGeom prst="rect">
            <a:avLst/>
          </a:prstGeom>
          <a:noFill/>
        </p:spPr>
        <p:txBody>
          <a:bodyPr wrap="square" rtlCol="0">
            <a:spAutoFit/>
          </a:bodyPr>
          <a:lstStyle/>
          <a:p>
            <a:pPr>
              <a:lnSpc>
                <a:spcPct val="120000"/>
              </a:lnSpc>
              <a:spcAft>
                <a:spcPts val="1800"/>
              </a:spcAft>
              <a:defRPr/>
            </a:pPr>
            <a:r>
              <a:rPr lang="en-US" sz="2400" b="1" u="sng" dirty="0">
                <a:latin typeface="Century Gothic" panose="020B0502020202020204" pitchFamily="34" charset="0"/>
                <a:cs typeface="Andalus" panose="02020603050405020304" pitchFamily="18" charset="-78"/>
              </a:rPr>
              <a:t>When do the 70 weeks start?</a:t>
            </a:r>
          </a:p>
          <a:p>
            <a:pPr>
              <a:lnSpc>
                <a:spcPct val="120000"/>
              </a:lnSpc>
              <a:defRPr/>
            </a:pPr>
            <a:r>
              <a:rPr lang="en-US" sz="2200" b="1" dirty="0">
                <a:latin typeface="Century Gothic" panose="020B0502020202020204" pitchFamily="34" charset="0"/>
                <a:cs typeface="Andalus" panose="02020603050405020304" pitchFamily="18" charset="-78"/>
              </a:rPr>
              <a:t>25</a:t>
            </a:r>
            <a:r>
              <a:rPr lang="en-US" sz="2200" dirty="0">
                <a:latin typeface="Century Gothic" panose="020B0502020202020204" pitchFamily="34" charset="0"/>
                <a:cs typeface="Andalus" panose="02020603050405020304" pitchFamily="18" charset="-78"/>
              </a:rPr>
              <a:t> Know therefore and understand, that from the </a:t>
            </a:r>
            <a:r>
              <a:rPr lang="en-US" sz="2200" b="1" u="sng" dirty="0">
                <a:latin typeface="Century Gothic" panose="020B0502020202020204" pitchFamily="34" charset="0"/>
                <a:cs typeface="Andalus" panose="02020603050405020304" pitchFamily="18" charset="-78"/>
              </a:rPr>
              <a:t>going forth of the commandment to restore and to build Jerusalem</a:t>
            </a:r>
            <a:r>
              <a:rPr lang="en-US" sz="2200" dirty="0">
                <a:latin typeface="Century Gothic" panose="020B0502020202020204" pitchFamily="34" charset="0"/>
                <a:cs typeface="Andalus" panose="02020603050405020304" pitchFamily="18" charset="-78"/>
              </a:rPr>
              <a:t>, unto the Messiah the Prince, </a:t>
            </a:r>
            <a:r>
              <a:rPr lang="en-US" sz="2200" b="1" u="sng" dirty="0">
                <a:latin typeface="Century Gothic" panose="020B0502020202020204" pitchFamily="34" charset="0"/>
                <a:cs typeface="Andalus" panose="02020603050405020304" pitchFamily="18" charset="-78"/>
              </a:rPr>
              <a:t>shall be seven weeks, and threescore and two weeks</a:t>
            </a:r>
            <a:r>
              <a:rPr lang="en-US" sz="2200" dirty="0">
                <a:latin typeface="Century Gothic" panose="020B0502020202020204" pitchFamily="34" charset="0"/>
                <a:cs typeface="Andalus" panose="02020603050405020304" pitchFamily="18" charset="-78"/>
              </a:rPr>
              <a:t>; the street shall be built again, and the wall, even in troublous times.</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79</a:t>
            </a:fld>
            <a:endParaRPr lang="en-US"/>
          </a:p>
        </p:txBody>
      </p:sp>
      <p:sp>
        <p:nvSpPr>
          <p:cNvPr id="7" name="TextBox 6"/>
          <p:cNvSpPr txBox="1"/>
          <p:nvPr/>
        </p:nvSpPr>
        <p:spPr>
          <a:xfrm>
            <a:off x="1828800" y="4800600"/>
            <a:ext cx="5334000" cy="707886"/>
          </a:xfrm>
          <a:prstGeom prst="rect">
            <a:avLst/>
          </a:prstGeom>
          <a:noFill/>
        </p:spPr>
        <p:txBody>
          <a:bodyPr wrap="square" rtlCol="0">
            <a:spAutoFit/>
          </a:bodyPr>
          <a:lstStyle/>
          <a:p>
            <a:pPr algn="ctr"/>
            <a:r>
              <a:rPr lang="en-US" altLang="en-US" sz="4000" b="1" dirty="0">
                <a:ln w="19050">
                  <a:solidFill>
                    <a:schemeClr val="tx1"/>
                  </a:solidFill>
                </a:ln>
                <a:solidFill>
                  <a:srgbClr val="FF0000"/>
                </a:solidFill>
                <a:latin typeface="Century Gothic" pitchFamily="34" charset="0"/>
              </a:rPr>
              <a:t>Point of Reference</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609599" y="685800"/>
            <a:ext cx="8001001" cy="5257800"/>
          </a:xfrm>
        </p:spPr>
        <p:txBody>
          <a:bodyPr>
            <a:noAutofit/>
          </a:bodyPr>
          <a:lstStyle/>
          <a:p>
            <a:pPr marL="0" indent="0">
              <a:lnSpc>
                <a:spcPct val="130000"/>
              </a:lnSpc>
              <a:spcBef>
                <a:spcPct val="0"/>
              </a:spcBef>
              <a:spcAft>
                <a:spcPts val="1200"/>
              </a:spcAft>
              <a:buNone/>
            </a:pPr>
            <a:r>
              <a:rPr lang="en-US" altLang="en-US" sz="2400" b="1" dirty="0">
                <a:ln w="15875">
                  <a:solidFill>
                    <a:schemeClr val="tx1"/>
                  </a:solidFill>
                </a:ln>
                <a:solidFill>
                  <a:srgbClr val="FF0000"/>
                </a:solidFill>
                <a:latin typeface="Century Gothic" pitchFamily="34" charset="0"/>
                <a:cs typeface="Narkisim" pitchFamily="34" charset="-79"/>
              </a:rPr>
              <a:t>And all this have they done that they might pervert the right ways of the Lord; that they might blind the eyes and harden the hearts of the children of men</a:t>
            </a:r>
            <a:r>
              <a:rPr lang="en-US" altLang="en-US" sz="2400" dirty="0">
                <a:latin typeface="Century Gothic" pitchFamily="34" charset="0"/>
                <a:cs typeface="Narkisim" pitchFamily="34" charset="-79"/>
              </a:rPr>
              <a:t>:</a:t>
            </a:r>
          </a:p>
          <a:p>
            <a:pPr marL="0" indent="0">
              <a:lnSpc>
                <a:spcPct val="130000"/>
              </a:lnSpc>
              <a:spcBef>
                <a:spcPct val="0"/>
              </a:spcBef>
              <a:spcAft>
                <a:spcPts val="1200"/>
              </a:spcAft>
              <a:buNone/>
            </a:pPr>
            <a:r>
              <a:rPr lang="en-US" altLang="en-US" sz="2200" dirty="0">
                <a:latin typeface="Century Gothic" pitchFamily="34" charset="0"/>
                <a:cs typeface="Narkisim" pitchFamily="34" charset="-79"/>
              </a:rPr>
              <a:t>Wherefore, thou </a:t>
            </a:r>
            <a:r>
              <a:rPr lang="en-US" altLang="en-US" sz="2200" dirty="0" err="1">
                <a:latin typeface="Century Gothic" pitchFamily="34" charset="0"/>
                <a:cs typeface="Narkisim" pitchFamily="34" charset="-79"/>
              </a:rPr>
              <a:t>seest</a:t>
            </a:r>
            <a:r>
              <a:rPr lang="en-US" altLang="en-US" sz="2200" dirty="0">
                <a:latin typeface="Century Gothic" pitchFamily="34" charset="0"/>
                <a:cs typeface="Narkisim" pitchFamily="34" charset="-79"/>
              </a:rPr>
              <a:t> that after the book hath gone forth through the hands of the great and abominable church that there are </a:t>
            </a:r>
            <a:r>
              <a:rPr lang="en-US" altLang="en-US" sz="2400" b="1" dirty="0">
                <a:ln w="15875">
                  <a:solidFill>
                    <a:schemeClr val="tx1"/>
                  </a:solidFill>
                </a:ln>
                <a:solidFill>
                  <a:srgbClr val="FF0000"/>
                </a:solidFill>
                <a:latin typeface="Century Gothic" pitchFamily="34" charset="0"/>
                <a:cs typeface="Narkisim" pitchFamily="34" charset="-79"/>
              </a:rPr>
              <a:t>many plain and precious things taken away from the book</a:t>
            </a:r>
            <a:r>
              <a:rPr lang="en-US" altLang="en-US" sz="2200" dirty="0">
                <a:latin typeface="Century Gothic" pitchFamily="34" charset="0"/>
                <a:cs typeface="Narkisim" pitchFamily="34" charset="-79"/>
              </a:rPr>
              <a:t>, which is the book of the Lamb of God;</a:t>
            </a:r>
          </a:p>
          <a:p>
            <a:pPr marL="0" indent="0">
              <a:lnSpc>
                <a:spcPct val="130000"/>
              </a:lnSpc>
              <a:spcBef>
                <a:spcPct val="0"/>
              </a:spcBef>
              <a:spcAft>
                <a:spcPts val="1200"/>
              </a:spcAft>
              <a:buNone/>
            </a:pPr>
            <a:r>
              <a:rPr lang="en-US" altLang="en-US" sz="2200" dirty="0">
                <a:latin typeface="Century Gothic" pitchFamily="34" charset="0"/>
                <a:cs typeface="Narkisim" pitchFamily="34" charset="-79"/>
              </a:rPr>
              <a:t>And after these plain and precious things were taken away, it </a:t>
            </a:r>
            <a:r>
              <a:rPr lang="en-US" altLang="en-US" sz="2200" dirty="0" err="1">
                <a:latin typeface="Century Gothic" pitchFamily="34" charset="0"/>
                <a:cs typeface="Narkisim" pitchFamily="34" charset="-79"/>
              </a:rPr>
              <a:t>goeth</a:t>
            </a:r>
            <a:r>
              <a:rPr lang="en-US" altLang="en-US" sz="2200" dirty="0">
                <a:latin typeface="Century Gothic" pitchFamily="34" charset="0"/>
                <a:cs typeface="Narkisim" pitchFamily="34" charset="-79"/>
              </a:rPr>
              <a:t> forth unto all the nations of the Gentiles:</a:t>
            </a: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8</a:t>
            </a:fld>
            <a:endParaRPr lang="en-US" dirty="0"/>
          </a:p>
        </p:txBody>
      </p:sp>
      <p:sp>
        <p:nvSpPr>
          <p:cNvPr id="5" name="TextBox 4"/>
          <p:cNvSpPr txBox="1"/>
          <p:nvPr/>
        </p:nvSpPr>
        <p:spPr>
          <a:xfrm>
            <a:off x="4889500" y="5665113"/>
            <a:ext cx="4038600" cy="430887"/>
          </a:xfrm>
          <a:prstGeom prst="rect">
            <a:avLst/>
          </a:prstGeom>
          <a:solidFill>
            <a:schemeClr val="bg1">
              <a:alpha val="40000"/>
            </a:schemeClr>
          </a:solidFill>
        </p:spPr>
        <p:txBody>
          <a:bodyPr wrap="square" rtlCol="0">
            <a:spAutoFit/>
          </a:bodyPr>
          <a:lstStyle/>
          <a:p>
            <a:pPr algn="r"/>
            <a:r>
              <a:rPr lang="en-US" sz="2200" dirty="0">
                <a:latin typeface="Century Gothic" panose="020B0502020202020204" pitchFamily="34" charset="0"/>
              </a:rPr>
              <a:t>1 Nephi 3:165-175 (Cont.)</a:t>
            </a:r>
            <a:r>
              <a:rPr lang="en-US" sz="2200" dirty="0">
                <a:latin typeface="Century Gothic" panose="020B0502020202020204" pitchFamily="34" charset="0"/>
                <a:sym typeface="Wingdings" panose="05000000000000000000" pitchFamily="2" charset="2"/>
              </a:rPr>
              <a:t></a:t>
            </a:r>
            <a:endParaRPr lang="en-US" sz="2200" dirty="0">
              <a:latin typeface="Century Gothic" panose="020B0502020202020204" pitchFamily="34" charset="0"/>
            </a:endParaRPr>
          </a:p>
        </p:txBody>
      </p:sp>
    </p:spTree>
    <p:extLst>
      <p:ext uri="{BB962C8B-B14F-4D97-AF65-F5344CB8AC3E}">
        <p14:creationId xmlns:p14="http://schemas.microsoft.com/office/powerpoint/2010/main" val="3219964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09600" y="1371600"/>
            <a:ext cx="8153400" cy="4355038"/>
          </a:xfrm>
          <a:prstGeom prst="rect">
            <a:avLst/>
          </a:prstGeom>
          <a:noFill/>
        </p:spPr>
        <p:txBody>
          <a:bodyPr wrap="square" rtlCol="0">
            <a:spAutoFit/>
          </a:bodyPr>
          <a:lstStyle/>
          <a:p>
            <a:pPr>
              <a:spcBef>
                <a:spcPct val="50000"/>
              </a:spcBef>
              <a:defRPr/>
            </a:pPr>
            <a:endParaRPr lang="en-US" sz="2400" b="1" u="sng" dirty="0">
              <a:latin typeface="Century Gothic" panose="020B0502020202020204" pitchFamily="34" charset="0"/>
              <a:cs typeface="Andalus" panose="02020603050405020304" pitchFamily="18" charset="-78"/>
            </a:endParaRPr>
          </a:p>
          <a:p>
            <a:pPr>
              <a:spcBef>
                <a:spcPct val="50000"/>
              </a:spcBef>
              <a:defRPr/>
            </a:pPr>
            <a:r>
              <a:rPr lang="en-US" sz="2200" dirty="0">
                <a:latin typeface="Century Gothic" panose="020B0502020202020204" pitchFamily="34" charset="0"/>
                <a:cs typeface="Andalus" panose="02020603050405020304" pitchFamily="18" charset="-78"/>
              </a:rPr>
              <a:t>And he (Ezra) came to Jerusalem in the fifth month, which was in the </a:t>
            </a:r>
            <a:r>
              <a:rPr lang="en-US" sz="2200" b="1" u="sng" dirty="0">
                <a:latin typeface="Century Gothic" panose="020B0502020202020204" pitchFamily="34" charset="0"/>
                <a:cs typeface="Andalus" panose="02020603050405020304" pitchFamily="18" charset="-78"/>
              </a:rPr>
              <a:t>seventh year of the king</a:t>
            </a:r>
            <a:r>
              <a:rPr lang="en-US" sz="2200" dirty="0">
                <a:latin typeface="Century Gothic" panose="020B0502020202020204" pitchFamily="34" charset="0"/>
                <a:cs typeface="Andalus" panose="02020603050405020304" pitchFamily="18" charset="-78"/>
              </a:rPr>
              <a:t>…Now this is the copy of the letter that the king Artaxerxes gave unto Ezra the </a:t>
            </a:r>
            <a:r>
              <a:rPr lang="en-US" sz="2200" b="1" u="sng" dirty="0">
                <a:latin typeface="Century Gothic" panose="020B0502020202020204" pitchFamily="34" charset="0"/>
                <a:cs typeface="Andalus" panose="02020603050405020304" pitchFamily="18" charset="-78"/>
              </a:rPr>
              <a:t>priest…I make a decree, that all they of the people of Israel, and of his priests and Levites, in my realm, which are minded of their own freewill to go up to Jerusalem, go with thee</a:t>
            </a:r>
            <a:r>
              <a:rPr lang="en-US" sz="2200" dirty="0">
                <a:latin typeface="Century Gothic" panose="020B0502020202020204" pitchFamily="34" charset="0"/>
                <a:cs typeface="Andalus" panose="02020603050405020304" pitchFamily="18" charset="-78"/>
              </a:rPr>
              <a:t>.</a:t>
            </a:r>
          </a:p>
          <a:p>
            <a:pPr algn="r">
              <a:spcBef>
                <a:spcPct val="50000"/>
              </a:spcBef>
              <a:defRPr/>
            </a:pPr>
            <a:r>
              <a:rPr lang="en-US" sz="2200" dirty="0">
                <a:latin typeface="Century Gothic" panose="020B0502020202020204" pitchFamily="34" charset="0"/>
                <a:cs typeface="Andalus" panose="02020603050405020304" pitchFamily="18" charset="-78"/>
              </a:rPr>
              <a:t>Ezra 7:6–26</a:t>
            </a:r>
          </a:p>
          <a:p>
            <a:pPr>
              <a:spcBef>
                <a:spcPct val="50000"/>
              </a:spcBef>
              <a:defRPr/>
            </a:pPr>
            <a:endParaRPr lang="en-US" sz="2200" dirty="0">
              <a:latin typeface="Century Gothic" panose="020B0502020202020204" pitchFamily="34" charset="0"/>
              <a:cs typeface="Andalus" panose="02020603050405020304" pitchFamily="18" charset="-78"/>
            </a:endParaRPr>
          </a:p>
          <a:p>
            <a:pPr>
              <a:defRPr/>
            </a:pPr>
            <a:r>
              <a:rPr lang="en-US" sz="2200" dirty="0">
                <a:latin typeface="Century Gothic" panose="020B0502020202020204" pitchFamily="34" charset="0"/>
                <a:cs typeface="Andalus" panose="02020603050405020304" pitchFamily="18" charset="-78"/>
              </a:rPr>
              <a:t>The </a:t>
            </a:r>
            <a:r>
              <a:rPr lang="en-US" sz="2200" b="1" u="sng" dirty="0">
                <a:latin typeface="Century Gothic" panose="020B0502020202020204" pitchFamily="34" charset="0"/>
                <a:cs typeface="Andalus" panose="02020603050405020304" pitchFamily="18" charset="-78"/>
              </a:rPr>
              <a:t>seventh</a:t>
            </a:r>
            <a:r>
              <a:rPr lang="en-US" sz="2200" dirty="0">
                <a:latin typeface="Century Gothic" panose="020B0502020202020204" pitchFamily="34" charset="0"/>
                <a:cs typeface="Andalus" panose="02020603050405020304" pitchFamily="18" charset="-78"/>
              </a:rPr>
              <a:t> year of king </a:t>
            </a:r>
            <a:r>
              <a:rPr lang="en-US" sz="2200" dirty="0" err="1">
                <a:latin typeface="Century Gothic" panose="020B0502020202020204" pitchFamily="34" charset="0"/>
                <a:cs typeface="Andalus" panose="02020603050405020304" pitchFamily="18" charset="-78"/>
              </a:rPr>
              <a:t>Artaxerxes</a:t>
            </a:r>
            <a:r>
              <a:rPr lang="en-US" sz="2200" dirty="0">
                <a:latin typeface="Century Gothic" panose="020B0502020202020204" pitchFamily="34" charset="0"/>
                <a:cs typeface="Andalus" panose="02020603050405020304" pitchFamily="18" charset="-78"/>
              </a:rPr>
              <a:t> is known to be 457 B.C. </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80</a:t>
            </a:fld>
            <a:endParaRPr lang="en-US"/>
          </a:p>
        </p:txBody>
      </p:sp>
      <p:sp>
        <p:nvSpPr>
          <p:cNvPr id="7" name="TextBox 6">
            <a:extLst>
              <a:ext uri="{FF2B5EF4-FFF2-40B4-BE49-F238E27FC236}">
                <a16:creationId xmlns:a16="http://schemas.microsoft.com/office/drawing/2014/main" id="{40C71C6D-8D48-4ED5-B96B-09488C69C27B}"/>
              </a:ext>
            </a:extLst>
          </p:cNvPr>
          <p:cNvSpPr txBox="1"/>
          <p:nvPr/>
        </p:nvSpPr>
        <p:spPr>
          <a:xfrm>
            <a:off x="1828800" y="1066800"/>
            <a:ext cx="5334000" cy="707886"/>
          </a:xfrm>
          <a:prstGeom prst="rect">
            <a:avLst/>
          </a:prstGeom>
          <a:noFill/>
        </p:spPr>
        <p:txBody>
          <a:bodyPr wrap="square" rtlCol="0">
            <a:spAutoFit/>
          </a:bodyPr>
          <a:lstStyle/>
          <a:p>
            <a:pPr algn="ctr"/>
            <a:r>
              <a:rPr lang="en-US" altLang="en-US" sz="4000" b="1" dirty="0">
                <a:ln w="19050">
                  <a:solidFill>
                    <a:schemeClr val="tx1"/>
                  </a:solidFill>
                </a:ln>
                <a:solidFill>
                  <a:srgbClr val="FF0000"/>
                </a:solidFill>
                <a:latin typeface="Century Gothic" pitchFamily="34" charset="0"/>
              </a:rPr>
              <a:t>Point of Reference</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81</a:t>
            </a:fld>
            <a:endParaRPr lang="en-US"/>
          </a:p>
        </p:txBody>
      </p:sp>
      <p:sp>
        <p:nvSpPr>
          <p:cNvPr id="7" name="Text Box 4"/>
          <p:cNvSpPr txBox="1">
            <a:spLocks noChangeArrowheads="1"/>
          </p:cNvSpPr>
          <p:nvPr/>
        </p:nvSpPr>
        <p:spPr bwMode="auto">
          <a:xfrm>
            <a:off x="762000" y="1571179"/>
            <a:ext cx="7772400" cy="969496"/>
          </a:xfrm>
          <a:prstGeom prst="rect">
            <a:avLst/>
          </a:prstGeom>
          <a:noFill/>
          <a:ln w="9525" algn="ctr">
            <a:noFill/>
            <a:miter lim="800000"/>
            <a:headEnd/>
            <a:tailEnd/>
          </a:ln>
        </p:spPr>
        <p:txBody>
          <a:bodyPr wrap="square">
            <a:spAutoFit/>
          </a:bodyPr>
          <a:lstStyle/>
          <a:p>
            <a:pPr>
              <a:spcBef>
                <a:spcPct val="50000"/>
              </a:spcBef>
            </a:pPr>
            <a:r>
              <a:rPr lang="en-US" altLang="en-US" sz="2400" b="1" u="sng" dirty="0">
                <a:latin typeface="Century Gothic" panose="020B0502020202020204" pitchFamily="34" charset="0"/>
                <a:cs typeface="Andalus" panose="02020603050405020304" pitchFamily="18" charset="-78"/>
              </a:rPr>
              <a:t>When do the 70 weeks start?</a:t>
            </a:r>
          </a:p>
          <a:p>
            <a:pPr>
              <a:spcBef>
                <a:spcPct val="50000"/>
              </a:spcBef>
            </a:pPr>
            <a:r>
              <a:rPr lang="en-US" altLang="en-US" sz="2200" dirty="0">
                <a:latin typeface="Century Gothic" panose="020B0502020202020204" pitchFamily="34" charset="0"/>
                <a:cs typeface="Andalus" panose="02020603050405020304" pitchFamily="18" charset="-78"/>
              </a:rPr>
              <a:t>They started approximately 457 B.C. (1</a:t>
            </a:r>
            <a:r>
              <a:rPr lang="en-US" altLang="en-US" sz="2200" baseline="30000" dirty="0">
                <a:latin typeface="Century Gothic" panose="020B0502020202020204" pitchFamily="34" charset="0"/>
                <a:cs typeface="Andalus" panose="02020603050405020304" pitchFamily="18" charset="-78"/>
              </a:rPr>
              <a:t>st</a:t>
            </a:r>
            <a:r>
              <a:rPr lang="en-US" altLang="en-US" sz="2200" dirty="0">
                <a:latin typeface="Century Gothic" panose="020B0502020202020204" pitchFamily="34" charset="0"/>
                <a:cs typeface="Andalus" panose="02020603050405020304" pitchFamily="18" charset="-78"/>
              </a:rPr>
              <a:t> decree)</a:t>
            </a:r>
          </a:p>
        </p:txBody>
      </p:sp>
      <p:sp>
        <p:nvSpPr>
          <p:cNvPr id="16" name="TextBox 15"/>
          <p:cNvSpPr txBox="1"/>
          <p:nvPr/>
        </p:nvSpPr>
        <p:spPr>
          <a:xfrm>
            <a:off x="849086" y="4293513"/>
            <a:ext cx="7543800" cy="430887"/>
          </a:xfrm>
          <a:prstGeom prst="rect">
            <a:avLst/>
          </a:prstGeom>
          <a:noFill/>
        </p:spPr>
        <p:txBody>
          <a:bodyPr wrap="square" rtlCol="0">
            <a:spAutoFit/>
          </a:bodyPr>
          <a:lstStyle/>
          <a:p>
            <a:r>
              <a:rPr lang="en-US" altLang="en-US" sz="2200" dirty="0">
                <a:latin typeface="Century Gothic" panose="020B0502020202020204" pitchFamily="34" charset="0"/>
                <a:cs typeface="Andalus" panose="02020603050405020304" pitchFamily="18" charset="-78"/>
              </a:rPr>
              <a:t>~457 B.C. + 483 years ((7+62)x7) = ~A.D. 27</a:t>
            </a:r>
          </a:p>
        </p:txBody>
      </p:sp>
      <p:sp>
        <p:nvSpPr>
          <p:cNvPr id="17" name="TextBox 16"/>
          <p:cNvSpPr txBox="1"/>
          <p:nvPr/>
        </p:nvSpPr>
        <p:spPr>
          <a:xfrm>
            <a:off x="903115" y="2760246"/>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18" name="TextBox 17"/>
          <p:cNvSpPr txBox="1"/>
          <p:nvPr/>
        </p:nvSpPr>
        <p:spPr>
          <a:xfrm>
            <a:off x="3329650" y="2760246"/>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19" name="TextBox 18"/>
          <p:cNvSpPr txBox="1"/>
          <p:nvPr/>
        </p:nvSpPr>
        <p:spPr>
          <a:xfrm>
            <a:off x="5760720" y="2760246"/>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20" name="TextBox 19"/>
          <p:cNvSpPr txBox="1"/>
          <p:nvPr/>
        </p:nvSpPr>
        <p:spPr>
          <a:xfrm>
            <a:off x="903115" y="3598446"/>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21" name="TextBox 20"/>
          <p:cNvSpPr txBox="1"/>
          <p:nvPr/>
        </p:nvSpPr>
        <p:spPr>
          <a:xfrm>
            <a:off x="3329650" y="3598446"/>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22" name="TextBox 21"/>
          <p:cNvSpPr txBox="1"/>
          <p:nvPr/>
        </p:nvSpPr>
        <p:spPr>
          <a:xfrm>
            <a:off x="5760720" y="3598446"/>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1600" dirty="0">
              <a:latin typeface="Century Gothic" pitchFamily="34" charset="0"/>
            </a:endParaRPr>
          </a:p>
        </p:txBody>
      </p:sp>
      <p:sp>
        <p:nvSpPr>
          <p:cNvPr id="23" name="TextBox 22"/>
          <p:cNvSpPr txBox="1"/>
          <p:nvPr/>
        </p:nvSpPr>
        <p:spPr>
          <a:xfrm>
            <a:off x="908050" y="3928646"/>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0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0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69570" y="2363450"/>
            <a:ext cx="6172200" cy="1446550"/>
          </a:xfrm>
          <a:prstGeom prst="rect">
            <a:avLst/>
          </a:prstGeom>
          <a:noFill/>
        </p:spPr>
        <p:txBody>
          <a:bodyPr wrap="square" rtlCol="0">
            <a:spAutoFit/>
          </a:bodyPr>
          <a:lstStyle/>
          <a:p>
            <a:pPr algn="ctr">
              <a:spcBef>
                <a:spcPct val="50000"/>
              </a:spcBef>
              <a:defRPr/>
            </a:pPr>
            <a:r>
              <a:rPr lang="en-US" sz="4000" dirty="0">
                <a:latin typeface="Century Gothic" pitchFamily="34" charset="0"/>
              </a:rPr>
              <a:t>What is </a:t>
            </a:r>
            <a:r>
              <a:rPr lang="en-US" sz="4800" b="1" dirty="0">
                <a:ln w="19050">
                  <a:solidFill>
                    <a:schemeClr val="tx1"/>
                  </a:solidFill>
                </a:ln>
                <a:solidFill>
                  <a:srgbClr val="FF0000"/>
                </a:solidFill>
                <a:latin typeface="Century Gothic" pitchFamily="34" charset="0"/>
              </a:rPr>
              <a:t>commonly</a:t>
            </a:r>
            <a:r>
              <a:rPr lang="en-US" sz="4000" dirty="0">
                <a:ln w="19050">
                  <a:solidFill>
                    <a:schemeClr val="tx1"/>
                  </a:solidFill>
                </a:ln>
                <a:latin typeface="Century Gothic" pitchFamily="34" charset="0"/>
              </a:rPr>
              <a:t> </a:t>
            </a:r>
            <a:r>
              <a:rPr lang="en-US" sz="4000" dirty="0">
                <a:latin typeface="Century Gothic" pitchFamily="34" charset="0"/>
              </a:rPr>
              <a:t>believed?</a:t>
            </a:r>
            <a:endParaRPr lang="en-US" sz="36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82</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4580741"/>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marL="177800" indent="-177800">
              <a:lnSpc>
                <a:spcPct val="120000"/>
              </a:lnSpc>
              <a:spcAft>
                <a:spcPts val="1200"/>
              </a:spcAft>
              <a:buFontTx/>
              <a:buChar char="•"/>
              <a:defRPr/>
            </a:pPr>
            <a:r>
              <a:rPr lang="en-US" sz="2200" dirty="0">
                <a:latin typeface="Century Gothic" pitchFamily="34" charset="0"/>
              </a:rPr>
              <a:t>After the 7 + 62 weeks is when Christ died or was “cut off”</a:t>
            </a:r>
          </a:p>
          <a:p>
            <a:pPr marL="177800" indent="-177800">
              <a:lnSpc>
                <a:spcPct val="120000"/>
              </a:lnSpc>
              <a:spcAft>
                <a:spcPts val="2400"/>
              </a:spcAft>
              <a:buFontTx/>
              <a:buChar char="•"/>
              <a:defRPr/>
            </a:pPr>
            <a:r>
              <a:rPr lang="en-US" sz="2200" dirty="0">
                <a:latin typeface="Century Gothic" pitchFamily="34" charset="0"/>
              </a:rPr>
              <a:t>After that comes a prince of the people, </a:t>
            </a:r>
            <a:r>
              <a:rPr lang="en-US" sz="2400" b="1" dirty="0">
                <a:ln w="15875">
                  <a:solidFill>
                    <a:schemeClr val="tx1"/>
                  </a:solidFill>
                </a:ln>
                <a:solidFill>
                  <a:srgbClr val="FF0000"/>
                </a:solidFill>
                <a:latin typeface="Century Gothic" pitchFamily="34" charset="0"/>
              </a:rPr>
              <a:t>“THE” anti-Christ</a:t>
            </a:r>
            <a:endParaRPr lang="en-US" sz="2200" b="1" dirty="0">
              <a:ln w="15875">
                <a:solidFill>
                  <a:schemeClr val="tx1"/>
                </a:solidFill>
              </a:ln>
              <a:solidFill>
                <a:srgbClr val="FF0000"/>
              </a:solidFill>
              <a:latin typeface="Century Gothic" pitchFamily="34" charset="0"/>
            </a:endParaRPr>
          </a:p>
          <a:p>
            <a:pPr>
              <a:lnSpc>
                <a:spcPct val="120000"/>
              </a:lnSpc>
              <a:defRPr/>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sz="2200" dirty="0">
                <a:latin typeface="Century Gothic" pitchFamily="34" charset="0"/>
              </a:rPr>
              <a:t>And he </a:t>
            </a:r>
            <a:r>
              <a:rPr lang="en-US" sz="2800" b="1" dirty="0">
                <a:ln w="15875">
                  <a:solidFill>
                    <a:schemeClr val="tx1"/>
                  </a:solidFill>
                </a:ln>
                <a:solidFill>
                  <a:srgbClr val="FF0000"/>
                </a:solidFill>
                <a:latin typeface="Century Gothic" pitchFamily="34" charset="0"/>
              </a:rPr>
              <a:t>(“THE” anti-Christ) </a:t>
            </a:r>
            <a:r>
              <a:rPr lang="en-US" sz="2200" dirty="0">
                <a:latin typeface="Century Gothic" panose="020B0502020202020204" pitchFamily="34" charset="0"/>
                <a:cs typeface="Andalus" panose="02020603050405020304" pitchFamily="18" charset="-78"/>
              </a:rPr>
              <a:t>shall </a:t>
            </a:r>
            <a:r>
              <a:rPr lang="en-US" sz="2200" b="1" u="sng" dirty="0">
                <a:latin typeface="Century Gothic" panose="020B0502020202020204" pitchFamily="34" charset="0"/>
                <a:cs typeface="Andalus" panose="02020603050405020304" pitchFamily="18" charset="-78"/>
              </a:rPr>
              <a:t>confirm the covenant with many for one week</a:t>
            </a:r>
            <a:r>
              <a:rPr lang="en-US" sz="2200" dirty="0">
                <a:latin typeface="Century Gothic" panose="020B0502020202020204" pitchFamily="34" charset="0"/>
                <a:cs typeface="Andalus" panose="02020603050405020304" pitchFamily="18" charset="-78"/>
              </a:rPr>
              <a:t>; and </a:t>
            </a:r>
            <a:r>
              <a:rPr lang="en-US" sz="2200" dirty="0">
                <a:latin typeface="Century Gothic" pitchFamily="34" charset="0"/>
              </a:rPr>
              <a:t>in the midst of the week, he shall cause the sacrifice and the oblation to cease, and for the overspreading of abominations he shall make it desolate, even until the consummation, and that determined shall be poured upon the desolate.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83</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84</a:t>
            </a:fld>
            <a:endParaRPr lang="en-US"/>
          </a:p>
        </p:txBody>
      </p:sp>
      <p:sp>
        <p:nvSpPr>
          <p:cNvPr id="7" name="Text Box 4"/>
          <p:cNvSpPr txBox="1">
            <a:spLocks noChangeArrowheads="1"/>
          </p:cNvSpPr>
          <p:nvPr/>
        </p:nvSpPr>
        <p:spPr bwMode="auto">
          <a:xfrm>
            <a:off x="762000" y="914400"/>
            <a:ext cx="7772400" cy="1979003"/>
          </a:xfrm>
          <a:prstGeom prst="rect">
            <a:avLst/>
          </a:prstGeom>
          <a:noFill/>
          <a:ln w="9525" algn="ctr">
            <a:noFill/>
            <a:miter lim="800000"/>
            <a:headEnd/>
            <a:tailEnd/>
          </a:ln>
        </p:spPr>
        <p:txBody>
          <a:bodyPr wrap="square">
            <a:spAutoFit/>
          </a:bodyPr>
          <a:lstStyle/>
          <a:p>
            <a:pPr>
              <a:lnSpc>
                <a:spcPct val="120000"/>
              </a:lnSpc>
              <a:spcAft>
                <a:spcPts val="600"/>
              </a:spcAft>
              <a:defRPr/>
            </a:pPr>
            <a:r>
              <a:rPr lang="en-US" sz="2400" b="1" u="sng" dirty="0">
                <a:latin typeface="Century Gothic" pitchFamily="34" charset="0"/>
              </a:rPr>
              <a:t>What is </a:t>
            </a:r>
            <a:r>
              <a:rPr lang="en-US" sz="3200" b="1" u="sng" dirty="0">
                <a:ln w="15875">
                  <a:solidFill>
                    <a:schemeClr val="tx1"/>
                  </a:solidFill>
                </a:ln>
                <a:solidFill>
                  <a:srgbClr val="FF0000"/>
                </a:solidFill>
                <a:latin typeface="Century Gothic" pitchFamily="34" charset="0"/>
              </a:rPr>
              <a:t>commonly</a:t>
            </a:r>
            <a:r>
              <a:rPr lang="en-US" sz="2400" b="1" u="sng" dirty="0">
                <a:latin typeface="Century Gothic" pitchFamily="34" charset="0"/>
              </a:rPr>
              <a:t> believed:</a:t>
            </a:r>
          </a:p>
          <a:p>
            <a:pPr marL="231775" indent="-231775">
              <a:lnSpc>
                <a:spcPct val="120000"/>
              </a:lnSpc>
              <a:buFontTx/>
              <a:buChar char="•"/>
              <a:defRPr/>
            </a:pPr>
            <a:r>
              <a:rPr lang="en-US" sz="2200" dirty="0">
                <a:latin typeface="Century Gothic" pitchFamily="34" charset="0"/>
              </a:rPr>
              <a:t>This one week for a covenant is the time of tribulation</a:t>
            </a:r>
          </a:p>
          <a:p>
            <a:pPr marL="231775" indent="-231775">
              <a:lnSpc>
                <a:spcPct val="120000"/>
              </a:lnSpc>
              <a:buFontTx/>
              <a:buChar char="•"/>
              <a:defRPr/>
            </a:pPr>
            <a:r>
              <a:rPr lang="en-US" sz="2200" dirty="0">
                <a:latin typeface="Century Gothic" pitchFamily="34" charset="0"/>
              </a:rPr>
              <a:t>This one week of tribulation was put on hold until the last days</a:t>
            </a:r>
          </a:p>
        </p:txBody>
      </p:sp>
      <p:sp>
        <p:nvSpPr>
          <p:cNvPr id="16" name="TextBox 15"/>
          <p:cNvSpPr txBox="1"/>
          <p:nvPr/>
        </p:nvSpPr>
        <p:spPr>
          <a:xfrm>
            <a:off x="838200" y="4495800"/>
            <a:ext cx="7543800" cy="430887"/>
          </a:xfrm>
          <a:prstGeom prst="rect">
            <a:avLst/>
          </a:prstGeom>
          <a:noFill/>
        </p:spPr>
        <p:txBody>
          <a:bodyPr wrap="square" rtlCol="0">
            <a:spAutoFit/>
          </a:bodyPr>
          <a:lstStyle/>
          <a:p>
            <a:r>
              <a:rPr lang="en-US" altLang="en-US" sz="2200" dirty="0">
                <a:latin typeface="Century Gothic" panose="020B0502020202020204" pitchFamily="34" charset="0"/>
                <a:cs typeface="Andalus" panose="02020603050405020304" pitchFamily="18" charset="-78"/>
              </a:rPr>
              <a:t>~457 B.C. + 483 years (7+62x7) = ~A.D. 27    </a:t>
            </a:r>
            <a:r>
              <a:rPr lang="en-US" altLang="en-US" sz="2200" b="1" dirty="0">
                <a:ln w="15875">
                  <a:solidFill>
                    <a:schemeClr val="tx1"/>
                  </a:solidFill>
                </a:ln>
                <a:solidFill>
                  <a:srgbClr val="FF0000"/>
                </a:solidFill>
                <a:latin typeface="Century Gothic" panose="020B0502020202020204" pitchFamily="34" charset="0"/>
                <a:cs typeface="Andalus" panose="02020603050405020304" pitchFamily="18" charset="-78"/>
              </a:rPr>
              <a:t>LAST DAYS</a:t>
            </a:r>
          </a:p>
        </p:txBody>
      </p:sp>
      <p:sp>
        <p:nvSpPr>
          <p:cNvPr id="17" name="TextBox 16"/>
          <p:cNvSpPr txBox="1"/>
          <p:nvPr/>
        </p:nvSpPr>
        <p:spPr>
          <a:xfrm>
            <a:off x="762000" y="4974770"/>
            <a:ext cx="7620000" cy="1077218"/>
          </a:xfrm>
          <a:prstGeom prst="rect">
            <a:avLst/>
          </a:prstGeom>
          <a:solidFill>
            <a:schemeClr val="bg1">
              <a:alpha val="52000"/>
            </a:schemeClr>
          </a:solidFill>
        </p:spPr>
        <p:txBody>
          <a:bodyPr wrap="square" rtlCol="0">
            <a:spAutoFit/>
          </a:bodyPr>
          <a:lstStyle/>
          <a:p>
            <a:pPr algn="ctr"/>
            <a:r>
              <a:rPr lang="en-US" altLang="en-US" sz="3200" b="1" dirty="0">
                <a:ln w="19050">
                  <a:solidFill>
                    <a:schemeClr val="tx1"/>
                  </a:solidFill>
                </a:ln>
                <a:solidFill>
                  <a:srgbClr val="FF0000"/>
                </a:solidFill>
                <a:latin typeface="Century Gothic" pitchFamily="34" charset="0"/>
              </a:rPr>
              <a:t>They say there is a full 2,000 years between the 69</a:t>
            </a:r>
            <a:r>
              <a:rPr lang="en-US" altLang="en-US" sz="3200" b="1" baseline="30000" dirty="0">
                <a:ln w="19050">
                  <a:solidFill>
                    <a:schemeClr val="tx1"/>
                  </a:solidFill>
                </a:ln>
                <a:solidFill>
                  <a:srgbClr val="FF0000"/>
                </a:solidFill>
                <a:latin typeface="Century Gothic" pitchFamily="34" charset="0"/>
              </a:rPr>
              <a:t>th</a:t>
            </a:r>
            <a:r>
              <a:rPr lang="en-US" altLang="en-US" sz="3200" b="1" dirty="0">
                <a:ln w="19050">
                  <a:solidFill>
                    <a:schemeClr val="tx1"/>
                  </a:solidFill>
                </a:ln>
                <a:solidFill>
                  <a:srgbClr val="FF0000"/>
                </a:solidFill>
                <a:latin typeface="Century Gothic" pitchFamily="34" charset="0"/>
              </a:rPr>
              <a:t> and the 70</a:t>
            </a:r>
            <a:r>
              <a:rPr lang="en-US" altLang="en-US" sz="3200" b="1" baseline="30000" dirty="0">
                <a:ln w="19050">
                  <a:solidFill>
                    <a:schemeClr val="tx1"/>
                  </a:solidFill>
                </a:ln>
                <a:solidFill>
                  <a:srgbClr val="FF0000"/>
                </a:solidFill>
                <a:latin typeface="Century Gothic" pitchFamily="34" charset="0"/>
              </a:rPr>
              <a:t>th</a:t>
            </a:r>
            <a:r>
              <a:rPr lang="en-US" altLang="en-US" sz="3200" b="1" dirty="0">
                <a:ln w="19050">
                  <a:solidFill>
                    <a:schemeClr val="tx1"/>
                  </a:solidFill>
                </a:ln>
                <a:solidFill>
                  <a:srgbClr val="FF0000"/>
                </a:solidFill>
                <a:latin typeface="Century Gothic" pitchFamily="34" charset="0"/>
              </a:rPr>
              <a:t> weeks.</a:t>
            </a:r>
          </a:p>
        </p:txBody>
      </p:sp>
      <p:sp>
        <p:nvSpPr>
          <p:cNvPr id="18" name="TextBox 17"/>
          <p:cNvSpPr txBox="1"/>
          <p:nvPr/>
        </p:nvSpPr>
        <p:spPr>
          <a:xfrm>
            <a:off x="762000" y="4964854"/>
            <a:ext cx="7620000" cy="1107996"/>
          </a:xfrm>
          <a:prstGeom prst="rect">
            <a:avLst/>
          </a:prstGeom>
          <a:solidFill>
            <a:schemeClr val="bg1">
              <a:alpha val="52000"/>
            </a:schemeClr>
          </a:solidFill>
        </p:spPr>
        <p:txBody>
          <a:bodyPr wrap="square" rtlCol="0">
            <a:spAutoFit/>
          </a:bodyPr>
          <a:lstStyle/>
          <a:p>
            <a:pPr algn="ctr"/>
            <a:r>
              <a:rPr lang="en-US" altLang="en-US" sz="66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THE GAP THEORY</a:t>
            </a:r>
          </a:p>
        </p:txBody>
      </p:sp>
      <p:sp>
        <p:nvSpPr>
          <p:cNvPr id="19" name="TextBox 18"/>
          <p:cNvSpPr txBox="1"/>
          <p:nvPr/>
        </p:nvSpPr>
        <p:spPr>
          <a:xfrm>
            <a:off x="914001" y="2934418"/>
            <a:ext cx="2422000" cy="830997"/>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7 “Weeks”</a:t>
            </a:r>
          </a:p>
          <a:p>
            <a:pPr algn="ctr"/>
            <a:r>
              <a:rPr lang="en-US" sz="2400" dirty="0">
                <a:latin typeface="Century Gothic" pitchFamily="34" charset="0"/>
              </a:rPr>
              <a:t>(49 Years)</a:t>
            </a:r>
          </a:p>
        </p:txBody>
      </p:sp>
      <p:sp>
        <p:nvSpPr>
          <p:cNvPr id="20" name="TextBox 19"/>
          <p:cNvSpPr txBox="1"/>
          <p:nvPr/>
        </p:nvSpPr>
        <p:spPr>
          <a:xfrm>
            <a:off x="3340536" y="2934418"/>
            <a:ext cx="2422000" cy="830997"/>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62 “Weeks”</a:t>
            </a:r>
          </a:p>
          <a:p>
            <a:pPr algn="ctr"/>
            <a:r>
              <a:rPr lang="en-US" sz="2400" dirty="0">
                <a:latin typeface="Century Gothic" pitchFamily="34" charset="0"/>
              </a:rPr>
              <a:t>(434 Years)</a:t>
            </a:r>
          </a:p>
        </p:txBody>
      </p:sp>
      <p:sp>
        <p:nvSpPr>
          <p:cNvPr id="21" name="TextBox 20"/>
          <p:cNvSpPr txBox="1"/>
          <p:nvPr/>
        </p:nvSpPr>
        <p:spPr>
          <a:xfrm>
            <a:off x="5771606" y="2934418"/>
            <a:ext cx="2422000" cy="830997"/>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2400" dirty="0">
                <a:latin typeface="Century Gothic" pitchFamily="34" charset="0"/>
              </a:rPr>
              <a:t>1 “Week”</a:t>
            </a:r>
          </a:p>
          <a:p>
            <a:pPr algn="ctr"/>
            <a:r>
              <a:rPr lang="en-US" sz="2400" dirty="0">
                <a:latin typeface="Century Gothic" pitchFamily="34" charset="0"/>
              </a:rPr>
              <a:t>(7 Years)</a:t>
            </a:r>
          </a:p>
        </p:txBody>
      </p:sp>
      <p:sp>
        <p:nvSpPr>
          <p:cNvPr id="22" name="TextBox 21"/>
          <p:cNvSpPr txBox="1"/>
          <p:nvPr/>
        </p:nvSpPr>
        <p:spPr>
          <a:xfrm>
            <a:off x="914001" y="3772618"/>
            <a:ext cx="2422000" cy="338554"/>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Building Jerusalem</a:t>
            </a:r>
          </a:p>
        </p:txBody>
      </p:sp>
      <p:sp>
        <p:nvSpPr>
          <p:cNvPr id="23" name="TextBox 22"/>
          <p:cNvSpPr txBox="1"/>
          <p:nvPr/>
        </p:nvSpPr>
        <p:spPr>
          <a:xfrm>
            <a:off x="3340536" y="3772618"/>
            <a:ext cx="2422000" cy="338554"/>
          </a:xfrm>
          <a:prstGeom prst="rect">
            <a:avLst/>
          </a:prstGeom>
          <a:solidFill>
            <a:schemeClr val="accent4">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Waiting</a:t>
            </a:r>
          </a:p>
        </p:txBody>
      </p:sp>
      <p:sp>
        <p:nvSpPr>
          <p:cNvPr id="24" name="TextBox 23"/>
          <p:cNvSpPr txBox="1"/>
          <p:nvPr/>
        </p:nvSpPr>
        <p:spPr>
          <a:xfrm>
            <a:off x="5771606" y="3772618"/>
            <a:ext cx="2422000" cy="338554"/>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Yet to come</a:t>
            </a:r>
          </a:p>
        </p:txBody>
      </p:sp>
      <p:sp>
        <p:nvSpPr>
          <p:cNvPr id="25" name="TextBox 24"/>
          <p:cNvSpPr txBox="1"/>
          <p:nvPr/>
        </p:nvSpPr>
        <p:spPr>
          <a:xfrm>
            <a:off x="918936" y="4102818"/>
            <a:ext cx="7278914"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r>
              <a:rPr lang="en-US" sz="1600" b="1" dirty="0">
                <a:latin typeface="Century Gothic" pitchFamily="34" charset="0"/>
              </a:rPr>
              <a:t>1</a:t>
            </a:r>
            <a:r>
              <a:rPr lang="en-US" sz="1600" b="1" baseline="30000" dirty="0">
                <a:latin typeface="Century Gothic" pitchFamily="34" charset="0"/>
              </a:rPr>
              <a:t>st</a:t>
            </a:r>
            <a:r>
              <a:rPr lang="en-US" sz="1600" b="1" dirty="0">
                <a:latin typeface="Century Gothic" pitchFamily="34" charset="0"/>
              </a:rPr>
              <a:t>				       	 69</a:t>
            </a:r>
            <a:r>
              <a:rPr lang="en-US" sz="1600" b="1" baseline="30000" dirty="0">
                <a:latin typeface="Century Gothic" pitchFamily="34" charset="0"/>
              </a:rPr>
              <a:t>th</a:t>
            </a:r>
            <a:r>
              <a:rPr lang="en-US" sz="1600" b="1" dirty="0">
                <a:latin typeface="Century Gothic" pitchFamily="34" charset="0"/>
              </a:rPr>
              <a:t>		      70</a:t>
            </a:r>
            <a:r>
              <a:rPr lang="en-US" sz="1600" b="1" baseline="30000" dirty="0">
                <a:latin typeface="Century Gothic" pitchFamily="34" charset="0"/>
              </a:rPr>
              <a:t>th</a:t>
            </a:r>
            <a:endParaRPr lang="en-US" sz="1600" b="1" dirty="0">
              <a:latin typeface="Century Gothic" pitchFamily="34" charset="0"/>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2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20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0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0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0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0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2000"/>
                                        <p:tgtEl>
                                          <p:spTgt spid="17"/>
                                        </p:tgtEl>
                                      </p:cBhvr>
                                    </p:animEffect>
                                    <p:set>
                                      <p:cBhvr>
                                        <p:cTn id="48" dur="1" fill="hold">
                                          <p:stCondLst>
                                            <p:cond delay="19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7" grpId="1" animBg="1"/>
      <p:bldP spid="18" grpId="0" animBg="1"/>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82597"/>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77725"/>
            <a:ext cx="8229600" cy="923330"/>
          </a:xfrm>
          <a:prstGeom prst="rect">
            <a:avLst/>
          </a:prstGeom>
          <a:noFill/>
        </p:spPr>
        <p:txBody>
          <a:bodyPr wrap="square" rtlCol="0">
            <a:spAutoFit/>
          </a:bodyPr>
          <a:lstStyle/>
          <a:p>
            <a:pPr marL="566738" indent="-341313" algn="ctr">
              <a:spcBef>
                <a:spcPct val="50000"/>
              </a:spcBef>
            </a:pPr>
            <a:r>
              <a:rPr lang="en-US" altLang="en-US" sz="5400" b="1" dirty="0">
                <a:ln w="19050">
                  <a:solidFill>
                    <a:schemeClr val="tx1"/>
                  </a:solidFill>
                </a:ln>
                <a:solidFill>
                  <a:srgbClr val="FF0000"/>
                </a:solidFill>
                <a:effectLst>
                  <a:outerShdw blurRad="50800" dist="38100" dir="2700000" algn="tl" rotWithShape="0">
                    <a:prstClr val="black">
                      <a:alpha val="40000"/>
                    </a:prstClr>
                  </a:outerShdw>
                </a:effectLst>
                <a:latin typeface="Century Gothic" pitchFamily="34" charset="0"/>
              </a:rPr>
              <a:t>GAP Theory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85</a:t>
            </a:fld>
            <a:endParaRPr lang="en-US"/>
          </a:p>
        </p:txBody>
      </p:sp>
      <p:sp>
        <p:nvSpPr>
          <p:cNvPr id="7" name="TextBox 6"/>
          <p:cNvSpPr txBox="1"/>
          <p:nvPr/>
        </p:nvSpPr>
        <p:spPr>
          <a:xfrm>
            <a:off x="228600" y="4724400"/>
            <a:ext cx="8686800" cy="56938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Has prophecy ever worked like this before?</a:t>
            </a:r>
          </a:p>
        </p:txBody>
      </p:sp>
      <p:sp>
        <p:nvSpPr>
          <p:cNvPr id="11" name="TextBox 10"/>
          <p:cNvSpPr txBox="1"/>
          <p:nvPr/>
        </p:nvSpPr>
        <p:spPr>
          <a:xfrm>
            <a:off x="304800" y="2286000"/>
            <a:ext cx="5181600" cy="1569660"/>
          </a:xfrm>
          <a:prstGeom prst="rect">
            <a:avLst/>
          </a:prstGeom>
          <a:solidFill>
            <a:schemeClr val="accent1">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First 69 Weeks</a:t>
            </a:r>
          </a:p>
          <a:p>
            <a:pPr algn="ctr"/>
            <a:endParaRPr lang="en-US" sz="2400" dirty="0">
              <a:latin typeface="Century Gothic" pitchFamily="34" charset="0"/>
            </a:endParaRPr>
          </a:p>
          <a:p>
            <a:pPr algn="ctr"/>
            <a:endParaRPr lang="en-US" sz="2400" dirty="0">
              <a:latin typeface="Century Gothic" pitchFamily="34" charset="0"/>
            </a:endParaRPr>
          </a:p>
        </p:txBody>
      </p:sp>
      <p:sp>
        <p:nvSpPr>
          <p:cNvPr id="13" name="TextBox 12"/>
          <p:cNvSpPr txBox="1"/>
          <p:nvPr/>
        </p:nvSpPr>
        <p:spPr>
          <a:xfrm>
            <a:off x="5466806" y="2286000"/>
            <a:ext cx="1086394" cy="1569660"/>
          </a:xfrm>
          <a:prstGeom prst="rect">
            <a:avLst/>
          </a:prstGeom>
          <a:solidFill>
            <a:schemeClr val="accent2">
              <a:lumMod val="20000"/>
              <a:lumOff val="80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dirty="0">
              <a:latin typeface="Century Gothic" pitchFamily="34" charset="0"/>
            </a:endParaRPr>
          </a:p>
          <a:p>
            <a:pPr algn="ctr"/>
            <a:r>
              <a:rPr lang="en-US" sz="2400" dirty="0">
                <a:latin typeface="Century Gothic" pitchFamily="34" charset="0"/>
              </a:rPr>
              <a:t>Last 1 Week</a:t>
            </a:r>
          </a:p>
          <a:p>
            <a:pPr algn="ctr"/>
            <a:endParaRPr lang="en-US" sz="2400" dirty="0">
              <a:latin typeface="Century Gothic" pitchFamily="34" charset="0"/>
            </a:endParaRPr>
          </a:p>
        </p:txBody>
      </p:sp>
      <p:sp>
        <p:nvSpPr>
          <p:cNvPr id="17" name="TextBox 16"/>
          <p:cNvSpPr txBox="1"/>
          <p:nvPr/>
        </p:nvSpPr>
        <p:spPr>
          <a:xfrm>
            <a:off x="304800" y="3852446"/>
            <a:ext cx="8534400" cy="338554"/>
          </a:xfrm>
          <a:prstGeom prst="rect">
            <a:avLst/>
          </a:prstGeom>
          <a:solidFill>
            <a:schemeClr val="bg1">
              <a:lumMod val="8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r>
              <a:rPr lang="en-US" sz="1600" dirty="0">
                <a:latin typeface="Century Gothic" pitchFamily="34" charset="0"/>
              </a:rPr>
              <a:t>Daniel’s 70 Week Vision</a:t>
            </a:r>
          </a:p>
        </p:txBody>
      </p:sp>
      <p:sp>
        <p:nvSpPr>
          <p:cNvPr id="18" name="TextBox 17"/>
          <p:cNvSpPr txBox="1"/>
          <p:nvPr/>
        </p:nvSpPr>
        <p:spPr>
          <a:xfrm>
            <a:off x="5476875" y="2286000"/>
            <a:ext cx="2295525" cy="1569660"/>
          </a:xfrm>
          <a:prstGeom prst="rect">
            <a:avLst/>
          </a:prstGeom>
          <a:solidFill>
            <a:schemeClr val="tx1">
              <a:lumMod val="95000"/>
              <a:lumOff val="5000"/>
            </a:schemeClr>
          </a:solidFill>
          <a:ln w="12700">
            <a:solidFill>
              <a:schemeClr val="bg1">
                <a:lumMod val="50000"/>
              </a:schemeClr>
            </a:solidFill>
          </a:ln>
          <a:effectLst>
            <a:innerShdw blurRad="63500" dist="50800" dir="2700000">
              <a:prstClr val="black">
                <a:alpha val="50000"/>
              </a:prstClr>
            </a:innerShdw>
          </a:effectLst>
        </p:spPr>
        <p:txBody>
          <a:bodyPr wrap="square" rtlCol="0">
            <a:spAutoFit/>
          </a:bodyPr>
          <a:lstStyle/>
          <a:p>
            <a:pPr algn="ctr"/>
            <a:endParaRPr lang="en-US" sz="2400" b="1" dirty="0">
              <a:solidFill>
                <a:schemeClr val="bg1"/>
              </a:solidFill>
              <a:latin typeface="Century Gothic" pitchFamily="34" charset="0"/>
            </a:endParaRPr>
          </a:p>
          <a:p>
            <a:pPr algn="ctr"/>
            <a:r>
              <a:rPr lang="en-US" sz="2400" b="1" dirty="0">
                <a:solidFill>
                  <a:schemeClr val="bg1"/>
                </a:solidFill>
                <a:latin typeface="Century Gothic" pitchFamily="34" charset="0"/>
              </a:rPr>
              <a:t>2,000</a:t>
            </a:r>
          </a:p>
          <a:p>
            <a:pPr algn="ctr"/>
            <a:r>
              <a:rPr lang="en-US" sz="2400" b="1" dirty="0">
                <a:solidFill>
                  <a:schemeClr val="bg1"/>
                </a:solidFill>
                <a:latin typeface="Century Gothic" pitchFamily="34" charset="0"/>
              </a:rPr>
              <a:t>YEARS</a:t>
            </a:r>
          </a:p>
          <a:p>
            <a:pPr algn="ctr"/>
            <a:endParaRPr lang="en-US" sz="2400" b="1" dirty="0">
              <a:solidFill>
                <a:schemeClr val="bg1"/>
              </a:solidFill>
              <a:latin typeface="Century Gothic" pitchFamily="34" charset="0"/>
            </a:endParaRP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0 0  L 0.25 0  E" pathEditMode="relative" ptsTypes="">
                                      <p:cBhvr>
                                        <p:cTn id="17" dur="2000" fill="hold"/>
                                        <p:tgtEl>
                                          <p:spTgt spid="13"/>
                                        </p:tgtEl>
                                        <p:attrNameLst>
                                          <p:attrName>ppt_x</p:attrName>
                                          <p:attrName>ppt_y</p:attrName>
                                        </p:attrNameLst>
                                      </p:cBhvr>
                                    </p:animMotion>
                                  </p:childTnLst>
                                </p:cTn>
                              </p:par>
                            </p:childTnLst>
                          </p:cTn>
                        </p:par>
                        <p:par>
                          <p:cTn id="18" fill="hold">
                            <p:stCondLst>
                              <p:cond delay="2000"/>
                            </p:stCondLst>
                            <p:childTnLst>
                              <p:par>
                                <p:cTn id="19" presetID="55"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strVal val="#ppt_w*0.70"/>
                                          </p:val>
                                        </p:tav>
                                        <p:tav tm="100000">
                                          <p:val>
                                            <p:strVal val="#ppt_w"/>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animEffect transition="in" filter="fade">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0.7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1" animBg="1"/>
      <p:bldP spid="17"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1469570" y="2002810"/>
            <a:ext cx="6172200" cy="2246769"/>
          </a:xfrm>
          <a:prstGeom prst="rect">
            <a:avLst/>
          </a:prstGeom>
          <a:noFill/>
        </p:spPr>
        <p:txBody>
          <a:bodyPr wrap="square" rtlCol="0">
            <a:spAutoFit/>
          </a:bodyPr>
          <a:lstStyle/>
          <a:p>
            <a:pPr algn="ctr">
              <a:spcBef>
                <a:spcPct val="50000"/>
              </a:spcBef>
              <a:defRPr/>
            </a:pPr>
            <a:r>
              <a:rPr lang="en-US" sz="4000" dirty="0">
                <a:latin typeface="Century Gothic" pitchFamily="34" charset="0"/>
              </a:rPr>
              <a:t>Now lets try to understand what the </a:t>
            </a:r>
            <a:r>
              <a:rPr lang="en-US" sz="6000" b="1" dirty="0">
                <a:ln w="31750">
                  <a:solidFill>
                    <a:schemeClr val="tx1"/>
                  </a:solidFill>
                </a:ln>
                <a:solidFill>
                  <a:srgbClr val="FFFF00"/>
                </a:solidFill>
                <a:effectLst>
                  <a:outerShdw blurRad="50800" dist="38100" dir="2700000" algn="tl" rotWithShape="0">
                    <a:prstClr val="black">
                      <a:alpha val="40000"/>
                    </a:prstClr>
                  </a:outerShdw>
                </a:effectLst>
                <a:latin typeface="Century Gothic" pitchFamily="34" charset="0"/>
              </a:rPr>
              <a:t>scriptures</a:t>
            </a:r>
            <a:r>
              <a:rPr lang="en-US" sz="6000" dirty="0">
                <a:ln w="31750">
                  <a:solidFill>
                    <a:schemeClr val="tx1"/>
                  </a:solidFill>
                </a:ln>
                <a:solidFill>
                  <a:schemeClr val="bg1">
                    <a:lumMod val="50000"/>
                  </a:schemeClr>
                </a:solidFill>
                <a:effectLst>
                  <a:outerShdw blurRad="50800" dist="38100" dir="2700000" algn="tl" rotWithShape="0">
                    <a:prstClr val="black">
                      <a:alpha val="40000"/>
                    </a:prstClr>
                  </a:outerShdw>
                </a:effectLst>
                <a:latin typeface="Century Gothic" pitchFamily="34" charset="0"/>
              </a:rPr>
              <a:t> </a:t>
            </a:r>
            <a:r>
              <a:rPr lang="en-US" sz="4000" dirty="0">
                <a:latin typeface="Century Gothic" pitchFamily="34" charset="0"/>
              </a:rPr>
              <a:t>say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86</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25582" y="1889337"/>
            <a:ext cx="4398818" cy="3825663"/>
          </a:xfrm>
          <a:prstGeom prst="rect">
            <a:avLst/>
          </a:prstGeom>
          <a:noFill/>
        </p:spPr>
        <p:txBody>
          <a:bodyPr wrap="square" rtlCol="0">
            <a:spAutoFit/>
          </a:bodyPr>
          <a:lstStyle/>
          <a:p>
            <a:pPr marL="342900" indent="-342900">
              <a:lnSpc>
                <a:spcPct val="120000"/>
              </a:lnSpc>
              <a:spcAft>
                <a:spcPts val="600"/>
              </a:spcAft>
              <a:buFont typeface="+mj-lt"/>
              <a:buAutoNum type="arabicPeriod"/>
            </a:pPr>
            <a:r>
              <a:rPr lang="en-US" sz="2200" dirty="0">
                <a:latin typeface="Century Gothic" panose="020B0502020202020204" pitchFamily="34" charset="0"/>
                <a:cs typeface="Andalus" panose="02020603050405020304" pitchFamily="18" charset="-78"/>
              </a:rPr>
              <a:t>to finish the transgression,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an end of sins,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make reconciliation for iniquity,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bring in everlasting righteousness,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seal up the vision and prophecy, </a:t>
            </a:r>
          </a:p>
          <a:p>
            <a:pPr marL="342900" indent="-342900">
              <a:lnSpc>
                <a:spcPct val="120000"/>
              </a:lnSpc>
              <a:buFont typeface="+mj-lt"/>
              <a:buAutoNum type="arabicPeriod"/>
            </a:pPr>
            <a:r>
              <a:rPr lang="en-US" sz="2200" dirty="0">
                <a:latin typeface="Century Gothic" panose="020B0502020202020204" pitchFamily="34" charset="0"/>
                <a:cs typeface="Andalus" panose="02020603050405020304" pitchFamily="18" charset="-78"/>
              </a:rPr>
              <a:t>and to anoint the Most Holy.</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87</a:t>
            </a:fld>
            <a:endParaRPr lang="en-US"/>
          </a:p>
        </p:txBody>
      </p:sp>
      <p:pic>
        <p:nvPicPr>
          <p:cNvPr id="7" name="Picture 2" descr="001a Jes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3305" y="1425082"/>
            <a:ext cx="3044895" cy="4031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5455" y="1478573"/>
            <a:ext cx="3500594" cy="4084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04800" y="914400"/>
            <a:ext cx="7467600" cy="1107996"/>
          </a:xfrm>
          <a:prstGeom prst="rect">
            <a:avLst/>
          </a:prstGeom>
          <a:noFill/>
        </p:spPr>
        <p:txBody>
          <a:bodyPr wrap="square" rtlCol="0">
            <a:spAutoFit/>
          </a:bodyPr>
          <a:lstStyle/>
          <a:p>
            <a:r>
              <a:rPr lang="en-US" sz="2200" b="1" dirty="0">
                <a:latin typeface="Century Gothic" panose="020B0502020202020204" pitchFamily="34" charset="0"/>
                <a:cs typeface="Andalus" panose="02020603050405020304" pitchFamily="18" charset="-78"/>
              </a:rPr>
              <a:t>24</a:t>
            </a:r>
            <a:r>
              <a:rPr lang="en-US" sz="2200" dirty="0">
                <a:latin typeface="Century Gothic" panose="020B0502020202020204" pitchFamily="34" charset="0"/>
                <a:cs typeface="Andalus" panose="02020603050405020304" pitchFamily="18" charset="-78"/>
              </a:rPr>
              <a:t>  Seventy weeks are determined upon thy people and upon thy </a:t>
            </a:r>
            <a:r>
              <a:rPr lang="en-US" sz="2200" b="1" u="sng" dirty="0">
                <a:latin typeface="Century Gothic" panose="020B0502020202020204" pitchFamily="34" charset="0"/>
                <a:cs typeface="Andalus" panose="02020603050405020304" pitchFamily="18" charset="-78"/>
              </a:rPr>
              <a:t>holy city</a:t>
            </a:r>
            <a:r>
              <a:rPr lang="en-US" sz="2200" dirty="0">
                <a:latin typeface="Century Gothic" panose="020B0502020202020204" pitchFamily="34" charset="0"/>
                <a:cs typeface="Andalus" panose="02020603050405020304" pitchFamily="18" charset="-78"/>
              </a:rPr>
              <a:t>,</a:t>
            </a:r>
          </a:p>
          <a:p>
            <a:endParaRPr lang="en-US" sz="2200" dirty="0"/>
          </a:p>
        </p:txBody>
      </p:sp>
    </p:spTree>
    <p:extLst>
      <p:ext uri="{BB962C8B-B14F-4D97-AF65-F5344CB8AC3E}">
        <p14:creationId xmlns:p14="http://schemas.microsoft.com/office/powerpoint/2010/main" val="364318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1000"/>
                                        <p:tgtEl>
                                          <p:spTgt spid="2">
                                            <p:txEl>
                                              <p:pRg st="0" end="0"/>
                                            </p:txEl>
                                          </p:spTgt>
                                        </p:tgtEl>
                                      </p:cBhvr>
                                    </p:animEffect>
                                  </p:childTnLst>
                                </p:cTn>
                              </p:par>
                              <p:par>
                                <p:cTn id="11" presetID="26" presetClass="emph" presetSubtype="0" fill="hold" nodeType="with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childTnLst>
                                </p:cTn>
                              </p:par>
                              <p:par>
                                <p:cTn id="19" presetID="26" presetClass="emph" presetSubtype="0" fill="hold" nodeType="withEffect">
                                  <p:stCondLst>
                                    <p:cond delay="0"/>
                                  </p:stCondLst>
                                  <p:childTnLst>
                                    <p:animEffect transition="out" filter="fade">
                                      <p:cBhvr>
                                        <p:cTn id="20" dur="500" tmFilter="0, 0; .2, .5; .8, .5; 1, 0"/>
                                        <p:tgtEl>
                                          <p:spTgt spid="7"/>
                                        </p:tgtEl>
                                      </p:cBhvr>
                                    </p:animEffect>
                                    <p:animScale>
                                      <p:cBhvr>
                                        <p:cTn id="21" dur="250" autoRev="1" fill="hold"/>
                                        <p:tgtEl>
                                          <p:spTgt spid="7"/>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childTnLst>
                                </p:cTn>
                              </p:par>
                              <p:par>
                                <p:cTn id="27" presetID="26" presetClass="emph" presetSubtype="0" fill="hold" nodeType="with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1000"/>
                                        <p:tgtEl>
                                          <p:spTgt spid="2">
                                            <p:txEl>
                                              <p:pRg st="3" end="3"/>
                                            </p:txEl>
                                          </p:spTgt>
                                        </p:tgtEl>
                                      </p:cBhvr>
                                    </p:animEffect>
                                  </p:childTnLst>
                                </p:cTn>
                              </p:par>
                              <p:par>
                                <p:cTn id="35" presetID="26" presetClass="emph" presetSubtype="0" fill="hold" nodeType="withEffect">
                                  <p:stCondLst>
                                    <p:cond delay="0"/>
                                  </p:stCondLst>
                                  <p:childTnLst>
                                    <p:animEffect transition="out" filter="fade">
                                      <p:cBhvr>
                                        <p:cTn id="36" dur="500" tmFilter="0, 0; .2, .5; .8, .5; 1, 0"/>
                                        <p:tgtEl>
                                          <p:spTgt spid="7"/>
                                        </p:tgtEl>
                                      </p:cBhvr>
                                    </p:animEffect>
                                    <p:animScale>
                                      <p:cBhvr>
                                        <p:cTn id="37" dur="250" autoRev="1" fill="hold"/>
                                        <p:tgtEl>
                                          <p:spTgt spid="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childTnLst>
                                </p:cTn>
                              </p:par>
                              <p:par>
                                <p:cTn id="43" presetID="26" presetClass="emph" presetSubtype="0" fill="hold" nodeType="withEffect">
                                  <p:stCondLst>
                                    <p:cond delay="0"/>
                                  </p:stCondLst>
                                  <p:childTnLst>
                                    <p:animEffect transition="out" filter="fade">
                                      <p:cBhvr>
                                        <p:cTn id="44" dur="500" tmFilter="0, 0; .2, .5; .8, .5; 1, 0"/>
                                        <p:tgtEl>
                                          <p:spTgt spid="7"/>
                                        </p:tgtEl>
                                      </p:cBhvr>
                                    </p:animEffect>
                                    <p:animScale>
                                      <p:cBhvr>
                                        <p:cTn id="45" dur="250" autoRev="1" fill="hold"/>
                                        <p:tgtEl>
                                          <p:spTgt spid="7"/>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fade">
                                      <p:cBhvr>
                                        <p:cTn id="50" dur="1000"/>
                                        <p:tgtEl>
                                          <p:spTgt spid="2">
                                            <p:txEl>
                                              <p:pRg st="5" end="5"/>
                                            </p:txEl>
                                          </p:spTgt>
                                        </p:tgtEl>
                                      </p:cBhvr>
                                    </p:animEffect>
                                  </p:childTnLst>
                                </p:cTn>
                              </p:par>
                              <p:par>
                                <p:cTn id="51" presetID="26" presetClass="emph" presetSubtype="0" fill="hold" nodeType="withEffect">
                                  <p:stCondLst>
                                    <p:cond delay="0"/>
                                  </p:stCondLst>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
                                        </p:tgtEl>
                                      </p:cBhvr>
                                    </p:animEffect>
                                    <p:set>
                                      <p:cBhvr>
                                        <p:cTn id="66" dur="1" fill="hold">
                                          <p:stCondLst>
                                            <p:cond delay="499"/>
                                          </p:stCondLst>
                                        </p:cTn>
                                        <p:tgtEl>
                                          <p:spTgt spid="4"/>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88</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E6226313-6682-4D42-81C7-D1F084055A7D}"/>
              </a:ext>
            </a:extLst>
          </p:cNvPr>
          <p:cNvSpPr/>
          <p:nvPr/>
        </p:nvSpPr>
        <p:spPr>
          <a:xfrm>
            <a:off x="5486400" y="4890634"/>
            <a:ext cx="2385519" cy="67196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D8636980-2987-4288-9B77-D50D510CB5CA}"/>
              </a:ext>
            </a:extLst>
          </p:cNvPr>
          <p:cNvSpPr txBox="1"/>
          <p:nvPr/>
        </p:nvSpPr>
        <p:spPr>
          <a:xfrm>
            <a:off x="5163312" y="5625326"/>
            <a:ext cx="3044671" cy="1109577"/>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FF0000"/>
                </a:solidFill>
                <a:latin typeface="Century Gothic" pitchFamily="34" charset="0"/>
              </a:rPr>
              <a:t>How important is this guy?!?!</a:t>
            </a:r>
          </a:p>
        </p:txBody>
      </p:sp>
      <p:sp>
        <p:nvSpPr>
          <p:cNvPr id="78" name="TextBox 77">
            <a:extLst>
              <a:ext uri="{FF2B5EF4-FFF2-40B4-BE49-F238E27FC236}">
                <a16:creationId xmlns:a16="http://schemas.microsoft.com/office/drawing/2014/main" id="{E22D4DC6-1152-4088-A73E-21864AAF4007}"/>
              </a:ext>
            </a:extLst>
          </p:cNvPr>
          <p:cNvSpPr txBox="1"/>
          <p:nvPr/>
        </p:nvSpPr>
        <p:spPr>
          <a:xfrm>
            <a:off x="292756" y="2490805"/>
            <a:ext cx="7810833" cy="569387"/>
          </a:xfrm>
          <a:prstGeom prst="rect">
            <a:avLst/>
          </a:prstGeom>
          <a:solidFill>
            <a:schemeClr val="bg1">
              <a:alpha val="60000"/>
            </a:schemeClr>
          </a:solidFill>
        </p:spPr>
        <p:txBody>
          <a:bodyPr wrap="square" rtlCol="0">
            <a:spAutoFit/>
          </a:bodyPr>
          <a:lstStyle/>
          <a:p>
            <a:pPr marL="0" lvl="1"/>
            <a:r>
              <a:rPr lang="en-US" altLang="en-US" sz="3100" b="1" dirty="0">
                <a:ln w="19050">
                  <a:solidFill>
                    <a:schemeClr val="tx1"/>
                  </a:solidFill>
                </a:ln>
                <a:solidFill>
                  <a:srgbClr val="00B0F0"/>
                </a:solidFill>
                <a:latin typeface="Century Gothic" pitchFamily="34" charset="0"/>
              </a:rPr>
              <a:t>My attempt to diagram this sentence:</a:t>
            </a:r>
          </a:p>
        </p:txBody>
      </p:sp>
      <p:sp>
        <p:nvSpPr>
          <p:cNvPr id="79" name="Rectangle 78">
            <a:extLst>
              <a:ext uri="{FF2B5EF4-FFF2-40B4-BE49-F238E27FC236}">
                <a16:creationId xmlns:a16="http://schemas.microsoft.com/office/drawing/2014/main" id="{94C39903-AF96-4853-A69C-E8A685E56F35}"/>
              </a:ext>
            </a:extLst>
          </p:cNvPr>
          <p:cNvSpPr/>
          <p:nvPr/>
        </p:nvSpPr>
        <p:spPr>
          <a:xfrm>
            <a:off x="2686433" y="3323628"/>
            <a:ext cx="1284466" cy="671966"/>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0" name="Rectangle 79">
            <a:extLst>
              <a:ext uri="{FF2B5EF4-FFF2-40B4-BE49-F238E27FC236}">
                <a16:creationId xmlns:a16="http://schemas.microsoft.com/office/drawing/2014/main" id="{9146D9C7-CEB1-46F1-B202-DDF48EE5924E}"/>
              </a:ext>
            </a:extLst>
          </p:cNvPr>
          <p:cNvSpPr/>
          <p:nvPr/>
        </p:nvSpPr>
        <p:spPr>
          <a:xfrm>
            <a:off x="5463092" y="3064727"/>
            <a:ext cx="3071307" cy="936195"/>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1" name="TextBox 80">
            <a:extLst>
              <a:ext uri="{FF2B5EF4-FFF2-40B4-BE49-F238E27FC236}">
                <a16:creationId xmlns:a16="http://schemas.microsoft.com/office/drawing/2014/main" id="{A4B14C33-B400-44A9-9ECF-BC50A8186720}"/>
              </a:ext>
            </a:extLst>
          </p:cNvPr>
          <p:cNvSpPr txBox="1"/>
          <p:nvPr/>
        </p:nvSpPr>
        <p:spPr>
          <a:xfrm>
            <a:off x="2565122" y="4897160"/>
            <a:ext cx="2287506"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chemeClr val="accent4">
                    <a:lumMod val="75000"/>
                  </a:schemeClr>
                </a:solidFill>
                <a:latin typeface="Century Gothic" pitchFamily="34" charset="0"/>
              </a:rPr>
              <a:t>This is important!</a:t>
            </a:r>
          </a:p>
        </p:txBody>
      </p:sp>
    </p:spTree>
    <p:extLst>
      <p:ext uri="{BB962C8B-B14F-4D97-AF65-F5344CB8AC3E}">
        <p14:creationId xmlns:p14="http://schemas.microsoft.com/office/powerpoint/2010/main" val="180949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3500"/>
                            </p:stCondLst>
                            <p:childTnLst>
                              <p:par>
                                <p:cTn id="38" presetID="10"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par>
                          <p:cTn id="63" fill="hold">
                            <p:stCondLst>
                              <p:cond delay="6000"/>
                            </p:stCondLst>
                            <p:childTnLst>
                              <p:par>
                                <p:cTn id="64" presetID="10" presetClass="entr" presetSubtype="0"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par>
                          <p:cTn id="67" fill="hold">
                            <p:stCondLst>
                              <p:cond delay="6500"/>
                            </p:stCondLst>
                            <p:childTnLst>
                              <p:par>
                                <p:cTn id="68" presetID="10" presetClass="entr" presetSubtype="0" fill="hold" grpId="0" nodeType="after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childTnLst>
                          </p:cTn>
                        </p:par>
                        <p:par>
                          <p:cTn id="71" fill="hold">
                            <p:stCondLst>
                              <p:cond delay="7000"/>
                            </p:stCondLst>
                            <p:childTnLst>
                              <p:par>
                                <p:cTn id="72" presetID="10" presetClass="entr" presetSubtype="0" fill="hold" nodeType="after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fade">
                                      <p:cBhvr>
                                        <p:cTn id="74" dur="500"/>
                                        <p:tgtEl>
                                          <p:spTgt spid="75"/>
                                        </p:tgtEl>
                                      </p:cBhvr>
                                    </p:animEffect>
                                  </p:childTnLst>
                                </p:cTn>
                              </p:par>
                            </p:childTnLst>
                          </p:cTn>
                        </p:par>
                        <p:par>
                          <p:cTn id="75" fill="hold">
                            <p:stCondLst>
                              <p:cond delay="75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500"/>
                                        <p:tgtEl>
                                          <p:spTgt spid="64"/>
                                        </p:tgtEl>
                                      </p:cBhvr>
                                    </p:animEffect>
                                  </p:childTnLst>
                                </p:cTn>
                              </p:par>
                            </p:childTnLst>
                          </p:cTn>
                        </p:par>
                        <p:par>
                          <p:cTn id="84" fill="hold">
                            <p:stCondLst>
                              <p:cond delay="500"/>
                            </p:stCondLst>
                            <p:childTnLst>
                              <p:par>
                                <p:cTn id="85" presetID="10" presetClass="entr" presetSubtype="0" fill="hold" nodeType="after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fade">
                                      <p:cBhvr>
                                        <p:cTn id="96" dur="500"/>
                                        <p:tgtEl>
                                          <p:spTgt spid="6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animEffect transition="in" filter="fade">
                                      <p:cBhvr>
                                        <p:cTn id="101" dur="500"/>
                                        <p:tgtEl>
                                          <p:spTgt spid="6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9"/>
                                        </p:tgtEl>
                                        <p:attrNameLst>
                                          <p:attrName>style.visibility</p:attrName>
                                        </p:attrNameLst>
                                      </p:cBhvr>
                                      <p:to>
                                        <p:strVal val="visible"/>
                                      </p:to>
                                    </p:set>
                                    <p:animEffect transition="in" filter="fade">
                                      <p:cBhvr>
                                        <p:cTn id="106" dur="500"/>
                                        <p:tgtEl>
                                          <p:spTgt spid="6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500"/>
                                        <p:tgtEl>
                                          <p:spTgt spid="70"/>
                                        </p:tgtEl>
                                      </p:cBhvr>
                                    </p:animEffect>
                                  </p:childTnLst>
                                </p:cTn>
                              </p:par>
                            </p:childTnLst>
                          </p:cTn>
                        </p:par>
                        <p:par>
                          <p:cTn id="112" fill="hold">
                            <p:stCondLst>
                              <p:cond delay="500"/>
                            </p:stCondLst>
                            <p:childTnLst>
                              <p:par>
                                <p:cTn id="113" presetID="10" presetClass="entr" presetSubtype="0" fill="hold" grpId="0" nodeType="after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fade">
                                      <p:cBhvr>
                                        <p:cTn id="115" dur="500"/>
                                        <p:tgtEl>
                                          <p:spTgt spid="7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grpId="0" nodeType="afterEffect">
                                  <p:stCondLst>
                                    <p:cond delay="0"/>
                                  </p:stCondLst>
                                  <p:childTnLst>
                                    <p:set>
                                      <p:cBhvr>
                                        <p:cTn id="123" dur="1" fill="hold">
                                          <p:stCondLst>
                                            <p:cond delay="0"/>
                                          </p:stCondLst>
                                        </p:cTn>
                                        <p:tgtEl>
                                          <p:spTgt spid="72"/>
                                        </p:tgtEl>
                                        <p:attrNameLst>
                                          <p:attrName>style.visibility</p:attrName>
                                        </p:attrNameLst>
                                      </p:cBhvr>
                                      <p:to>
                                        <p:strVal val="visible"/>
                                      </p:to>
                                    </p:set>
                                    <p:animEffect transition="in" filter="fade">
                                      <p:cBhvr>
                                        <p:cTn id="124" dur="500"/>
                                        <p:tgtEl>
                                          <p:spTgt spid="7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63"/>
                                        </p:tgtEl>
                                        <p:attrNameLst>
                                          <p:attrName>style.visibility</p:attrName>
                                        </p:attrNameLst>
                                      </p:cBhvr>
                                      <p:to>
                                        <p:strVal val="visible"/>
                                      </p:to>
                                    </p:set>
                                    <p:animEffect transition="in" filter="fade">
                                      <p:cBhvr>
                                        <p:cTn id="129" dur="500"/>
                                        <p:tgtEl>
                                          <p:spTgt spid="63"/>
                                        </p:tgtEl>
                                      </p:cBhvr>
                                    </p:animEffect>
                                  </p:childTnLst>
                                </p:cTn>
                              </p:par>
                            </p:childTnLst>
                          </p:cTn>
                        </p:par>
                        <p:par>
                          <p:cTn id="130" fill="hold">
                            <p:stCondLst>
                              <p:cond delay="500"/>
                            </p:stCondLst>
                            <p:childTnLst>
                              <p:par>
                                <p:cTn id="131" presetID="10" presetClass="entr" presetSubtype="0" fill="hold" grpId="0" nodeType="afterEffect">
                                  <p:stCondLst>
                                    <p:cond delay="0"/>
                                  </p:stCondLst>
                                  <p:childTnLst>
                                    <p:set>
                                      <p:cBhvr>
                                        <p:cTn id="132" dur="1" fill="hold">
                                          <p:stCondLst>
                                            <p:cond delay="0"/>
                                          </p:stCondLst>
                                        </p:cTn>
                                        <p:tgtEl>
                                          <p:spTgt spid="77"/>
                                        </p:tgtEl>
                                        <p:attrNameLst>
                                          <p:attrName>style.visibility</p:attrName>
                                        </p:attrNameLst>
                                      </p:cBhvr>
                                      <p:to>
                                        <p:strVal val="visible"/>
                                      </p:to>
                                    </p:set>
                                    <p:animEffect transition="in" filter="fade">
                                      <p:cBhvr>
                                        <p:cTn id="133" dur="500"/>
                                        <p:tgtEl>
                                          <p:spTgt spid="7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fade">
                                      <p:cBhvr>
                                        <p:cTn id="138" dur="500"/>
                                        <p:tgtEl>
                                          <p:spTgt spid="79"/>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fade">
                                      <p:cBhvr>
                                        <p:cTn id="141" dur="500"/>
                                        <p:tgtEl>
                                          <p:spTgt spid="80"/>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81"/>
                                        </p:tgtEl>
                                        <p:attrNameLst>
                                          <p:attrName>style.visibility</p:attrName>
                                        </p:attrNameLst>
                                      </p:cBhvr>
                                      <p:to>
                                        <p:strVal val="visible"/>
                                      </p:to>
                                    </p:set>
                                    <p:animEffect transition="in" filter="fade">
                                      <p:cBhvr>
                                        <p:cTn id="14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6" grpId="0"/>
      <p:bldP spid="30" grpId="0"/>
      <p:bldP spid="33" grpId="0"/>
      <p:bldP spid="36" grpId="0"/>
      <p:bldP spid="39" grpId="0"/>
      <p:bldP spid="41" grpId="0"/>
      <p:bldP spid="64" grpId="0"/>
      <p:bldP spid="65" grpId="0"/>
      <p:bldP spid="67" grpId="0"/>
      <p:bldP spid="68" grpId="0"/>
      <p:bldP spid="69" grpId="0"/>
      <p:bldP spid="70" grpId="0"/>
      <p:bldP spid="71" grpId="0"/>
      <p:bldP spid="72" grpId="0"/>
      <p:bldP spid="73" grpId="0"/>
      <p:bldP spid="74" grpId="0"/>
      <p:bldP spid="63" grpId="0" animBg="1"/>
      <p:bldP spid="77" grpId="0" animBg="1"/>
      <p:bldP spid="78" grpId="0" animBg="1"/>
      <p:bldP spid="79" grpId="0" animBg="1"/>
      <p:bldP spid="80" grpId="0" animBg="1"/>
      <p:bldP spid="8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1719830"/>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marL="177800" indent="-177800">
              <a:lnSpc>
                <a:spcPct val="120000"/>
              </a:lnSpc>
              <a:spcAft>
                <a:spcPts val="1200"/>
              </a:spcAft>
              <a:buFontTx/>
              <a:buChar char="•"/>
              <a:defRPr/>
            </a:pPr>
            <a:r>
              <a:rPr lang="en-US" sz="2200" dirty="0">
                <a:latin typeface="Century Gothic" pitchFamily="34" charset="0"/>
              </a:rPr>
              <a:t>After the 7 + 62 weeks is when Christ died or was “cut off”</a:t>
            </a:r>
          </a:p>
          <a:p>
            <a:pPr marL="177800" indent="-177800">
              <a:lnSpc>
                <a:spcPct val="120000"/>
              </a:lnSpc>
              <a:spcAft>
                <a:spcPts val="2400"/>
              </a:spcAft>
              <a:buFontTx/>
              <a:buChar char="•"/>
              <a:defRPr/>
            </a:pPr>
            <a:r>
              <a:rPr lang="en-US" sz="2200" dirty="0">
                <a:latin typeface="Century Gothic" pitchFamily="34" charset="0"/>
              </a:rPr>
              <a:t>After that comes a </a:t>
            </a:r>
            <a:r>
              <a:rPr lang="en-US" sz="2200" b="1" u="sng" dirty="0">
                <a:latin typeface="Century Gothic" pitchFamily="34" charset="0"/>
              </a:rPr>
              <a:t>prince</a:t>
            </a:r>
            <a:r>
              <a:rPr lang="en-US" sz="2200" dirty="0">
                <a:latin typeface="Century Gothic" pitchFamily="34" charset="0"/>
              </a:rPr>
              <a:t> of </a:t>
            </a:r>
            <a:r>
              <a:rPr lang="en-US" sz="2200" b="1" u="sng" dirty="0">
                <a:latin typeface="Century Gothic" pitchFamily="34" charset="0"/>
              </a:rPr>
              <a:t>the people</a:t>
            </a:r>
            <a:r>
              <a:rPr lang="en-US" sz="2200" dirty="0">
                <a:latin typeface="Century Gothic" pitchFamily="34" charset="0"/>
              </a:rPr>
              <a:t>, </a:t>
            </a:r>
            <a:r>
              <a:rPr lang="en-US" sz="2400" b="1" dirty="0">
                <a:ln w="15875">
                  <a:solidFill>
                    <a:schemeClr val="tx1"/>
                  </a:solidFill>
                </a:ln>
                <a:solidFill>
                  <a:srgbClr val="FF0000"/>
                </a:solidFill>
                <a:latin typeface="Century Gothic" pitchFamily="34" charset="0"/>
              </a:rPr>
              <a:t>“THE” anti-Christ</a:t>
            </a:r>
            <a:endParaRPr lang="en-US" sz="2200" b="1" dirty="0">
              <a:ln w="15875">
                <a:solidFill>
                  <a:schemeClr val="tx1"/>
                </a:solidFill>
              </a:ln>
              <a:solidFill>
                <a:srgbClr val="FF0000"/>
              </a:solidFill>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89</a:t>
            </a:fld>
            <a:endParaRPr lang="en-US"/>
          </a:p>
        </p:txBody>
      </p:sp>
      <p:sp>
        <p:nvSpPr>
          <p:cNvPr id="7" name="TextBox 6">
            <a:extLst>
              <a:ext uri="{FF2B5EF4-FFF2-40B4-BE49-F238E27FC236}">
                <a16:creationId xmlns:a16="http://schemas.microsoft.com/office/drawing/2014/main" id="{1E717EF5-C158-4281-BAA6-03F002A8EE5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34888F9-CA91-47BF-93AF-7BB05A038719}"/>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6DB2D597-516F-4E86-AF8B-4C486E7054C6}"/>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556543B-6928-4528-83C5-4CA31550BD5C}"/>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120C5B8-CF8F-4A3B-9BA0-4999772C0B08}"/>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6D79CE14-FE0F-4A1A-B563-65B6F65E77FD}"/>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57AFDE5F-DF20-4392-9A63-7C9FA68AC566}"/>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8AF7488-2D4A-4843-A725-E6D6CDDEEC2A}"/>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703CA726-3A91-40A0-9FFA-855D20893CB6}"/>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BB06EE3-4F3F-45B0-915F-A24E004CB4E2}"/>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7BF2F004-6F85-4A93-B84D-FD5D5F34B38B}"/>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9BB1DA-E577-4E09-A0C2-487DB74CED15}"/>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6830B6AD-AA4C-46F2-97ED-76677315B81B}"/>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8FBB221-2667-481B-B0BF-375F4D8310C6}"/>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6C8F61-09B5-48EA-BD11-55F38B38497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037679-1A0D-43F9-9CEC-410CE289593F}"/>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B5A658-239B-47D3-8DF8-310A2613572A}"/>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EAE11D9D-CAE7-44E8-A6C4-F086D142E89E}"/>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43C36BA3-35C4-462A-B7A1-494EA17617BD}"/>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BEB7319-8301-4B2F-9791-4C6CF0C294E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D29706B5-6BB9-4044-AC75-23A8FB367BB6}"/>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F51DE5BD-C3BE-490B-B71B-671EDF2F324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C188D9C-E259-4833-8D38-B25ED65AD1BF}"/>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09AF76A7-9079-48C4-8419-C7294BA5F02C}"/>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31" name="TextBox 30">
            <a:extLst>
              <a:ext uri="{FF2B5EF4-FFF2-40B4-BE49-F238E27FC236}">
                <a16:creationId xmlns:a16="http://schemas.microsoft.com/office/drawing/2014/main" id="{D01F6BAF-8BBD-4882-8BAD-318C98C25D83}"/>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CAD74E83-FF02-4248-9A7F-C89237C9B583}"/>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C7345004-FE1B-406A-A703-C0990E1E495C}"/>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1CE0491B-14D9-4170-BE18-4D0456D65847}"/>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DBF713A-7CAE-4853-9840-19A8B9136AB8}"/>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objects</a:t>
            </a:r>
          </a:p>
        </p:txBody>
      </p:sp>
    </p:spTree>
    <p:extLst>
      <p:ext uri="{BB962C8B-B14F-4D97-AF65-F5344CB8AC3E}">
        <p14:creationId xmlns:p14="http://schemas.microsoft.com/office/powerpoint/2010/main" val="2282952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grpId="1" nodeType="clickEffect">
                                  <p:stCondLst>
                                    <p:cond delay="0"/>
                                  </p:stCondLst>
                                  <p:childTnLst>
                                    <p:animMotion origin="layout" path="M 5.55556E-7 -4.44444E-6 L -0.08472 -0.11527 " pathEditMode="relative" rAng="0" ptsTypes="AA">
                                      <p:cBhvr>
                                        <p:cTn id="92" dur="2000" fill="hold"/>
                                        <p:tgtEl>
                                          <p:spTgt spid="30"/>
                                        </p:tgtEl>
                                        <p:attrNameLst>
                                          <p:attrName>ppt_x</p:attrName>
                                          <p:attrName>ppt_y</p:attrName>
                                        </p:attrNameLst>
                                      </p:cBhvr>
                                      <p:rCtr x="-4236" y="-5764"/>
                                    </p:animMotion>
                                  </p:childTnLst>
                                </p:cTn>
                              </p:par>
                              <p:par>
                                <p:cTn id="93" presetID="42" presetClass="path" presetSubtype="0" accel="50000" decel="50000" fill="hold" grpId="1" nodeType="withEffect">
                                  <p:stCondLst>
                                    <p:cond delay="0"/>
                                  </p:stCondLst>
                                  <p:childTnLst>
                                    <p:animMotion origin="layout" path="M 2.77778E-6 3.7037E-7 L 0.08472 0.11481 " pathEditMode="relative" rAng="0" ptsTypes="AA">
                                      <p:cBhvr>
                                        <p:cTn id="94" dur="2000" fill="hold"/>
                                        <p:tgtEl>
                                          <p:spTgt spid="29"/>
                                        </p:tgtEl>
                                        <p:attrNameLst>
                                          <p:attrName>ppt_x</p:attrName>
                                          <p:attrName>ppt_y</p:attrName>
                                        </p:attrNameLst>
                                      </p:cBhvr>
                                      <p:rCtr x="4236" y="5741"/>
                                    </p:animMotion>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P spid="16" grpId="0"/>
      <p:bldP spid="18" grpId="0"/>
      <p:bldP spid="23" grpId="0"/>
      <p:bldP spid="24" grpId="0"/>
      <p:bldP spid="26" grpId="0"/>
      <p:bldP spid="27" grpId="0"/>
      <p:bldP spid="28" grpId="0"/>
      <p:bldP spid="29" grpId="0"/>
      <p:bldP spid="29" grpId="1"/>
      <p:bldP spid="30" grpId="0"/>
      <p:bldP spid="30" grpId="1"/>
      <p:bldP spid="31" grpId="0"/>
      <p:bldP spid="32" grpId="0"/>
      <p:bldP spid="3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15364" name="Content Placeholder 2"/>
          <p:cNvSpPr>
            <a:spLocks noGrp="1"/>
          </p:cNvSpPr>
          <p:nvPr>
            <p:ph idx="1"/>
          </p:nvPr>
        </p:nvSpPr>
        <p:spPr>
          <a:xfrm>
            <a:off x="609599" y="685800"/>
            <a:ext cx="8001001" cy="4241799"/>
          </a:xfrm>
        </p:spPr>
        <p:txBody>
          <a:bodyPr>
            <a:noAutofit/>
          </a:bodyPr>
          <a:lstStyle/>
          <a:p>
            <a:pPr marL="0" indent="0">
              <a:lnSpc>
                <a:spcPct val="130000"/>
              </a:lnSpc>
              <a:spcBef>
                <a:spcPct val="0"/>
              </a:spcBef>
              <a:spcAft>
                <a:spcPts val="1200"/>
              </a:spcAft>
              <a:buNone/>
            </a:pPr>
            <a:r>
              <a:rPr lang="en-US" altLang="en-US" sz="2200" dirty="0">
                <a:latin typeface="Century Gothic" pitchFamily="34" charset="0"/>
                <a:cs typeface="Narkisim" pitchFamily="34" charset="-79"/>
              </a:rPr>
              <a:t>Thou </a:t>
            </a:r>
            <a:r>
              <a:rPr lang="en-US" altLang="en-US" sz="2200" dirty="0" err="1">
                <a:latin typeface="Century Gothic" pitchFamily="34" charset="0"/>
                <a:cs typeface="Narkisim" pitchFamily="34" charset="-79"/>
              </a:rPr>
              <a:t>seest</a:t>
            </a:r>
            <a:r>
              <a:rPr lang="en-US" altLang="en-US" sz="2200" dirty="0">
                <a:latin typeface="Century Gothic" pitchFamily="34" charset="0"/>
                <a:cs typeface="Narkisim" pitchFamily="34" charset="-79"/>
              </a:rPr>
              <a:t> because of the many plain and precious things which have been taken out of the book, which were plain unto the understanding of the children of men, according to the plainness which is in the Lamb of God;</a:t>
            </a:r>
          </a:p>
          <a:p>
            <a:pPr marL="0" indent="0">
              <a:lnSpc>
                <a:spcPct val="130000"/>
              </a:lnSpc>
              <a:spcBef>
                <a:spcPct val="0"/>
              </a:spcBef>
              <a:spcAft>
                <a:spcPts val="1200"/>
              </a:spcAft>
              <a:buNone/>
            </a:pPr>
            <a:r>
              <a:rPr lang="en-US" altLang="en-US" sz="2200" dirty="0">
                <a:latin typeface="Century Gothic" pitchFamily="34" charset="0"/>
                <a:cs typeface="Narkisim" pitchFamily="34" charset="-79"/>
              </a:rPr>
              <a:t>Because of these things which are taken away out of the gospel of the Lamb, </a:t>
            </a:r>
            <a:r>
              <a:rPr lang="en-US" altLang="en-US" sz="2400" b="1" dirty="0">
                <a:ln w="15875">
                  <a:solidFill>
                    <a:schemeClr val="tx1"/>
                  </a:solidFill>
                </a:ln>
                <a:solidFill>
                  <a:srgbClr val="FF0000"/>
                </a:solidFill>
                <a:latin typeface="Century Gothic" pitchFamily="34" charset="0"/>
                <a:cs typeface="Narkisim" pitchFamily="34" charset="-79"/>
              </a:rPr>
              <a:t>an exceeding great many do stumble, yea, insomuch that Satan hath great power over them</a:t>
            </a:r>
            <a:r>
              <a:rPr lang="en-US" altLang="en-US" sz="2000" dirty="0">
                <a:latin typeface="Century Gothic" pitchFamily="34" charset="0"/>
                <a:cs typeface="Narkisim" pitchFamily="34" charset="-79"/>
              </a:rPr>
              <a:t>;</a:t>
            </a:r>
          </a:p>
          <a:p>
            <a:pPr marL="0" indent="0">
              <a:lnSpc>
                <a:spcPct val="130000"/>
              </a:lnSpc>
              <a:spcBef>
                <a:spcPct val="0"/>
              </a:spcBef>
              <a:spcAft>
                <a:spcPts val="1200"/>
              </a:spcAft>
              <a:buNone/>
            </a:pPr>
            <a:endParaRPr lang="en-US" altLang="en-US" sz="2200" dirty="0">
              <a:latin typeface="Century Gothic" pitchFamily="34" charset="0"/>
              <a:cs typeface="Narkisim" pitchFamily="34" charset="-79"/>
            </a:endParaRPr>
          </a:p>
        </p:txBody>
      </p:sp>
      <p:sp>
        <p:nvSpPr>
          <p:cNvPr id="9" name="Slide Number Placeholder 2"/>
          <p:cNvSpPr>
            <a:spLocks noGrp="1"/>
          </p:cNvSpPr>
          <p:nvPr>
            <p:ph type="sldNum" sz="quarter" idx="12"/>
          </p:nvPr>
        </p:nvSpPr>
        <p:spPr>
          <a:xfrm>
            <a:off x="6553200" y="6356350"/>
            <a:ext cx="2133600" cy="365125"/>
          </a:xfrm>
        </p:spPr>
        <p:txBody>
          <a:bodyPr/>
          <a:lstStyle/>
          <a:p>
            <a:fld id="{AA1DEFB2-6A7E-46E0-9C12-CECB786200CE}" type="slidenum">
              <a:rPr lang="en-US" smtClean="0"/>
              <a:pPr/>
              <a:t>9</a:t>
            </a:fld>
            <a:endParaRPr lang="en-US" dirty="0"/>
          </a:p>
        </p:txBody>
      </p:sp>
      <p:sp>
        <p:nvSpPr>
          <p:cNvPr id="6" name="TextBox 5"/>
          <p:cNvSpPr txBox="1"/>
          <p:nvPr/>
        </p:nvSpPr>
        <p:spPr>
          <a:xfrm>
            <a:off x="4572000" y="5665113"/>
            <a:ext cx="4038600" cy="430887"/>
          </a:xfrm>
          <a:prstGeom prst="rect">
            <a:avLst/>
          </a:prstGeom>
          <a:solidFill>
            <a:schemeClr val="bg1">
              <a:alpha val="40000"/>
            </a:schemeClr>
          </a:solidFill>
        </p:spPr>
        <p:txBody>
          <a:bodyPr wrap="square" rtlCol="0">
            <a:spAutoFit/>
          </a:bodyPr>
          <a:lstStyle/>
          <a:p>
            <a:pPr algn="r"/>
            <a:r>
              <a:rPr lang="en-US" sz="2200" dirty="0">
                <a:latin typeface="Century Gothic" panose="020B0502020202020204" pitchFamily="34" charset="0"/>
              </a:rPr>
              <a:t>1 Nephi 3:165-175</a:t>
            </a:r>
          </a:p>
        </p:txBody>
      </p:sp>
    </p:spTree>
    <p:extLst>
      <p:ext uri="{BB962C8B-B14F-4D97-AF65-F5344CB8AC3E}">
        <p14:creationId xmlns:p14="http://schemas.microsoft.com/office/powerpoint/2010/main" val="13376445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914400"/>
            <a:ext cx="8305800" cy="2457083"/>
          </a:xfrm>
          <a:prstGeom prst="rect">
            <a:avLst/>
          </a:prstGeom>
          <a:noFill/>
        </p:spPr>
        <p:txBody>
          <a:bodyPr wrap="square" rtlCol="0">
            <a:spAutoFit/>
          </a:bodyPr>
          <a:lstStyle/>
          <a:p>
            <a:pPr>
              <a:lnSpc>
                <a:spcPct val="120000"/>
              </a:lnSpc>
              <a:spcAft>
                <a:spcPts val="600"/>
              </a:spcAft>
              <a:defRPr/>
            </a:pPr>
            <a:r>
              <a:rPr lang="en-US" sz="2400" b="1" u="sng" dirty="0">
                <a:latin typeface="Century Gothic" pitchFamily="34" charset="0"/>
              </a:rPr>
              <a:t>What is </a:t>
            </a:r>
            <a:r>
              <a:rPr lang="en-US" sz="3200" b="1" u="sng" dirty="0">
                <a:ln w="19050">
                  <a:solidFill>
                    <a:schemeClr val="tx1"/>
                  </a:solidFill>
                </a:ln>
                <a:solidFill>
                  <a:srgbClr val="FF0000"/>
                </a:solidFill>
                <a:latin typeface="Century Gothic" pitchFamily="34" charset="0"/>
              </a:rPr>
              <a:t>commonly</a:t>
            </a:r>
            <a:r>
              <a:rPr lang="en-US" sz="2400" u="sng" dirty="0">
                <a:ln w="19050">
                  <a:solidFill>
                    <a:schemeClr val="tx1"/>
                  </a:solidFill>
                </a:ln>
                <a:latin typeface="Century Gothic" pitchFamily="34" charset="0"/>
              </a:rPr>
              <a:t> </a:t>
            </a:r>
            <a:r>
              <a:rPr lang="en-US" sz="2400" b="1" u="sng" dirty="0">
                <a:latin typeface="Century Gothic" pitchFamily="34" charset="0"/>
              </a:rPr>
              <a:t>believed:</a:t>
            </a:r>
          </a:p>
          <a:p>
            <a:pPr>
              <a:lnSpc>
                <a:spcPct val="120000"/>
              </a:lnSpc>
              <a:defRPr/>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sz="2200" dirty="0">
                <a:latin typeface="Century Gothic" pitchFamily="34" charset="0"/>
              </a:rPr>
              <a:t>And he </a:t>
            </a:r>
            <a:r>
              <a:rPr lang="en-US" sz="2800" b="1" dirty="0">
                <a:ln w="15875">
                  <a:solidFill>
                    <a:schemeClr val="tx1"/>
                  </a:solidFill>
                </a:ln>
                <a:solidFill>
                  <a:srgbClr val="FF0000"/>
                </a:solidFill>
                <a:latin typeface="Century Gothic" pitchFamily="34" charset="0"/>
              </a:rPr>
              <a:t>(“THE” anti-Christ) </a:t>
            </a:r>
            <a:r>
              <a:rPr lang="en-US" sz="2200" dirty="0">
                <a:latin typeface="Century Gothic" panose="020B0502020202020204" pitchFamily="34" charset="0"/>
                <a:cs typeface="Andalus" panose="02020603050405020304" pitchFamily="18" charset="-78"/>
              </a:rPr>
              <a:t>shall </a:t>
            </a:r>
            <a:r>
              <a:rPr lang="en-US" sz="2200" b="1" u="sng" dirty="0">
                <a:latin typeface="Century Gothic" panose="020B0502020202020204" pitchFamily="34" charset="0"/>
                <a:cs typeface="Andalus" panose="02020603050405020304" pitchFamily="18" charset="-78"/>
              </a:rPr>
              <a:t>confirm the covenant with many for one week</a:t>
            </a:r>
            <a:r>
              <a:rPr lang="en-US" sz="2200" dirty="0">
                <a:latin typeface="Century Gothic" panose="020B0502020202020204" pitchFamily="34" charset="0"/>
                <a:cs typeface="Andalus" panose="02020603050405020304" pitchFamily="18" charset="-78"/>
              </a:rPr>
              <a:t>; and </a:t>
            </a:r>
            <a:r>
              <a:rPr lang="en-US" sz="2200" dirty="0">
                <a:latin typeface="Century Gothic" pitchFamily="34" charset="0"/>
              </a:rPr>
              <a:t>in the midst of the week, he shall cause the sacrifice and the oblation to cease…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90</a:t>
            </a:fld>
            <a:endParaRPr lang="en-US"/>
          </a:p>
        </p:txBody>
      </p:sp>
      <p:sp>
        <p:nvSpPr>
          <p:cNvPr id="7" name="TextBox 6">
            <a:extLst>
              <a:ext uri="{FF2B5EF4-FFF2-40B4-BE49-F238E27FC236}">
                <a16:creationId xmlns:a16="http://schemas.microsoft.com/office/drawing/2014/main" id="{B723502A-B5C9-4D00-8EE2-5F9E9A697920}"/>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8" name="TextBox 7">
            <a:extLst>
              <a:ext uri="{FF2B5EF4-FFF2-40B4-BE49-F238E27FC236}">
                <a16:creationId xmlns:a16="http://schemas.microsoft.com/office/drawing/2014/main" id="{984D58C0-1EAB-480B-A733-AADE35C18918}"/>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9" name="Straight Connector 8">
            <a:extLst>
              <a:ext uri="{FF2B5EF4-FFF2-40B4-BE49-F238E27FC236}">
                <a16:creationId xmlns:a16="http://schemas.microsoft.com/office/drawing/2014/main" id="{75BAC159-CF88-4AC0-8028-E70F450868DD}"/>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68835E-B813-44B9-8F03-5D5843502BF9}"/>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D25EEE4-2FD0-4C36-869B-FC492E25AB9D}"/>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12" name="TextBox 11">
            <a:extLst>
              <a:ext uri="{FF2B5EF4-FFF2-40B4-BE49-F238E27FC236}">
                <a16:creationId xmlns:a16="http://schemas.microsoft.com/office/drawing/2014/main" id="{7DA81250-820F-461D-8FC9-A76FF0BFFD81}"/>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3" name="Straight Connector 12">
            <a:extLst>
              <a:ext uri="{FF2B5EF4-FFF2-40B4-BE49-F238E27FC236}">
                <a16:creationId xmlns:a16="http://schemas.microsoft.com/office/drawing/2014/main" id="{00F24FD4-0432-4D53-98F2-064F1844ECBE}"/>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134FE5E-7B22-47D8-B24A-8278DD94C569}"/>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15" name="Straight Connector 14">
            <a:extLst>
              <a:ext uri="{FF2B5EF4-FFF2-40B4-BE49-F238E27FC236}">
                <a16:creationId xmlns:a16="http://schemas.microsoft.com/office/drawing/2014/main" id="{534A48B5-0C19-4E30-B78F-C5AEF7D4006B}"/>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ECA93B-01EB-4AA9-A38C-6857B3B6E170}"/>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17" name="Straight Connector 16">
            <a:extLst>
              <a:ext uri="{FF2B5EF4-FFF2-40B4-BE49-F238E27FC236}">
                <a16:creationId xmlns:a16="http://schemas.microsoft.com/office/drawing/2014/main" id="{AE591354-8688-4B5E-A8A4-80C95766998F}"/>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FB683F4-E2A6-471D-821C-EB171642D43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19" name="Straight Connector 18">
            <a:extLst>
              <a:ext uri="{FF2B5EF4-FFF2-40B4-BE49-F238E27FC236}">
                <a16:creationId xmlns:a16="http://schemas.microsoft.com/office/drawing/2014/main" id="{BFF476CF-A921-4FAE-A339-002BAFA639D5}"/>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8E57016-A394-4318-B311-54537456617F}"/>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A5E3FBA-E749-4FB5-B480-3E7FC552DF17}"/>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F7AAB0-BB31-49FF-BD13-C27C681B8039}"/>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F7C5BD-4C3D-4F62-A43D-86987E19ACA0}"/>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24" name="TextBox 23">
            <a:extLst>
              <a:ext uri="{FF2B5EF4-FFF2-40B4-BE49-F238E27FC236}">
                <a16:creationId xmlns:a16="http://schemas.microsoft.com/office/drawing/2014/main" id="{BDDFE36A-8714-44F8-B386-6F9A5234356F}"/>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25" name="Straight Connector 24">
            <a:extLst>
              <a:ext uri="{FF2B5EF4-FFF2-40B4-BE49-F238E27FC236}">
                <a16:creationId xmlns:a16="http://schemas.microsoft.com/office/drawing/2014/main" id="{6329AD69-FB9B-4AF7-B190-7F4134998DBF}"/>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D41B176-88FD-44D8-9B8C-597C17B49965}"/>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27" name="TextBox 26">
            <a:extLst>
              <a:ext uri="{FF2B5EF4-FFF2-40B4-BE49-F238E27FC236}">
                <a16:creationId xmlns:a16="http://schemas.microsoft.com/office/drawing/2014/main" id="{048A8ED3-1639-4725-977F-A2C77FAAA6E1}"/>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28" name="TextBox 27">
            <a:extLst>
              <a:ext uri="{FF2B5EF4-FFF2-40B4-BE49-F238E27FC236}">
                <a16:creationId xmlns:a16="http://schemas.microsoft.com/office/drawing/2014/main" id="{105A2B66-7052-48D1-B7C1-8E116FD88DBB}"/>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29" name="TextBox 28">
            <a:extLst>
              <a:ext uri="{FF2B5EF4-FFF2-40B4-BE49-F238E27FC236}">
                <a16:creationId xmlns:a16="http://schemas.microsoft.com/office/drawing/2014/main" id="{3B184CA9-DBD3-477A-874F-DDCE1365CE74}"/>
              </a:ext>
            </a:extLst>
          </p:cNvPr>
          <p:cNvSpPr txBox="1"/>
          <p:nvPr/>
        </p:nvSpPr>
        <p:spPr>
          <a:xfrm>
            <a:off x="5518787" y="481341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30" name="TextBox 29">
            <a:extLst>
              <a:ext uri="{FF2B5EF4-FFF2-40B4-BE49-F238E27FC236}">
                <a16:creationId xmlns:a16="http://schemas.microsoft.com/office/drawing/2014/main" id="{73A0F5B6-53C1-4B3D-BF0B-D4FFD3D23910}"/>
              </a:ext>
            </a:extLst>
          </p:cNvPr>
          <p:cNvSpPr txBox="1"/>
          <p:nvPr/>
        </p:nvSpPr>
        <p:spPr>
          <a:xfrm>
            <a:off x="4729863" y="4056249"/>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31" name="TextBox 30">
            <a:extLst>
              <a:ext uri="{FF2B5EF4-FFF2-40B4-BE49-F238E27FC236}">
                <a16:creationId xmlns:a16="http://schemas.microsoft.com/office/drawing/2014/main" id="{4EB7DEDE-DCE5-43CD-9A6B-63DFB1EB588D}"/>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32" name="TextBox 31">
            <a:extLst>
              <a:ext uri="{FF2B5EF4-FFF2-40B4-BE49-F238E27FC236}">
                <a16:creationId xmlns:a16="http://schemas.microsoft.com/office/drawing/2014/main" id="{B3435037-DB56-4247-A533-2762AB80A581}"/>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33" name="TextBox 32">
            <a:extLst>
              <a:ext uri="{FF2B5EF4-FFF2-40B4-BE49-F238E27FC236}">
                <a16:creationId xmlns:a16="http://schemas.microsoft.com/office/drawing/2014/main" id="{1C76E61F-4F72-4F23-AC8B-FBD9DB2E541B}"/>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34" name="Straight Connector 33">
            <a:extLst>
              <a:ext uri="{FF2B5EF4-FFF2-40B4-BE49-F238E27FC236}">
                <a16:creationId xmlns:a16="http://schemas.microsoft.com/office/drawing/2014/main" id="{C2FC9A25-9BF3-4360-AB27-5C667FC13A73}"/>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10F5D58-F9CB-49FA-AED4-0A7ECA6E11BE}"/>
              </a:ext>
            </a:extLst>
          </p:cNvPr>
          <p:cNvSpPr txBox="1"/>
          <p:nvPr/>
        </p:nvSpPr>
        <p:spPr>
          <a:xfrm>
            <a:off x="2793722" y="4744760"/>
            <a:ext cx="2768878" cy="1046440"/>
          </a:xfrm>
          <a:prstGeom prst="rect">
            <a:avLst/>
          </a:prstGeom>
          <a:solidFill>
            <a:schemeClr val="bg1">
              <a:alpha val="60000"/>
            </a:schemeClr>
          </a:solidFill>
        </p:spPr>
        <p:txBody>
          <a:bodyPr wrap="square" rtlCol="0">
            <a:spAutoFit/>
          </a:bodyPr>
          <a:lstStyle/>
          <a:p>
            <a:pPr marL="0" lvl="1" algn="ctr"/>
            <a:r>
              <a:rPr lang="en-US" altLang="en-US" sz="3100" b="1" dirty="0">
                <a:ln w="19050">
                  <a:solidFill>
                    <a:schemeClr val="tx1"/>
                  </a:solidFill>
                </a:ln>
                <a:solidFill>
                  <a:srgbClr val="C00000"/>
                </a:solidFill>
                <a:latin typeface="Century Gothic" pitchFamily="34" charset="0"/>
              </a:rPr>
              <a:t>Switched the subject</a:t>
            </a:r>
          </a:p>
        </p:txBody>
      </p:sp>
      <p:sp>
        <p:nvSpPr>
          <p:cNvPr id="36" name="Rectangle 35">
            <a:extLst>
              <a:ext uri="{FF2B5EF4-FFF2-40B4-BE49-F238E27FC236}">
                <a16:creationId xmlns:a16="http://schemas.microsoft.com/office/drawing/2014/main" id="{CA467E5D-DE5C-4B83-A548-BB997D143D54}"/>
              </a:ext>
            </a:extLst>
          </p:cNvPr>
          <p:cNvSpPr/>
          <p:nvPr/>
        </p:nvSpPr>
        <p:spPr>
          <a:xfrm>
            <a:off x="4646337" y="4113808"/>
            <a:ext cx="2385519" cy="671966"/>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673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3.61111E-6 1.11022E-16 L -0.21302 -0.10741 " pathEditMode="relative" rAng="0" ptsTypes="AA">
                                      <p:cBhvr>
                                        <p:cTn id="102" dur="2000" fill="hold"/>
                                        <p:tgtEl>
                                          <p:spTgt spid="30"/>
                                        </p:tgtEl>
                                        <p:attrNameLst>
                                          <p:attrName>ppt_x</p:attrName>
                                          <p:attrName>ppt_y</p:attrName>
                                        </p:attrNameLst>
                                      </p:cBhvr>
                                      <p:rCtr x="-10660" y="-5370"/>
                                    </p:animMotion>
                                  </p:childTnLst>
                                </p:cTn>
                              </p:par>
                              <p:par>
                                <p:cTn id="103" presetID="42" presetClass="path" presetSubtype="0" accel="50000" decel="50000" fill="hold" grpId="1" nodeType="withEffect">
                                  <p:stCondLst>
                                    <p:cond delay="0"/>
                                  </p:stCondLst>
                                  <p:childTnLst>
                                    <p:animMotion origin="layout" path="M -3.05556E-6 3.33333E-6 L 0.21458 0.10833 " pathEditMode="relative" rAng="0" ptsTypes="AA">
                                      <p:cBhvr>
                                        <p:cTn id="104" dur="2000" fill="hold"/>
                                        <p:tgtEl>
                                          <p:spTgt spid="27"/>
                                        </p:tgtEl>
                                        <p:attrNameLst>
                                          <p:attrName>ppt_x</p:attrName>
                                          <p:attrName>ppt_y</p:attrName>
                                        </p:attrNameLst>
                                      </p:cBhvr>
                                      <p:rCtr x="11337" y="5324"/>
                                    </p:animMotion>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P spid="16" grpId="0"/>
      <p:bldP spid="18" grpId="0"/>
      <p:bldP spid="23" grpId="0"/>
      <p:bldP spid="24" grpId="0"/>
      <p:bldP spid="26" grpId="0"/>
      <p:bldP spid="27" grpId="0"/>
      <p:bldP spid="27" grpId="1"/>
      <p:bldP spid="28" grpId="0"/>
      <p:bldP spid="29" grpId="0"/>
      <p:bldP spid="30" grpId="0"/>
      <p:bldP spid="30" grpId="1"/>
      <p:bldP spid="31" grpId="0"/>
      <p:bldP spid="32" grpId="0"/>
      <p:bldP spid="33" grpId="0"/>
      <p:bldP spid="35" grpId="0" animBg="1"/>
      <p:bldP spid="36" grpId="0" animBg="1"/>
      <p:bldP spid="36"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E5D5D39C-93F3-4F90-86FE-C7CD44B1A088}"/>
              </a:ext>
            </a:extLst>
          </p:cNvPr>
          <p:cNvSpPr txBox="1"/>
          <p:nvPr/>
        </p:nvSpPr>
        <p:spPr>
          <a:xfrm>
            <a:off x="4742505" y="4375519"/>
            <a:ext cx="2336928"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indirect-object</a:t>
            </a:r>
          </a:p>
        </p:txBody>
      </p:sp>
      <p:sp>
        <p:nvSpPr>
          <p:cNvPr id="56" name="TextBox 55">
            <a:extLst>
              <a:ext uri="{FF2B5EF4-FFF2-40B4-BE49-F238E27FC236}">
                <a16:creationId xmlns:a16="http://schemas.microsoft.com/office/drawing/2014/main" id="{6B16A35C-C928-4202-ADD6-7499A7ECCB3A}"/>
              </a:ext>
            </a:extLst>
          </p:cNvPr>
          <p:cNvSpPr txBox="1"/>
          <p:nvPr/>
        </p:nvSpPr>
        <p:spPr>
          <a:xfrm>
            <a:off x="5521483" y="5142398"/>
            <a:ext cx="2846936" cy="392864"/>
          </a:xfrm>
          <a:prstGeom prst="rect">
            <a:avLst/>
          </a:prstGeom>
          <a:noFill/>
        </p:spPr>
        <p:txBody>
          <a:bodyPr wrap="square" rtlCol="0">
            <a:spAutoFit/>
          </a:bodyPr>
          <a:lstStyle/>
          <a:p>
            <a:pPr>
              <a:lnSpc>
                <a:spcPct val="120000"/>
              </a:lnSpc>
            </a:pPr>
            <a:r>
              <a:rPr lang="en-US" altLang="en-US" dirty="0">
                <a:solidFill>
                  <a:srgbClr val="C00000"/>
                </a:solidFill>
                <a:latin typeface="Century Gothic" pitchFamily="34" charset="0"/>
              </a:rPr>
              <a:t>sub indirect-object</a:t>
            </a:r>
          </a:p>
        </p:txBody>
      </p:sp>
      <p:cxnSp>
        <p:nvCxnSpPr>
          <p:cNvPr id="62" name="Straight Connector 61">
            <a:extLst>
              <a:ext uri="{FF2B5EF4-FFF2-40B4-BE49-F238E27FC236}">
                <a16:creationId xmlns:a16="http://schemas.microsoft.com/office/drawing/2014/main" id="{B5E05BD4-04C3-4A85-9F1D-F673E8076571}"/>
              </a:ext>
            </a:extLst>
          </p:cNvPr>
          <p:cNvCxnSpPr/>
          <p:nvPr/>
        </p:nvCxnSpPr>
        <p:spPr>
          <a:xfrm>
            <a:off x="457200" y="3964004"/>
            <a:ext cx="816961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91</a:t>
            </a:fld>
            <a:endParaRPr lang="en-US"/>
          </a:p>
        </p:txBody>
      </p:sp>
      <p:sp>
        <p:nvSpPr>
          <p:cNvPr id="8" name="TextBox 7"/>
          <p:cNvSpPr txBox="1"/>
          <p:nvPr/>
        </p:nvSpPr>
        <p:spPr>
          <a:xfrm>
            <a:off x="304800" y="914400"/>
            <a:ext cx="8534400" cy="1493742"/>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a:t>
            </a:r>
            <a:r>
              <a:rPr lang="en-US" sz="2200" dirty="0">
                <a:latin typeface="Century Gothic" panose="020B0502020202020204" pitchFamily="34" charset="0"/>
                <a:cs typeface="Andalus" panose="02020603050405020304" pitchFamily="18" charset="-78"/>
              </a:rPr>
              <a:t>shall come shall destroy the city and the sanctuary</a:t>
            </a:r>
            <a:r>
              <a:rPr lang="en-US" altLang="en-US" sz="2200" dirty="0">
                <a:latin typeface="Century Gothic" pitchFamily="34" charset="0"/>
              </a:rPr>
              <a:t>…</a:t>
            </a:r>
          </a:p>
        </p:txBody>
      </p:sp>
      <p:cxnSp>
        <p:nvCxnSpPr>
          <p:cNvPr id="29" name="Straight Connector 28">
            <a:extLst>
              <a:ext uri="{FF2B5EF4-FFF2-40B4-BE49-F238E27FC236}">
                <a16:creationId xmlns:a16="http://schemas.microsoft.com/office/drawing/2014/main" id="{7AD5F43D-A893-4642-84BC-63DD9469666B}"/>
              </a:ext>
            </a:extLst>
          </p:cNvPr>
          <p:cNvCxnSpPr>
            <a:cxnSpLocks/>
          </p:cNvCxnSpPr>
          <p:nvPr/>
        </p:nvCxnSpPr>
        <p:spPr>
          <a:xfrm>
            <a:off x="1928001" y="3399045"/>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E31053D-4A22-41AA-AC4D-65E1E5295257}"/>
              </a:ext>
            </a:extLst>
          </p:cNvPr>
          <p:cNvSpPr txBox="1"/>
          <p:nvPr/>
        </p:nvSpPr>
        <p:spPr>
          <a:xfrm>
            <a:off x="2732372" y="3605336"/>
            <a:ext cx="1224577" cy="391967"/>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subject</a:t>
            </a:r>
          </a:p>
        </p:txBody>
      </p:sp>
      <p:sp>
        <p:nvSpPr>
          <p:cNvPr id="33" name="TextBox 32">
            <a:extLst>
              <a:ext uri="{FF2B5EF4-FFF2-40B4-BE49-F238E27FC236}">
                <a16:creationId xmlns:a16="http://schemas.microsoft.com/office/drawing/2014/main" id="{4EFCC1B2-6944-4F5D-8A9F-6DF8525BBC14}"/>
              </a:ext>
            </a:extLst>
          </p:cNvPr>
          <p:cNvSpPr txBox="1"/>
          <p:nvPr/>
        </p:nvSpPr>
        <p:spPr>
          <a:xfrm>
            <a:off x="1947615" y="3606113"/>
            <a:ext cx="783516"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35" name="Straight Connector 34">
            <a:extLst>
              <a:ext uri="{FF2B5EF4-FFF2-40B4-BE49-F238E27FC236}">
                <a16:creationId xmlns:a16="http://schemas.microsoft.com/office/drawing/2014/main" id="{CD33AA92-1EF4-4F2F-BE69-7F2BE37BF05B}"/>
              </a:ext>
            </a:extLst>
          </p:cNvPr>
          <p:cNvCxnSpPr>
            <a:cxnSpLocks/>
          </p:cNvCxnSpPr>
          <p:nvPr/>
        </p:nvCxnSpPr>
        <p:spPr>
          <a:xfrm>
            <a:off x="27352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B60A81-DEC8-4F1E-B214-544545C86C0D}"/>
              </a:ext>
            </a:extLst>
          </p:cNvPr>
          <p:cNvSpPr txBox="1"/>
          <p:nvPr/>
        </p:nvSpPr>
        <p:spPr>
          <a:xfrm>
            <a:off x="457200" y="3604476"/>
            <a:ext cx="1481739"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adjective</a:t>
            </a:r>
          </a:p>
        </p:txBody>
      </p:sp>
      <p:cxnSp>
        <p:nvCxnSpPr>
          <p:cNvPr id="38" name="Straight Connector 37">
            <a:extLst>
              <a:ext uri="{FF2B5EF4-FFF2-40B4-BE49-F238E27FC236}">
                <a16:creationId xmlns:a16="http://schemas.microsoft.com/office/drawing/2014/main" id="{91E13C8B-A755-42A7-8505-48B0255911FA}"/>
              </a:ext>
            </a:extLst>
          </p:cNvPr>
          <p:cNvCxnSpPr>
            <a:cxnSpLocks/>
          </p:cNvCxnSpPr>
          <p:nvPr/>
        </p:nvCxnSpPr>
        <p:spPr>
          <a:xfrm>
            <a:off x="3954466" y="3396782"/>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26109C1-230B-41BA-AE01-74AD985F16DD}"/>
              </a:ext>
            </a:extLst>
          </p:cNvPr>
          <p:cNvSpPr txBox="1"/>
          <p:nvPr/>
        </p:nvSpPr>
        <p:spPr>
          <a:xfrm>
            <a:off x="3966537" y="3604475"/>
            <a:ext cx="1511921" cy="392864"/>
          </a:xfrm>
          <a:prstGeom prst="rect">
            <a:avLst/>
          </a:prstGeom>
          <a:noFill/>
        </p:spPr>
        <p:txBody>
          <a:bodyPr wrap="square" rtlCol="0">
            <a:spAutoFit/>
          </a:bodyPr>
          <a:lstStyle/>
          <a:p>
            <a:pPr algn="ctr">
              <a:lnSpc>
                <a:spcPct val="120000"/>
              </a:lnSpc>
            </a:pPr>
            <a:r>
              <a:rPr lang="en-US" altLang="en-US" dirty="0">
                <a:solidFill>
                  <a:srgbClr val="C00000"/>
                </a:solidFill>
                <a:latin typeface="Century Gothic" pitchFamily="34" charset="0"/>
              </a:rPr>
              <a:t>verb</a:t>
            </a:r>
          </a:p>
        </p:txBody>
      </p:sp>
      <p:cxnSp>
        <p:nvCxnSpPr>
          <p:cNvPr id="40" name="Straight Connector 39">
            <a:extLst>
              <a:ext uri="{FF2B5EF4-FFF2-40B4-BE49-F238E27FC236}">
                <a16:creationId xmlns:a16="http://schemas.microsoft.com/office/drawing/2014/main" id="{9582D439-9188-400C-A2E3-79CEB4230DBA}"/>
              </a:ext>
            </a:extLst>
          </p:cNvPr>
          <p:cNvCxnSpPr>
            <a:cxnSpLocks/>
          </p:cNvCxnSpPr>
          <p:nvPr/>
        </p:nvCxnSpPr>
        <p:spPr>
          <a:xfrm>
            <a:off x="5481476" y="3410894"/>
            <a:ext cx="0" cy="615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77C46D-19EA-48A9-9AD6-4FE4EB1F136F}"/>
              </a:ext>
            </a:extLst>
          </p:cNvPr>
          <p:cNvSpPr txBox="1"/>
          <p:nvPr/>
        </p:nvSpPr>
        <p:spPr>
          <a:xfrm>
            <a:off x="6863061" y="3604475"/>
            <a:ext cx="1763746" cy="392864"/>
          </a:xfrm>
          <a:prstGeom prst="rect">
            <a:avLst/>
          </a:prstGeom>
          <a:noFill/>
        </p:spPr>
        <p:txBody>
          <a:bodyPr wrap="square" rtlCol="0">
            <a:spAutoFit/>
          </a:bodyPr>
          <a:lstStyle/>
          <a:p>
            <a:pPr>
              <a:lnSpc>
                <a:spcPct val="120000"/>
              </a:lnSpc>
            </a:pPr>
            <a:r>
              <a:rPr lang="en-US" altLang="en-US" b="1" dirty="0">
                <a:solidFill>
                  <a:srgbClr val="C00000"/>
                </a:solidFill>
                <a:latin typeface="Century Gothic" pitchFamily="34" charset="0"/>
              </a:rPr>
              <a:t>direct object</a:t>
            </a:r>
          </a:p>
        </p:txBody>
      </p:sp>
      <p:cxnSp>
        <p:nvCxnSpPr>
          <p:cNvPr id="42" name="Straight Connector 41">
            <a:extLst>
              <a:ext uri="{FF2B5EF4-FFF2-40B4-BE49-F238E27FC236}">
                <a16:creationId xmlns:a16="http://schemas.microsoft.com/office/drawing/2014/main" id="{3644FC04-7C33-4B44-B168-444CCA746FDE}"/>
              </a:ext>
            </a:extLst>
          </p:cNvPr>
          <p:cNvCxnSpPr>
            <a:cxnSpLocks/>
          </p:cNvCxnSpPr>
          <p:nvPr/>
        </p:nvCxnSpPr>
        <p:spPr>
          <a:xfrm>
            <a:off x="4183825" y="3964004"/>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C1B9BA1-E0DF-4A16-8A83-DD24F8491198}"/>
              </a:ext>
            </a:extLst>
          </p:cNvPr>
          <p:cNvCxnSpPr>
            <a:cxnSpLocks/>
          </p:cNvCxnSpPr>
          <p:nvPr/>
        </p:nvCxnSpPr>
        <p:spPr>
          <a:xfrm>
            <a:off x="4742505" y="4728685"/>
            <a:ext cx="22607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CD02F8-14C1-448E-BD47-7B2A62EE7386}"/>
              </a:ext>
            </a:extLst>
          </p:cNvPr>
          <p:cNvCxnSpPr>
            <a:cxnSpLocks/>
          </p:cNvCxnSpPr>
          <p:nvPr/>
        </p:nvCxnSpPr>
        <p:spPr>
          <a:xfrm>
            <a:off x="4951871" y="4730955"/>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A6FA8F-6900-465C-A4B4-D1C2D1C18CB4}"/>
              </a:ext>
            </a:extLst>
          </p:cNvPr>
          <p:cNvCxnSpPr>
            <a:cxnSpLocks/>
          </p:cNvCxnSpPr>
          <p:nvPr/>
        </p:nvCxnSpPr>
        <p:spPr>
          <a:xfrm>
            <a:off x="5507887" y="5495636"/>
            <a:ext cx="25957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AE395EF-2B05-459D-924D-45127D6542D3}"/>
              </a:ext>
            </a:extLst>
          </p:cNvPr>
          <p:cNvSpPr txBox="1"/>
          <p:nvPr/>
        </p:nvSpPr>
        <p:spPr>
          <a:xfrm>
            <a:off x="754352" y="3314223"/>
            <a:ext cx="907810"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after</a:t>
            </a:r>
          </a:p>
        </p:txBody>
      </p:sp>
      <p:sp>
        <p:nvSpPr>
          <p:cNvPr id="65" name="TextBox 64">
            <a:extLst>
              <a:ext uri="{FF2B5EF4-FFF2-40B4-BE49-F238E27FC236}">
                <a16:creationId xmlns:a16="http://schemas.microsoft.com/office/drawing/2014/main" id="{32B39C45-1353-4966-A25C-EBD44B52B346}"/>
              </a:ext>
            </a:extLst>
          </p:cNvPr>
          <p:cNvSpPr txBox="1"/>
          <p:nvPr/>
        </p:nvSpPr>
        <p:spPr>
          <a:xfrm>
            <a:off x="1187297" y="4477530"/>
            <a:ext cx="1875195" cy="1272143"/>
          </a:xfrm>
          <a:prstGeom prst="rect">
            <a:avLst/>
          </a:prstGeom>
          <a:noFill/>
        </p:spPr>
        <p:txBody>
          <a:bodyPr wrap="square" rtlCol="0">
            <a:spAutoFit/>
          </a:bodyPr>
          <a:lstStyle/>
          <a:p>
            <a:pPr>
              <a:lnSpc>
                <a:spcPct val="120000"/>
              </a:lnSpc>
            </a:pPr>
            <a:r>
              <a:rPr lang="en-US" altLang="en-US" sz="2200" b="1" dirty="0">
                <a:latin typeface="Century Gothic" pitchFamily="34" charset="0"/>
              </a:rPr>
              <a:t>three score and two weeks</a:t>
            </a:r>
          </a:p>
        </p:txBody>
      </p:sp>
      <p:cxnSp>
        <p:nvCxnSpPr>
          <p:cNvPr id="66" name="Straight Connector 65">
            <a:extLst>
              <a:ext uri="{FF2B5EF4-FFF2-40B4-BE49-F238E27FC236}">
                <a16:creationId xmlns:a16="http://schemas.microsoft.com/office/drawing/2014/main" id="{6D10DFE7-5533-4F34-98CA-3BEE18EBE437}"/>
              </a:ext>
            </a:extLst>
          </p:cNvPr>
          <p:cNvCxnSpPr>
            <a:cxnSpLocks/>
          </p:cNvCxnSpPr>
          <p:nvPr/>
        </p:nvCxnSpPr>
        <p:spPr>
          <a:xfrm>
            <a:off x="696155" y="3954513"/>
            <a:ext cx="558680" cy="762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2CD03382-DBA5-44AB-A507-A2A083385CAC}"/>
              </a:ext>
            </a:extLst>
          </p:cNvPr>
          <p:cNvSpPr txBox="1"/>
          <p:nvPr/>
        </p:nvSpPr>
        <p:spPr>
          <a:xfrm>
            <a:off x="1919795" y="3314222"/>
            <a:ext cx="839343" cy="45852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shall</a:t>
            </a:r>
          </a:p>
        </p:txBody>
      </p:sp>
      <p:sp>
        <p:nvSpPr>
          <p:cNvPr id="68" name="TextBox 67">
            <a:extLst>
              <a:ext uri="{FF2B5EF4-FFF2-40B4-BE49-F238E27FC236}">
                <a16:creationId xmlns:a16="http://schemas.microsoft.com/office/drawing/2014/main" id="{E37A27E3-6CCA-4246-9DC4-A18454DBC598}"/>
              </a:ext>
            </a:extLst>
          </p:cNvPr>
          <p:cNvSpPr txBox="1"/>
          <p:nvPr/>
        </p:nvSpPr>
        <p:spPr>
          <a:xfrm>
            <a:off x="2679192" y="3314221"/>
            <a:ext cx="134568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Messiah</a:t>
            </a:r>
          </a:p>
        </p:txBody>
      </p:sp>
      <p:sp>
        <p:nvSpPr>
          <p:cNvPr id="69" name="TextBox 68">
            <a:extLst>
              <a:ext uri="{FF2B5EF4-FFF2-40B4-BE49-F238E27FC236}">
                <a16:creationId xmlns:a16="http://schemas.microsoft.com/office/drawing/2014/main" id="{4E91F1C6-A7F4-4E67-8CA2-7A06E8FBE5E5}"/>
              </a:ext>
            </a:extLst>
          </p:cNvPr>
          <p:cNvSpPr txBox="1"/>
          <p:nvPr/>
        </p:nvSpPr>
        <p:spPr>
          <a:xfrm>
            <a:off x="3947027" y="3313353"/>
            <a:ext cx="1556349" cy="459613"/>
          </a:xfrm>
          <a:prstGeom prst="rect">
            <a:avLst/>
          </a:prstGeom>
          <a:noFill/>
        </p:spPr>
        <p:txBody>
          <a:bodyPr wrap="square" rtlCol="0">
            <a:spAutoFit/>
          </a:bodyPr>
          <a:lstStyle/>
          <a:p>
            <a:pPr algn="ctr">
              <a:lnSpc>
                <a:spcPct val="120000"/>
              </a:lnSpc>
            </a:pPr>
            <a:r>
              <a:rPr lang="en-US" altLang="en-US" sz="2200" b="1" dirty="0">
                <a:latin typeface="Century Gothic" pitchFamily="34" charset="0"/>
              </a:rPr>
              <a:t>be cut off</a:t>
            </a:r>
          </a:p>
        </p:txBody>
      </p:sp>
      <p:sp>
        <p:nvSpPr>
          <p:cNvPr id="70" name="TextBox 69">
            <a:extLst>
              <a:ext uri="{FF2B5EF4-FFF2-40B4-BE49-F238E27FC236}">
                <a16:creationId xmlns:a16="http://schemas.microsoft.com/office/drawing/2014/main" id="{C507D334-FD25-4BDE-82D9-FA0636A5DEF5}"/>
              </a:ext>
            </a:extLst>
          </p:cNvPr>
          <p:cNvSpPr txBox="1"/>
          <p:nvPr/>
        </p:nvSpPr>
        <p:spPr>
          <a:xfrm>
            <a:off x="4733362" y="4045007"/>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people</a:t>
            </a:r>
          </a:p>
        </p:txBody>
      </p:sp>
      <p:sp>
        <p:nvSpPr>
          <p:cNvPr id="71" name="TextBox 70">
            <a:extLst>
              <a:ext uri="{FF2B5EF4-FFF2-40B4-BE49-F238E27FC236}">
                <a16:creationId xmlns:a16="http://schemas.microsoft.com/office/drawing/2014/main" id="{5B63E3F9-36D8-4CB7-8E03-CBAF2F45252F}"/>
              </a:ext>
            </a:extLst>
          </p:cNvPr>
          <p:cNvSpPr txBox="1"/>
          <p:nvPr/>
        </p:nvSpPr>
        <p:spPr>
          <a:xfrm>
            <a:off x="5507887" y="4832780"/>
            <a:ext cx="116903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prince</a:t>
            </a:r>
          </a:p>
        </p:txBody>
      </p:sp>
      <p:sp>
        <p:nvSpPr>
          <p:cNvPr id="72" name="TextBox 71">
            <a:extLst>
              <a:ext uri="{FF2B5EF4-FFF2-40B4-BE49-F238E27FC236}">
                <a16:creationId xmlns:a16="http://schemas.microsoft.com/office/drawing/2014/main" id="{DF0DB0C0-7838-4E04-88DF-930E28FE70C4}"/>
              </a:ext>
            </a:extLst>
          </p:cNvPr>
          <p:cNvSpPr txBox="1"/>
          <p:nvPr/>
        </p:nvSpPr>
        <p:spPr>
          <a:xfrm>
            <a:off x="6858000" y="3310456"/>
            <a:ext cx="1546222" cy="459613"/>
          </a:xfrm>
          <a:prstGeom prst="rect">
            <a:avLst/>
          </a:prstGeom>
          <a:noFill/>
        </p:spPr>
        <p:txBody>
          <a:bodyPr wrap="square" rtlCol="0">
            <a:spAutoFit/>
          </a:bodyPr>
          <a:lstStyle/>
          <a:p>
            <a:pPr>
              <a:lnSpc>
                <a:spcPct val="120000"/>
              </a:lnSpc>
            </a:pPr>
            <a:r>
              <a:rPr lang="en-US" altLang="en-US" sz="2200" b="1" dirty="0">
                <a:latin typeface="Century Gothic" pitchFamily="34" charset="0"/>
              </a:rPr>
              <a:t>sanctuary</a:t>
            </a:r>
          </a:p>
        </p:txBody>
      </p:sp>
      <p:sp>
        <p:nvSpPr>
          <p:cNvPr id="73" name="TextBox 72">
            <a:extLst>
              <a:ext uri="{FF2B5EF4-FFF2-40B4-BE49-F238E27FC236}">
                <a16:creationId xmlns:a16="http://schemas.microsoft.com/office/drawing/2014/main" id="{67D5BF3E-4AB2-4CBF-8B4B-6A32048418D9}"/>
              </a:ext>
            </a:extLst>
          </p:cNvPr>
          <p:cNvSpPr txBox="1"/>
          <p:nvPr/>
        </p:nvSpPr>
        <p:spPr>
          <a:xfrm>
            <a:off x="5463093" y="3611641"/>
            <a:ext cx="1420364" cy="392864"/>
          </a:xfrm>
          <a:prstGeom prst="rect">
            <a:avLst/>
          </a:prstGeom>
          <a:noFill/>
        </p:spPr>
        <p:txBody>
          <a:bodyPr wrap="square" rtlCol="0">
            <a:spAutoFit/>
          </a:bodyPr>
          <a:lstStyle/>
          <a:p>
            <a:pPr algn="ctr">
              <a:lnSpc>
                <a:spcPct val="120000"/>
              </a:lnSpc>
            </a:pPr>
            <a:r>
              <a:rPr lang="en-US" altLang="en-US" b="1" dirty="0">
                <a:solidFill>
                  <a:srgbClr val="C00000"/>
                </a:solidFill>
                <a:latin typeface="Century Gothic" pitchFamily="34" charset="0"/>
              </a:rPr>
              <a:t>verbs</a:t>
            </a:r>
          </a:p>
        </p:txBody>
      </p:sp>
      <p:sp>
        <p:nvSpPr>
          <p:cNvPr id="74" name="TextBox 73">
            <a:extLst>
              <a:ext uri="{FF2B5EF4-FFF2-40B4-BE49-F238E27FC236}">
                <a16:creationId xmlns:a16="http://schemas.microsoft.com/office/drawing/2014/main" id="{90ABC29C-B36B-44A4-8E71-C9428FF16033}"/>
              </a:ext>
            </a:extLst>
          </p:cNvPr>
          <p:cNvSpPr txBox="1"/>
          <p:nvPr/>
        </p:nvSpPr>
        <p:spPr>
          <a:xfrm>
            <a:off x="5518787" y="3078345"/>
            <a:ext cx="1262481" cy="701731"/>
          </a:xfrm>
          <a:prstGeom prst="rect">
            <a:avLst/>
          </a:prstGeom>
          <a:noFill/>
        </p:spPr>
        <p:txBody>
          <a:bodyPr wrap="square" rtlCol="0">
            <a:spAutoFit/>
          </a:bodyPr>
          <a:lstStyle/>
          <a:p>
            <a:pPr algn="ctr">
              <a:lnSpc>
                <a:spcPct val="90000"/>
              </a:lnSpc>
            </a:pPr>
            <a:r>
              <a:rPr lang="en-US" altLang="en-US" sz="2200" b="1" dirty="0">
                <a:latin typeface="Century Gothic" pitchFamily="34" charset="0"/>
              </a:rPr>
              <a:t>shall</a:t>
            </a:r>
          </a:p>
          <a:p>
            <a:pPr algn="ctr">
              <a:lnSpc>
                <a:spcPct val="90000"/>
              </a:lnSpc>
            </a:pPr>
            <a:r>
              <a:rPr lang="en-US" altLang="en-US" sz="2200" b="1" dirty="0">
                <a:latin typeface="Century Gothic" pitchFamily="34" charset="0"/>
              </a:rPr>
              <a:t>destroy</a:t>
            </a:r>
          </a:p>
        </p:txBody>
      </p:sp>
      <p:cxnSp>
        <p:nvCxnSpPr>
          <p:cNvPr id="75" name="Straight Connector 74">
            <a:extLst>
              <a:ext uri="{FF2B5EF4-FFF2-40B4-BE49-F238E27FC236}">
                <a16:creationId xmlns:a16="http://schemas.microsoft.com/office/drawing/2014/main" id="{F5C517EF-D56E-4814-8F3C-435A587403B4}"/>
              </a:ext>
            </a:extLst>
          </p:cNvPr>
          <p:cNvCxnSpPr>
            <a:cxnSpLocks/>
          </p:cNvCxnSpPr>
          <p:nvPr/>
        </p:nvCxnSpPr>
        <p:spPr>
          <a:xfrm>
            <a:off x="6858000" y="3401406"/>
            <a:ext cx="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E22D4DC6-1152-4088-A73E-21864AAF4007}"/>
              </a:ext>
            </a:extLst>
          </p:cNvPr>
          <p:cNvSpPr txBox="1"/>
          <p:nvPr/>
        </p:nvSpPr>
        <p:spPr>
          <a:xfrm>
            <a:off x="292756" y="2490805"/>
            <a:ext cx="7810833" cy="569387"/>
          </a:xfrm>
          <a:prstGeom prst="rect">
            <a:avLst/>
          </a:prstGeom>
          <a:solidFill>
            <a:schemeClr val="bg1">
              <a:alpha val="60000"/>
            </a:schemeClr>
          </a:solidFill>
        </p:spPr>
        <p:txBody>
          <a:bodyPr wrap="square" rtlCol="0">
            <a:spAutoFit/>
          </a:bodyPr>
          <a:lstStyle/>
          <a:p>
            <a:pPr marL="0" lvl="1"/>
            <a:r>
              <a:rPr lang="en-US" altLang="en-US" sz="3100" b="1" dirty="0">
                <a:ln w="19050">
                  <a:solidFill>
                    <a:schemeClr val="tx1"/>
                  </a:solidFill>
                </a:ln>
                <a:solidFill>
                  <a:srgbClr val="00B0F0"/>
                </a:solidFill>
                <a:latin typeface="Century Gothic" pitchFamily="34" charset="0"/>
              </a:rPr>
              <a:t>My attempt to diagram this sentence:</a:t>
            </a:r>
          </a:p>
        </p:txBody>
      </p:sp>
      <p:sp>
        <p:nvSpPr>
          <p:cNvPr id="79" name="Rectangle 78">
            <a:extLst>
              <a:ext uri="{FF2B5EF4-FFF2-40B4-BE49-F238E27FC236}">
                <a16:creationId xmlns:a16="http://schemas.microsoft.com/office/drawing/2014/main" id="{94C39903-AF96-4853-A69C-E8A685E56F35}"/>
              </a:ext>
            </a:extLst>
          </p:cNvPr>
          <p:cNvSpPr/>
          <p:nvPr/>
        </p:nvSpPr>
        <p:spPr>
          <a:xfrm>
            <a:off x="2686433" y="3323628"/>
            <a:ext cx="1284466" cy="671966"/>
          </a:xfrm>
          <a:prstGeom prst="rect">
            <a:avLst/>
          </a:prstGeom>
          <a:noFill/>
          <a:ln w="1016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81" name="TextBox 80">
            <a:extLst>
              <a:ext uri="{FF2B5EF4-FFF2-40B4-BE49-F238E27FC236}">
                <a16:creationId xmlns:a16="http://schemas.microsoft.com/office/drawing/2014/main" id="{A4B14C33-B400-44A9-9ECF-BC50A8186720}"/>
              </a:ext>
            </a:extLst>
          </p:cNvPr>
          <p:cNvSpPr txBox="1"/>
          <p:nvPr/>
        </p:nvSpPr>
        <p:spPr>
          <a:xfrm>
            <a:off x="76200" y="4088011"/>
            <a:ext cx="8979408" cy="2769989"/>
          </a:xfrm>
          <a:prstGeom prst="rect">
            <a:avLst/>
          </a:prstGeom>
          <a:solidFill>
            <a:schemeClr val="bg1"/>
          </a:solidFill>
        </p:spPr>
        <p:txBody>
          <a:bodyPr wrap="square" rtlCol="0">
            <a:spAutoFit/>
          </a:bodyPr>
          <a:lstStyle/>
          <a:p>
            <a:pPr marL="0" lvl="1" algn="ctr">
              <a:lnSpc>
                <a:spcPct val="90000"/>
              </a:lnSpc>
            </a:pPr>
            <a:r>
              <a:rPr lang="en-US" altLang="en-US" sz="9600" b="1" dirty="0">
                <a:ln w="19050">
                  <a:solidFill>
                    <a:schemeClr val="tx1"/>
                  </a:solidFill>
                </a:ln>
                <a:solidFill>
                  <a:schemeClr val="accent4">
                    <a:lumMod val="75000"/>
                  </a:schemeClr>
                </a:solidFill>
                <a:latin typeface="Century Gothic" pitchFamily="34" charset="0"/>
              </a:rPr>
              <a:t>IT’S ALL ABOUT JESUS</a:t>
            </a:r>
          </a:p>
        </p:txBody>
      </p:sp>
    </p:spTree>
    <p:extLst>
      <p:ext uri="{BB962C8B-B14F-4D97-AF65-F5344CB8AC3E}">
        <p14:creationId xmlns:p14="http://schemas.microsoft.com/office/powerpoint/2010/main" val="408611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fade">
                                      <p:cBhvr>
                                        <p:cTn id="1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92</a:t>
            </a:fld>
            <a:endParaRPr lang="en-US"/>
          </a:p>
        </p:txBody>
      </p:sp>
      <p:sp>
        <p:nvSpPr>
          <p:cNvPr id="8" name="TextBox 7"/>
          <p:cNvSpPr txBox="1"/>
          <p:nvPr/>
        </p:nvSpPr>
        <p:spPr>
          <a:xfrm>
            <a:off x="304800" y="914400"/>
            <a:ext cx="8534400" cy="1592487"/>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a:solidFill>
                    <a:schemeClr val="tx1"/>
                  </a:solidFill>
                </a:ln>
                <a:latin typeface="Century Gothic" pitchFamily="34" charset="0"/>
              </a:rPr>
              <a:t> </a:t>
            </a:r>
            <a:r>
              <a:rPr lang="en-US" altLang="en-US" sz="2200" dirty="0">
                <a:latin typeface="Century Gothic" pitchFamily="34" charset="0"/>
              </a:rPr>
              <a:t>be cut off, but not for himself; and the people of the </a:t>
            </a:r>
            <a:r>
              <a:rPr lang="en-US" altLang="en-US" sz="2800" b="1" dirty="0">
                <a:ln w="19050">
                  <a:solidFill>
                    <a:schemeClr val="tx1"/>
                  </a:solidFill>
                </a:ln>
                <a:solidFill>
                  <a:srgbClr val="FF0000"/>
                </a:solidFill>
                <a:latin typeface="Century Gothic" pitchFamily="34" charset="0"/>
              </a:rPr>
              <a:t>prince</a:t>
            </a:r>
            <a:r>
              <a:rPr lang="en-US" altLang="en-US" sz="2800" dirty="0">
                <a:ln w="19050">
                  <a:solidFill>
                    <a:schemeClr val="tx1"/>
                  </a:solidFill>
                </a:ln>
                <a:latin typeface="Century Gothic" pitchFamily="34" charset="0"/>
              </a:rPr>
              <a:t> </a:t>
            </a:r>
            <a:r>
              <a:rPr lang="en-US" altLang="en-US" sz="2200" dirty="0">
                <a:latin typeface="Century Gothic" pitchFamily="34" charset="0"/>
              </a:rPr>
              <a:t>that shall …</a:t>
            </a:r>
            <a:r>
              <a:rPr lang="en-US" sz="2200" b="1" dirty="0">
                <a:latin typeface="Century Gothic" panose="020B0502020202020204" pitchFamily="34" charset="0"/>
                <a:cs typeface="Andalus" panose="02020603050405020304" pitchFamily="18" charset="-78"/>
              </a:rPr>
              <a:t> 27</a:t>
            </a:r>
            <a:r>
              <a:rPr lang="en-US" sz="2200" dirty="0">
                <a:latin typeface="Century Gothic" panose="020B0502020202020204" pitchFamily="34" charset="0"/>
                <a:cs typeface="Andalus" panose="02020603050405020304" pitchFamily="18" charset="-78"/>
              </a:rPr>
              <a:t> </a:t>
            </a:r>
            <a:r>
              <a:rPr lang="en-US" altLang="en-US" sz="2200" dirty="0">
                <a:latin typeface="Century Gothic" pitchFamily="34" charset="0"/>
              </a:rPr>
              <a:t>And </a:t>
            </a:r>
            <a:r>
              <a:rPr lang="en-US" altLang="en-US" sz="2800" b="1" u="sng" dirty="0">
                <a:ln w="19050">
                  <a:solidFill>
                    <a:schemeClr val="tx1"/>
                  </a:solidFill>
                </a:ln>
                <a:solidFill>
                  <a:srgbClr val="00B0F0"/>
                </a:solidFill>
                <a:latin typeface="Century Gothic" pitchFamily="34" charset="0"/>
              </a:rPr>
              <a:t>he</a:t>
            </a:r>
            <a:r>
              <a:rPr lang="en-US" altLang="en-US" sz="2200" dirty="0">
                <a:ln w="19050">
                  <a:solidFill>
                    <a:schemeClr val="tx1"/>
                  </a:solidFill>
                </a:ln>
                <a:latin typeface="Century Gothic" pitchFamily="34" charset="0"/>
              </a:rPr>
              <a:t> </a:t>
            </a:r>
            <a:r>
              <a:rPr lang="en-US" altLang="en-US" sz="2200" dirty="0">
                <a:latin typeface="Century Gothic" pitchFamily="34" charset="0"/>
              </a:rPr>
              <a:t>shall…</a:t>
            </a:r>
          </a:p>
        </p:txBody>
      </p:sp>
      <p:grpSp>
        <p:nvGrpSpPr>
          <p:cNvPr id="13" name="Group 12"/>
          <p:cNvGrpSpPr/>
          <p:nvPr/>
        </p:nvGrpSpPr>
        <p:grpSpPr>
          <a:xfrm>
            <a:off x="2452864" y="2772963"/>
            <a:ext cx="2164468" cy="2865837"/>
            <a:chOff x="2026532" y="2743200"/>
            <a:chExt cx="2164468" cy="2865837"/>
          </a:xfrm>
        </p:grpSpPr>
        <p:pic>
          <p:nvPicPr>
            <p:cNvPr id="7" name="Picture 2" descr="001a Jes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6532" y="2743200"/>
              <a:ext cx="2164468" cy="2865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94856" y="5105400"/>
              <a:ext cx="1447800" cy="492764"/>
            </a:xfrm>
            <a:prstGeom prst="rect">
              <a:avLst/>
            </a:prstGeom>
            <a:noFill/>
          </p:spPr>
          <p:txBody>
            <a:bodyPr wrap="square" rtlCol="0">
              <a:spAutoFit/>
            </a:bodyPr>
            <a:lstStyle/>
            <a:p>
              <a:pPr>
                <a:lnSpc>
                  <a:spcPct val="120000"/>
                </a:lnSpc>
              </a:pPr>
              <a:r>
                <a:rPr lang="en-US" altLang="en-US" sz="2400" b="1" dirty="0">
                  <a:ln w="19050">
                    <a:solidFill>
                      <a:schemeClr val="tx1"/>
                    </a:solidFill>
                  </a:ln>
                  <a:solidFill>
                    <a:srgbClr val="FFFF00"/>
                  </a:solidFill>
                  <a:latin typeface="Century Gothic" pitchFamily="34" charset="0"/>
                </a:rPr>
                <a:t>Messiah</a:t>
              </a:r>
              <a:endParaRPr lang="en-US" altLang="en-US" sz="2200" dirty="0">
                <a:ln w="19050">
                  <a:solidFill>
                    <a:schemeClr val="tx1"/>
                  </a:solidFill>
                </a:ln>
                <a:solidFill>
                  <a:srgbClr val="FFFF00"/>
                </a:solidFill>
                <a:latin typeface="Century Gothic" pitchFamily="34" charset="0"/>
              </a:endParaRPr>
            </a:p>
          </p:txBody>
        </p:sp>
      </p:grpSp>
      <p:grpSp>
        <p:nvGrpSpPr>
          <p:cNvPr id="12" name="Group 11"/>
          <p:cNvGrpSpPr/>
          <p:nvPr/>
        </p:nvGrpSpPr>
        <p:grpSpPr>
          <a:xfrm>
            <a:off x="4693532" y="2772963"/>
            <a:ext cx="2164468" cy="2865837"/>
            <a:chOff x="4267200" y="2772963"/>
            <a:chExt cx="2164468" cy="2865837"/>
          </a:xfrm>
        </p:grpSpPr>
        <p:pic>
          <p:nvPicPr>
            <p:cNvPr id="9" name="Picture 2" descr="001a Jesus"/>
            <p:cNvPicPr>
              <a:picLocks noChangeAspect="1" noChangeArrowheads="1"/>
            </p:cNvPicPr>
            <p:nvPr/>
          </p:nvPicPr>
          <p:blipFill>
            <a:blip r:embed="rId4" cstate="print">
              <a:lum bright="-100000"/>
              <a:extLst>
                <a:ext uri="{28A0092B-C50C-407E-A947-70E740481C1C}">
                  <a14:useLocalDpi xmlns:a14="http://schemas.microsoft.com/office/drawing/2010/main" val="0"/>
                </a:ext>
              </a:extLst>
            </a:blip>
            <a:srcRect/>
            <a:stretch>
              <a:fillRect/>
            </a:stretch>
          </p:blipFill>
          <p:spPr bwMode="auto">
            <a:xfrm>
              <a:off x="4267200" y="2772963"/>
              <a:ext cx="2164468" cy="2865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19600" y="3812536"/>
              <a:ext cx="1828800" cy="683264"/>
            </a:xfrm>
            <a:prstGeom prst="rect">
              <a:avLst/>
            </a:prstGeom>
            <a:noFill/>
          </p:spPr>
          <p:txBody>
            <a:bodyPr wrap="square" rtlCol="0">
              <a:spAutoFit/>
            </a:bodyPr>
            <a:lstStyle/>
            <a:p>
              <a:pPr algn="ctr">
                <a:lnSpc>
                  <a:spcPct val="120000"/>
                </a:lnSpc>
              </a:pPr>
              <a:r>
                <a:rPr lang="en-US" altLang="en-US" sz="3200" b="1" dirty="0">
                  <a:ln>
                    <a:solidFill>
                      <a:schemeClr val="tx1"/>
                    </a:solidFill>
                  </a:ln>
                  <a:solidFill>
                    <a:schemeClr val="bg1"/>
                  </a:solidFill>
                  <a:latin typeface="Century Gothic" pitchFamily="34" charset="0"/>
                </a:rPr>
                <a:t>a prince</a:t>
              </a:r>
              <a:endParaRPr lang="en-US" altLang="en-US" sz="2800" dirty="0">
                <a:solidFill>
                  <a:schemeClr val="bg1"/>
                </a:solidFill>
                <a:latin typeface="Century Gothic" pitchFamily="34" charset="0"/>
              </a:endParaRPr>
            </a:p>
          </p:txBody>
        </p:sp>
      </p:grpSp>
      <p:sp>
        <p:nvSpPr>
          <p:cNvPr id="14" name="TextBox 13"/>
          <p:cNvSpPr txBox="1"/>
          <p:nvPr/>
        </p:nvSpPr>
        <p:spPr>
          <a:xfrm>
            <a:off x="166864" y="3087345"/>
            <a:ext cx="2240668" cy="2399055"/>
          </a:xfrm>
          <a:prstGeom prst="rect">
            <a:avLst/>
          </a:prstGeom>
          <a:noFill/>
        </p:spPr>
        <p:txBody>
          <a:bodyPr wrap="square" rtlCol="0">
            <a:spAutoFit/>
          </a:bodyPr>
          <a:lstStyle/>
          <a:p>
            <a:pPr algn="ctr">
              <a:lnSpc>
                <a:spcPct val="120000"/>
              </a:lnSpc>
            </a:pPr>
            <a:r>
              <a:rPr lang="en-US" altLang="en-US" sz="3200" dirty="0">
                <a:latin typeface="Century Gothic" pitchFamily="34" charset="0"/>
              </a:rPr>
              <a:t>Who is being discussed </a:t>
            </a:r>
            <a:r>
              <a:rPr lang="en-US" altLang="en-US" sz="3200" b="1" u="sng" dirty="0">
                <a:ln w="19050">
                  <a:solidFill>
                    <a:schemeClr val="tx1"/>
                  </a:solidFill>
                </a:ln>
                <a:solidFill>
                  <a:srgbClr val="00B0F0"/>
                </a:solidFill>
                <a:latin typeface="Century Gothic" pitchFamily="34" charset="0"/>
              </a:rPr>
              <a:t>here</a:t>
            </a:r>
            <a:r>
              <a:rPr lang="en-US" altLang="en-US" sz="3200" dirty="0">
                <a:latin typeface="Century Gothic" pitchFamily="34" charset="0"/>
              </a:rPr>
              <a:t>?</a:t>
            </a:r>
          </a:p>
        </p:txBody>
      </p:sp>
      <p:sp>
        <p:nvSpPr>
          <p:cNvPr id="15" name="TextBox 14"/>
          <p:cNvSpPr txBox="1"/>
          <p:nvPr/>
        </p:nvSpPr>
        <p:spPr>
          <a:xfrm>
            <a:off x="6858000" y="3581400"/>
            <a:ext cx="1981200" cy="1274195"/>
          </a:xfrm>
          <a:prstGeom prst="rect">
            <a:avLst/>
          </a:prstGeom>
          <a:noFill/>
        </p:spPr>
        <p:txBody>
          <a:bodyPr wrap="square" rtlCol="0">
            <a:spAutoFit/>
          </a:bodyPr>
          <a:lstStyle/>
          <a:p>
            <a:pPr algn="ctr">
              <a:lnSpc>
                <a:spcPct val="120000"/>
              </a:lnSpc>
            </a:pPr>
            <a:r>
              <a:rPr lang="en-US" altLang="en-US" sz="3200" dirty="0">
                <a:latin typeface="Century Gothic" pitchFamily="34" charset="0"/>
              </a:rPr>
              <a:t>Who is the </a:t>
            </a:r>
            <a:r>
              <a:rPr lang="en-US" altLang="en-US" sz="3200" b="1" u="sng" dirty="0">
                <a:ln w="19050">
                  <a:solidFill>
                    <a:schemeClr val="tx1"/>
                  </a:solidFill>
                </a:ln>
                <a:solidFill>
                  <a:srgbClr val="00B0F0"/>
                </a:solidFill>
                <a:latin typeface="Century Gothic" pitchFamily="34" charset="0"/>
              </a:rPr>
              <a:t>he</a:t>
            </a:r>
            <a:r>
              <a:rPr lang="en-US" altLang="en-US" sz="2800" dirty="0">
                <a:ln w="19050">
                  <a:solidFill>
                    <a:schemeClr val="tx1"/>
                  </a:solidFill>
                </a:ln>
                <a:latin typeface="Century Gothic" pitchFamily="34" charset="0"/>
              </a:rPr>
              <a:t> </a:t>
            </a:r>
            <a:r>
              <a:rPr lang="en-US" altLang="en-US" sz="3200" dirty="0">
                <a:latin typeface="Century Gothic" pitchFamily="34" charset="0"/>
              </a:rPr>
              <a:t>?</a:t>
            </a:r>
          </a:p>
        </p:txBody>
      </p:sp>
    </p:spTree>
    <p:extLst>
      <p:ext uri="{BB962C8B-B14F-4D97-AF65-F5344CB8AC3E}">
        <p14:creationId xmlns:p14="http://schemas.microsoft.com/office/powerpoint/2010/main" val="3643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228600" y="904214"/>
            <a:ext cx="8686800" cy="6078587"/>
          </a:xfrm>
          <a:prstGeom prst="rect">
            <a:avLst/>
          </a:prstGeom>
          <a:noFill/>
        </p:spPr>
        <p:txBody>
          <a:bodyPr wrap="square" rtlCol="0">
            <a:spAutoFit/>
          </a:bodyPr>
          <a:lstStyle/>
          <a:p>
            <a:pPr>
              <a:lnSpc>
                <a:spcPct val="120000"/>
              </a:lnSpc>
            </a:pPr>
            <a:r>
              <a:rPr lang="en-US" sz="2200" b="1" dirty="0">
                <a:latin typeface="Century Gothic" panose="020B0502020202020204" pitchFamily="34" charset="0"/>
                <a:cs typeface="Andalus" panose="02020603050405020304" pitchFamily="18" charset="-78"/>
              </a:rPr>
              <a:t>26</a:t>
            </a:r>
            <a:r>
              <a:rPr lang="en-US" sz="2200" dirty="0">
                <a:latin typeface="Century Gothic" panose="020B0502020202020204" pitchFamily="34" charset="0"/>
                <a:cs typeface="Andalus" panose="02020603050405020304" pitchFamily="18" charset="-78"/>
              </a:rPr>
              <a:t> </a:t>
            </a:r>
            <a:r>
              <a:rPr lang="en-US" altLang="en-US" sz="2200" dirty="0">
                <a:ln w="15875">
                  <a:noFill/>
                </a:ln>
                <a:latin typeface="Century Gothic" pitchFamily="34" charset="0"/>
              </a:rPr>
              <a:t>And after threescore and two weeks shall </a:t>
            </a:r>
            <a:r>
              <a:rPr lang="en-US" altLang="en-US" sz="2800" b="1" dirty="0">
                <a:ln w="19050">
                  <a:solidFill>
                    <a:schemeClr val="tx1"/>
                  </a:solidFill>
                </a:ln>
                <a:solidFill>
                  <a:srgbClr val="FFFF00"/>
                </a:solidFill>
                <a:latin typeface="Century Gothic" pitchFamily="34" charset="0"/>
              </a:rPr>
              <a:t>Messiah</a:t>
            </a:r>
            <a:r>
              <a:rPr lang="en-US" altLang="en-US" sz="2800" dirty="0">
                <a:ln w="19050">
                  <a:solidFill>
                    <a:schemeClr val="tx1"/>
                  </a:solidFill>
                </a:ln>
                <a:latin typeface="Century Gothic" pitchFamily="34" charset="0"/>
              </a:rPr>
              <a:t> </a:t>
            </a:r>
            <a:r>
              <a:rPr lang="en-US" altLang="en-US" sz="2200" dirty="0">
                <a:ln w="15875">
                  <a:noFill/>
                </a:ln>
                <a:latin typeface="Century Gothic" pitchFamily="34" charset="0"/>
              </a:rPr>
              <a:t>be cut off, but not for himself; </a:t>
            </a:r>
            <a:r>
              <a:rPr lang="en-US" altLang="en-US" sz="2200" b="1" dirty="0">
                <a:ln w="15875">
                  <a:solidFill>
                    <a:schemeClr val="tx1"/>
                  </a:solidFill>
                </a:ln>
                <a:solidFill>
                  <a:srgbClr val="FF0000"/>
                </a:solidFill>
                <a:latin typeface="Century Gothic" pitchFamily="34" charset="0"/>
              </a:rPr>
              <a:t>and the people of the </a:t>
            </a:r>
            <a:r>
              <a:rPr lang="en-US" altLang="en-US" sz="2800" b="1" dirty="0">
                <a:ln w="19050">
                  <a:solidFill>
                    <a:schemeClr val="tx1"/>
                  </a:solidFill>
                </a:ln>
                <a:solidFill>
                  <a:srgbClr val="FF0000"/>
                </a:solidFill>
                <a:latin typeface="Century Gothic" pitchFamily="34" charset="0"/>
              </a:rPr>
              <a:t>prince</a:t>
            </a:r>
            <a:r>
              <a:rPr lang="en-US" altLang="en-US" sz="2800" b="1" dirty="0">
                <a:ln w="15875">
                  <a:solidFill>
                    <a:schemeClr val="tx1"/>
                  </a:solidFill>
                </a:ln>
                <a:solidFill>
                  <a:srgbClr val="FF0000"/>
                </a:solidFill>
                <a:latin typeface="Century Gothic" pitchFamily="34" charset="0"/>
              </a:rPr>
              <a:t> </a:t>
            </a:r>
            <a:r>
              <a:rPr lang="en-US" altLang="en-US" sz="2200" b="1" dirty="0">
                <a:ln w="15875">
                  <a:solidFill>
                    <a:schemeClr val="tx1"/>
                  </a:solidFill>
                </a:ln>
                <a:solidFill>
                  <a:srgbClr val="FF0000"/>
                </a:solidFill>
                <a:latin typeface="Century Gothic" pitchFamily="34" charset="0"/>
              </a:rPr>
              <a:t>that shall come shall destroy the city and the sanctuary; and the end thereof shall be with a flood, and unto the end of the war desolations are determinable.</a:t>
            </a:r>
          </a:p>
          <a:p>
            <a:pPr>
              <a:lnSpc>
                <a:spcPct val="120000"/>
              </a:lnSpc>
              <a:spcBef>
                <a:spcPts val="600"/>
              </a:spcBef>
            </a:pPr>
            <a:r>
              <a:rPr lang="en-US" sz="2200" b="1" dirty="0">
                <a:latin typeface="Century Gothic" panose="020B0502020202020204" pitchFamily="34" charset="0"/>
                <a:cs typeface="Andalus" panose="02020603050405020304" pitchFamily="18" charset="-78"/>
              </a:rPr>
              <a:t>27</a:t>
            </a:r>
            <a:r>
              <a:rPr lang="en-US" sz="2200" dirty="0">
                <a:latin typeface="Century Gothic" panose="020B0502020202020204" pitchFamily="34" charset="0"/>
                <a:cs typeface="Andalus" panose="02020603050405020304" pitchFamily="18" charset="-78"/>
              </a:rPr>
              <a:t> </a:t>
            </a:r>
            <a:r>
              <a:rPr lang="en-US" altLang="en-US" sz="2200" dirty="0">
                <a:ln w="15875">
                  <a:noFill/>
                </a:ln>
                <a:latin typeface="Century Gothic" pitchFamily="34" charset="0"/>
              </a:rPr>
              <a:t>And </a:t>
            </a:r>
            <a:r>
              <a:rPr lang="en-US" altLang="en-US" sz="2800" b="1" u="sng" dirty="0">
                <a:ln w="19050">
                  <a:solidFill>
                    <a:schemeClr val="tx1"/>
                  </a:solidFill>
                </a:ln>
                <a:solidFill>
                  <a:srgbClr val="00B0F0"/>
                </a:solidFill>
                <a:latin typeface="Century Gothic" pitchFamily="34" charset="0"/>
              </a:rPr>
              <a:t>he</a:t>
            </a:r>
            <a:r>
              <a:rPr lang="en-US" altLang="en-US" sz="2400" dirty="0">
                <a:ln w="19050">
                  <a:solidFill>
                    <a:schemeClr val="tx1"/>
                  </a:solidFill>
                </a:ln>
                <a:latin typeface="Century Gothic" pitchFamily="34" charset="0"/>
              </a:rPr>
              <a:t> </a:t>
            </a:r>
            <a:r>
              <a:rPr lang="en-US" altLang="en-US" sz="2200" dirty="0">
                <a:ln w="15875">
                  <a:noFill/>
                </a:ln>
                <a:latin typeface="Century Gothic" pitchFamily="34" charset="0"/>
              </a:rPr>
              <a:t>shall </a:t>
            </a:r>
            <a:r>
              <a:rPr lang="en-US" altLang="en-US" sz="2800" b="1" dirty="0">
                <a:ln w="19050">
                  <a:solidFill>
                    <a:schemeClr val="tx1"/>
                  </a:solidFill>
                </a:ln>
                <a:solidFill>
                  <a:srgbClr val="FFFF00"/>
                </a:solidFill>
                <a:latin typeface="Century Gothic" pitchFamily="34" charset="0"/>
              </a:rPr>
              <a:t>confirm the covenant</a:t>
            </a:r>
            <a:r>
              <a:rPr lang="en-US" altLang="en-US" sz="2800" b="1" dirty="0">
                <a:ln w="15875">
                  <a:solidFill>
                    <a:schemeClr val="tx1"/>
                  </a:solidFill>
                </a:ln>
                <a:solidFill>
                  <a:srgbClr val="FFFF00"/>
                </a:solidFill>
                <a:latin typeface="Century Gothic" pitchFamily="34" charset="0"/>
              </a:rPr>
              <a:t> </a:t>
            </a:r>
            <a:r>
              <a:rPr lang="en-US" altLang="en-US" sz="2200" dirty="0">
                <a:ln w="15875">
                  <a:noFill/>
                </a:ln>
                <a:latin typeface="Century Gothic" pitchFamily="34" charset="0"/>
              </a:rPr>
              <a:t>with many for one week; and in the midst of the week he shall </a:t>
            </a:r>
            <a:r>
              <a:rPr lang="en-US" altLang="en-US" sz="2800" b="1" dirty="0">
                <a:ln w="19050">
                  <a:solidFill>
                    <a:schemeClr val="tx1"/>
                  </a:solidFill>
                </a:ln>
                <a:solidFill>
                  <a:srgbClr val="FFFF00"/>
                </a:solidFill>
                <a:latin typeface="Century Gothic" pitchFamily="34" charset="0"/>
              </a:rPr>
              <a:t>cause the sacrifice and the oblation to cease</a:t>
            </a:r>
            <a:r>
              <a:rPr lang="en-US" altLang="en-US" sz="2200" dirty="0">
                <a:ln w="15875">
                  <a:noFill/>
                </a:ln>
                <a:latin typeface="Century Gothic" pitchFamily="34" charset="0"/>
              </a:rPr>
              <a:t>, and for the overspreading of abominations he shall make it desolate, even until the consummation, and that determination shall be poured upon the desolate.	</a:t>
            </a:r>
            <a:endParaRPr lang="en-US" altLang="en-US" sz="2200" dirty="0">
              <a:latin typeface="Century Gothic" pitchFamily="34" charset="0"/>
            </a:endParaRPr>
          </a:p>
          <a:p>
            <a:pPr>
              <a:lnSpc>
                <a:spcPct val="120000"/>
              </a:lnSpc>
            </a:pPr>
            <a:endParaRPr lang="en-US" altLang="en-US" sz="2200" dirty="0">
              <a:latin typeface="Century Gothic" pitchFamily="34" charset="0"/>
            </a:endParaRPr>
          </a:p>
          <a:p>
            <a:pPr>
              <a:lnSpc>
                <a:spcPct val="120000"/>
              </a:lnSpc>
            </a:pP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93</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838200" y="1685699"/>
            <a:ext cx="7467600" cy="2622256"/>
          </a:xfrm>
          <a:prstGeom prst="rect">
            <a:avLst/>
          </a:prstGeom>
          <a:noFill/>
        </p:spPr>
        <p:txBody>
          <a:bodyPr wrap="square" rtlCol="0">
            <a:spAutoFit/>
          </a:bodyPr>
          <a:lstStyle/>
          <a:p>
            <a:pPr>
              <a:lnSpc>
                <a:spcPct val="120000"/>
              </a:lnSpc>
              <a:spcAft>
                <a:spcPts val="1800"/>
              </a:spcAft>
            </a:pPr>
            <a:r>
              <a:rPr lang="en-US" altLang="en-US" sz="2400" b="1" dirty="0">
                <a:latin typeface="Century Gothic" pitchFamily="34" charset="0"/>
              </a:rPr>
              <a:t>Two thing Daniel prophesied that </a:t>
            </a:r>
            <a:r>
              <a:rPr lang="en-US" altLang="en-US" sz="3200" b="1" dirty="0">
                <a:ln w="19050">
                  <a:solidFill>
                    <a:schemeClr val="tx1"/>
                  </a:solidFill>
                </a:ln>
                <a:solidFill>
                  <a:srgbClr val="FFFF00"/>
                </a:solidFill>
                <a:latin typeface="Century Gothic" pitchFamily="34" charset="0"/>
              </a:rPr>
              <a:t>Christ</a:t>
            </a:r>
            <a:r>
              <a:rPr lang="en-US" altLang="en-US" sz="2400" b="1" dirty="0">
                <a:latin typeface="Century Gothic" pitchFamily="34" charset="0"/>
              </a:rPr>
              <a:t>, the </a:t>
            </a:r>
            <a:r>
              <a:rPr lang="en-US" altLang="en-US" sz="3200" b="1" dirty="0">
                <a:ln w="19050">
                  <a:solidFill>
                    <a:schemeClr val="tx1"/>
                  </a:solidFill>
                </a:ln>
                <a:solidFill>
                  <a:srgbClr val="FFFF00"/>
                </a:solidFill>
                <a:latin typeface="Century Gothic" pitchFamily="34" charset="0"/>
              </a:rPr>
              <a:t>Messiah</a:t>
            </a:r>
            <a:r>
              <a:rPr lang="en-US" altLang="en-US" sz="3200" b="1" dirty="0">
                <a:ln w="19050">
                  <a:solidFill>
                    <a:schemeClr val="tx1"/>
                  </a:solidFill>
                </a:ln>
                <a:latin typeface="Century Gothic" pitchFamily="34" charset="0"/>
              </a:rPr>
              <a:t> </a:t>
            </a:r>
            <a:r>
              <a:rPr lang="en-US" altLang="en-US" sz="2400" b="1" dirty="0">
                <a:latin typeface="Century Gothic" pitchFamily="34" charset="0"/>
              </a:rPr>
              <a:t>would accomplish:</a:t>
            </a:r>
          </a:p>
          <a:p>
            <a:pPr marL="457200" indent="-457200">
              <a:lnSpc>
                <a:spcPct val="120000"/>
              </a:lnSpc>
              <a:spcBef>
                <a:spcPts val="1200"/>
              </a:spcBef>
              <a:spcAft>
                <a:spcPts val="600"/>
              </a:spcAft>
              <a:buFont typeface="+mj-lt"/>
              <a:buAutoNum type="arabicPeriod"/>
            </a:pPr>
            <a:r>
              <a:rPr lang="en-US" altLang="en-US" sz="2400" dirty="0">
                <a:latin typeface="Century Gothic" pitchFamily="34" charset="0"/>
              </a:rPr>
              <a:t>Confirm the covenant</a:t>
            </a:r>
          </a:p>
          <a:p>
            <a:pPr marL="457200" indent="-457200">
              <a:lnSpc>
                <a:spcPct val="120000"/>
              </a:lnSpc>
              <a:spcAft>
                <a:spcPts val="600"/>
              </a:spcAft>
              <a:buFont typeface="+mj-lt"/>
              <a:buAutoNum type="arabicPeriod"/>
            </a:pPr>
            <a:r>
              <a:rPr lang="en-US" altLang="en-US" sz="2400" dirty="0">
                <a:latin typeface="Century Gothic" pitchFamily="34" charset="0"/>
              </a:rPr>
              <a:t>Cause the sacrifice and the oblation to cease</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94</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57200" y="1143000"/>
            <a:ext cx="8229600" cy="4792081"/>
          </a:xfrm>
          <a:prstGeom prst="rect">
            <a:avLst/>
          </a:prstGeom>
          <a:noFill/>
        </p:spPr>
        <p:txBody>
          <a:bodyPr wrap="square" rtlCol="0">
            <a:spAutoFit/>
          </a:bodyPr>
          <a:lstStyle/>
          <a:p>
            <a:pPr>
              <a:lnSpc>
                <a:spcPct val="120000"/>
              </a:lnSpc>
            </a:pPr>
            <a:r>
              <a:rPr lang="en-US" altLang="en-US" sz="2200" dirty="0">
                <a:latin typeface="Century Gothic" pitchFamily="34" charset="0"/>
              </a:rPr>
              <a:t>Now this mediator was not a mediator of the </a:t>
            </a:r>
            <a:r>
              <a:rPr lang="en-US" altLang="en-US" sz="2200" b="1" u="sng" dirty="0">
                <a:latin typeface="Century Gothic" pitchFamily="34" charset="0"/>
              </a:rPr>
              <a:t>new covenant</a:t>
            </a:r>
            <a:r>
              <a:rPr lang="en-US" altLang="en-US" sz="2200" dirty="0">
                <a:latin typeface="Century Gothic" pitchFamily="34" charset="0"/>
              </a:rPr>
              <a:t>; but there is one mediator of the </a:t>
            </a:r>
            <a:r>
              <a:rPr lang="en-US" altLang="en-US" sz="2200" b="1" u="sng" dirty="0">
                <a:latin typeface="Century Gothic" pitchFamily="34" charset="0"/>
              </a:rPr>
              <a:t>new covenant</a:t>
            </a:r>
            <a:r>
              <a:rPr lang="en-US" altLang="en-US" sz="2200" dirty="0">
                <a:latin typeface="Century Gothic" pitchFamily="34" charset="0"/>
              </a:rPr>
              <a:t>, who is Christ, as it is written in the law concerning the promises made to Abraham and his seed…</a:t>
            </a:r>
          </a:p>
          <a:p>
            <a:pPr algn="r">
              <a:lnSpc>
                <a:spcPct val="120000"/>
              </a:lnSpc>
              <a:spcAft>
                <a:spcPts val="1800"/>
              </a:spcAft>
            </a:pPr>
            <a:r>
              <a:rPr lang="en-US" altLang="en-US" sz="2200" dirty="0">
                <a:latin typeface="Century Gothic" pitchFamily="34" charset="0"/>
              </a:rPr>
              <a:t>Galatians 3:20</a:t>
            </a:r>
          </a:p>
          <a:p>
            <a:pPr>
              <a:lnSpc>
                <a:spcPct val="120000"/>
              </a:lnSpc>
            </a:pPr>
            <a:r>
              <a:rPr lang="en-US" altLang="en-US" sz="2200" dirty="0">
                <a:latin typeface="Century Gothic" pitchFamily="34" charset="0"/>
              </a:rPr>
              <a:t>And for this cause he is the mediator of the </a:t>
            </a:r>
            <a:r>
              <a:rPr lang="en-US" altLang="en-US" sz="2200" b="1" u="sng" dirty="0">
                <a:latin typeface="Century Gothic" pitchFamily="34" charset="0"/>
              </a:rPr>
              <a:t>new covenant</a:t>
            </a:r>
            <a:r>
              <a:rPr lang="en-US" altLang="en-US" sz="2200" dirty="0">
                <a:latin typeface="Century Gothic" pitchFamily="34" charset="0"/>
              </a:rPr>
              <a:t>, that by means of death, for the redemption of the transgressions that were under the first covenant, they which are called might receive the promise of eternal inheritance.</a:t>
            </a:r>
          </a:p>
          <a:p>
            <a:pPr algn="r">
              <a:lnSpc>
                <a:spcPct val="120000"/>
              </a:lnSpc>
              <a:spcAft>
                <a:spcPts val="600"/>
              </a:spcAft>
            </a:pPr>
            <a:r>
              <a:rPr lang="en-US" altLang="en-US" sz="2200" dirty="0">
                <a:latin typeface="Century Gothic" pitchFamily="34" charset="0"/>
              </a:rPr>
              <a:t>Hebrews 9:15</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95</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4724400" y="1264269"/>
            <a:ext cx="3962400" cy="4154984"/>
          </a:xfrm>
          <a:prstGeom prst="rect">
            <a:avLst/>
          </a:prstGeom>
          <a:noFill/>
        </p:spPr>
        <p:txBody>
          <a:bodyPr wrap="square" rtlCol="0">
            <a:spAutoFit/>
          </a:bodyPr>
          <a:lstStyle/>
          <a:p>
            <a:pPr>
              <a:lnSpc>
                <a:spcPct val="120000"/>
              </a:lnSpc>
            </a:pPr>
            <a:r>
              <a:rPr lang="en-US" altLang="en-US" sz="2200" dirty="0">
                <a:latin typeface="Century Gothic" pitchFamily="34" charset="0"/>
              </a:rPr>
              <a:t>Jesus when he had cried again with a loud voice, saying, Father, </a:t>
            </a:r>
            <a:r>
              <a:rPr lang="en-US" altLang="en-US" sz="2200" b="1" u="sng" dirty="0">
                <a:latin typeface="Century Gothic" pitchFamily="34" charset="0"/>
              </a:rPr>
              <a:t>it is finished</a:t>
            </a:r>
            <a:r>
              <a:rPr lang="en-US" altLang="en-US" sz="2200" dirty="0">
                <a:latin typeface="Century Gothic" pitchFamily="34" charset="0"/>
              </a:rPr>
              <a:t>, thy will is done, yielded up the ghost.  And behold, </a:t>
            </a:r>
            <a:r>
              <a:rPr lang="en-US" altLang="en-US" sz="2200" b="1" u="sng" dirty="0">
                <a:latin typeface="Century Gothic" pitchFamily="34" charset="0"/>
              </a:rPr>
              <a:t>the veil of the temple was rent in twain from the top to the bottom</a:t>
            </a:r>
            <a:r>
              <a:rPr lang="en-US" altLang="en-US" sz="2200" dirty="0">
                <a:latin typeface="Century Gothic" pitchFamily="34" charset="0"/>
              </a:rPr>
              <a:t>; and the earth did quake, and the rocks rent;</a:t>
            </a:r>
          </a:p>
          <a:p>
            <a:pPr algn="ctr">
              <a:lnSpc>
                <a:spcPct val="120000"/>
              </a:lnSpc>
            </a:pPr>
            <a:r>
              <a:rPr lang="en-US" altLang="en-US" sz="2200" dirty="0">
                <a:latin typeface="Century Gothic" pitchFamily="34" charset="0"/>
              </a:rPr>
              <a:t>Matthew 27:54-55</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96</a:t>
            </a:fld>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336" r="17949"/>
          <a:stretch/>
        </p:blipFill>
        <p:spPr>
          <a:xfrm>
            <a:off x="273112" y="1241081"/>
            <a:ext cx="4146487" cy="4206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381000" y="982571"/>
            <a:ext cx="4800600" cy="3303277"/>
          </a:xfrm>
          <a:prstGeom prst="rect">
            <a:avLst/>
          </a:prstGeom>
          <a:noFill/>
        </p:spPr>
        <p:txBody>
          <a:bodyPr wrap="square" rtlCol="0">
            <a:spAutoFit/>
          </a:bodyPr>
          <a:lstStyle/>
          <a:p>
            <a:pPr>
              <a:lnSpc>
                <a:spcPct val="120000"/>
              </a:lnSpc>
            </a:pPr>
            <a:r>
              <a:rPr lang="en-US" altLang="en-US" sz="2200" dirty="0">
                <a:latin typeface="Century Gothic" pitchFamily="34" charset="0"/>
              </a:rPr>
              <a:t>I am the light and the life of the world. I am Alpha and Omega, the beginning and the end.  And </a:t>
            </a:r>
            <a:r>
              <a:rPr lang="en-US" altLang="en-US" sz="2200" b="1" u="sng" dirty="0">
                <a:latin typeface="Century Gothic" pitchFamily="34" charset="0"/>
              </a:rPr>
              <a:t>ye shall offer up unto me no more the shedding of blood; yea, your sacrifices and your burnt offerings shall be done away</a:t>
            </a:r>
            <a:r>
              <a:rPr lang="en-US" altLang="en-US" sz="2200" dirty="0">
                <a:latin typeface="Century Gothic" pitchFamily="34" charset="0"/>
              </a:rPr>
              <a:t>, for </a:t>
            </a:r>
            <a:r>
              <a:rPr lang="en-US" altLang="en-US" sz="2200" b="1" u="sng" dirty="0">
                <a:latin typeface="Century Gothic" pitchFamily="34" charset="0"/>
              </a:rPr>
              <a:t>I will accept none of your sacrifices</a:t>
            </a:r>
            <a:endParaRPr lang="en-US" altLang="en-US" sz="2200" dirty="0">
              <a:latin typeface="Century Gothic" pitchFamily="34" charset="0"/>
            </a:endParaRP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97</a:t>
            </a:fld>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894" t="1773" r="10708" b="2756"/>
          <a:stretch/>
        </p:blipFill>
        <p:spPr>
          <a:xfrm>
            <a:off x="5462369" y="1143000"/>
            <a:ext cx="3461966" cy="2956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81000" y="4212882"/>
            <a:ext cx="8458200" cy="1311128"/>
          </a:xfrm>
          <a:prstGeom prst="rect">
            <a:avLst/>
          </a:prstGeom>
          <a:noFill/>
        </p:spPr>
        <p:txBody>
          <a:bodyPr wrap="square" rtlCol="0">
            <a:spAutoFit/>
          </a:bodyPr>
          <a:lstStyle/>
          <a:p>
            <a:pPr>
              <a:lnSpc>
                <a:spcPct val="120000"/>
              </a:lnSpc>
            </a:pPr>
            <a:r>
              <a:rPr lang="en-US" altLang="en-US" sz="2200" b="1" u="sng" dirty="0">
                <a:latin typeface="Century Gothic" pitchFamily="34" charset="0"/>
              </a:rPr>
              <a:t>and your burnt offerings</a:t>
            </a:r>
            <a:r>
              <a:rPr lang="en-US" altLang="en-US" sz="2200" dirty="0">
                <a:latin typeface="Century Gothic" pitchFamily="34" charset="0"/>
              </a:rPr>
              <a:t>; and ye shall offer for a sacrifice unto me a broken heart and a contrite spirit.</a:t>
            </a:r>
          </a:p>
          <a:p>
            <a:pPr algn="r">
              <a:lnSpc>
                <a:spcPct val="120000"/>
              </a:lnSpc>
            </a:pPr>
            <a:r>
              <a:rPr lang="en-US" altLang="en-US" sz="2200" dirty="0">
                <a:latin typeface="Century Gothic" pitchFamily="34" charset="0"/>
              </a:rPr>
              <a:t>3 Nephi 4:48-49</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533400" y="1219200"/>
            <a:ext cx="8153400" cy="2529923"/>
          </a:xfrm>
          <a:prstGeom prst="rect">
            <a:avLst/>
          </a:prstGeom>
          <a:noFill/>
        </p:spPr>
        <p:txBody>
          <a:bodyPr wrap="square" rtlCol="0">
            <a:spAutoFit/>
          </a:bodyPr>
          <a:lstStyle/>
          <a:p>
            <a:pPr>
              <a:lnSpc>
                <a:spcPct val="120000"/>
              </a:lnSpc>
              <a:spcBef>
                <a:spcPct val="50000"/>
              </a:spcBef>
              <a:defRPr/>
            </a:pPr>
            <a:r>
              <a:rPr lang="en-US" sz="2200" b="1" dirty="0">
                <a:latin typeface="Century Gothic" panose="020B0502020202020204" pitchFamily="34" charset="0"/>
                <a:cs typeface="Andalus" panose="02020603050405020304" pitchFamily="18" charset="-78"/>
              </a:rPr>
              <a:t>24</a:t>
            </a:r>
            <a:r>
              <a:rPr lang="en-US" sz="2200" dirty="0">
                <a:latin typeface="Century Gothic" panose="020B0502020202020204" pitchFamily="34" charset="0"/>
                <a:cs typeface="Andalus" panose="02020603050405020304" pitchFamily="18" charset="-78"/>
              </a:rPr>
              <a:t> </a:t>
            </a:r>
            <a:r>
              <a:rPr lang="en-US" sz="2200" dirty="0">
                <a:latin typeface="Century Gothic" pitchFamily="34" charset="0"/>
              </a:rPr>
              <a:t>Seventy weeks are determined upon thy people and upon thy holy city, to finish the transgression, and to make an end of sins, and </a:t>
            </a:r>
            <a:r>
              <a:rPr lang="en-US" sz="2200" b="1" u="sng" dirty="0">
                <a:latin typeface="Century Gothic" pitchFamily="34" charset="0"/>
              </a:rPr>
              <a:t>to make reconciliation for iniquity</a:t>
            </a:r>
            <a:r>
              <a:rPr lang="en-US" sz="2200" dirty="0">
                <a:latin typeface="Century Gothic" pitchFamily="34" charset="0"/>
              </a:rPr>
              <a:t>, and to bring in everlasting righteousness, and to seal up the vision and prophecy, and to anoint the Most Holy.</a:t>
            </a:r>
          </a:p>
          <a:p>
            <a:pPr algn="r">
              <a:lnSpc>
                <a:spcPct val="120000"/>
              </a:lnSpc>
              <a:defRPr/>
            </a:pPr>
            <a:r>
              <a:rPr lang="en-US" sz="2200" dirty="0">
                <a:latin typeface="Century Gothic" pitchFamily="34" charset="0"/>
              </a:rPr>
              <a:t>Daniel 9</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98</a:t>
            </a:fld>
            <a:endParaRPr lang="en-US"/>
          </a:p>
        </p:txBody>
      </p:sp>
      <p:sp>
        <p:nvSpPr>
          <p:cNvPr id="7" name="TextBox 6"/>
          <p:cNvSpPr txBox="1"/>
          <p:nvPr/>
        </p:nvSpPr>
        <p:spPr>
          <a:xfrm>
            <a:off x="228600" y="3657600"/>
            <a:ext cx="8686800" cy="2123658"/>
          </a:xfrm>
          <a:prstGeom prst="rect">
            <a:avLst/>
          </a:prstGeom>
          <a:solidFill>
            <a:schemeClr val="bg1">
              <a:alpha val="60000"/>
            </a:schemeClr>
          </a:solidFill>
        </p:spPr>
        <p:txBody>
          <a:bodyPr wrap="square" rtlCol="0">
            <a:spAutoFit/>
          </a:bodyPr>
          <a:lstStyle/>
          <a:p>
            <a:pPr algn="ctr">
              <a:spcBef>
                <a:spcPct val="50000"/>
              </a:spcBef>
            </a:pPr>
            <a:r>
              <a:rPr lang="en-US" altLang="en-US" sz="2400" b="1" dirty="0">
                <a:ln w="15875">
                  <a:solidFill>
                    <a:schemeClr val="tx1"/>
                  </a:solidFill>
                </a:ln>
                <a:solidFill>
                  <a:srgbClr val="FF0000"/>
                </a:solidFill>
                <a:latin typeface="Century Gothic" pitchFamily="34" charset="0"/>
              </a:rPr>
              <a:t>This is speaking of Christ and what HE would accomplish.</a:t>
            </a:r>
          </a:p>
          <a:p>
            <a:pPr algn="ctr">
              <a:spcBef>
                <a:spcPct val="50000"/>
              </a:spcBef>
            </a:pPr>
            <a:r>
              <a:rPr lang="en-US" altLang="en-US" sz="2400" b="1" dirty="0">
                <a:ln w="15875">
                  <a:solidFill>
                    <a:schemeClr val="tx1"/>
                  </a:solidFill>
                </a:ln>
                <a:solidFill>
                  <a:srgbClr val="FF0000"/>
                </a:solidFill>
                <a:latin typeface="Century Gothic" pitchFamily="34" charset="0"/>
              </a:rPr>
              <a:t>JESUS came to fulfill the law, to set men free from sin, to reconcile men to God, to bring about everlasting righteousness through the atonement, or his death on the cross, to fulfill the prophecies.</a:t>
            </a:r>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tint val="80000"/>
                <a:satMod val="250000"/>
              </a:schemeClr>
            </a:gs>
            <a:gs pos="76000">
              <a:schemeClr val="bg1">
                <a:tint val="90000"/>
                <a:shade val="90000"/>
                <a:satMod val="200000"/>
              </a:schemeClr>
            </a:gs>
            <a:gs pos="92000">
              <a:schemeClr val="bg1">
                <a:tint val="90000"/>
                <a:shade val="70000"/>
                <a:satMod val="250000"/>
              </a:schemeClr>
            </a:gs>
          </a:gsLst>
          <a:lin ang="162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542" b="8367"/>
          <a:stretch/>
        </p:blipFill>
        <p:spPr>
          <a:xfrm>
            <a:off x="0" y="5594172"/>
            <a:ext cx="9144000" cy="1257973"/>
          </a:xfrm>
          <a:prstGeom prst="rect">
            <a:avLst/>
          </a:prstGeom>
          <a:effectLst>
            <a:outerShdw blurRad="50800" dist="50800" dir="5400000" algn="ctr" rotWithShape="0">
              <a:srgbClr val="000000">
                <a:alpha val="17000"/>
              </a:srgbClr>
            </a:outerShdw>
          </a:effectLst>
        </p:spPr>
      </p:pic>
      <p:sp>
        <p:nvSpPr>
          <p:cNvPr id="2" name="TextBox 1"/>
          <p:cNvSpPr txBox="1"/>
          <p:nvPr/>
        </p:nvSpPr>
        <p:spPr>
          <a:xfrm>
            <a:off x="685800" y="1219200"/>
            <a:ext cx="7772400" cy="4752070"/>
          </a:xfrm>
          <a:prstGeom prst="rect">
            <a:avLst/>
          </a:prstGeom>
          <a:noFill/>
        </p:spPr>
        <p:txBody>
          <a:bodyPr wrap="square" rtlCol="0">
            <a:spAutoFit/>
          </a:bodyPr>
          <a:lstStyle/>
          <a:p>
            <a:pPr>
              <a:lnSpc>
                <a:spcPct val="120000"/>
              </a:lnSpc>
              <a:spcAft>
                <a:spcPts val="600"/>
              </a:spcAft>
              <a:defRPr/>
            </a:pPr>
            <a:r>
              <a:rPr lang="en-US" sz="2200" b="1" u="sng" dirty="0">
                <a:latin typeface="Century Gothic" pitchFamily="34" charset="0"/>
              </a:rPr>
              <a:t>For God so loved the world, that he gave his Only Begotten Son</a:t>
            </a:r>
            <a:r>
              <a:rPr lang="en-US" sz="2200" dirty="0">
                <a:latin typeface="Century Gothic" pitchFamily="34" charset="0"/>
              </a:rPr>
              <a:t>, that </a:t>
            </a:r>
            <a:r>
              <a:rPr lang="en-US" sz="2200" b="1" u="sng" dirty="0">
                <a:latin typeface="Century Gothic" pitchFamily="34" charset="0"/>
              </a:rPr>
              <a:t>whosoever believeth on him, should not perish; but have everlasting life</a:t>
            </a:r>
            <a:r>
              <a:rPr lang="en-US" sz="2200" dirty="0">
                <a:latin typeface="Century Gothic" pitchFamily="34" charset="0"/>
              </a:rPr>
              <a:t>.</a:t>
            </a:r>
          </a:p>
          <a:p>
            <a:pPr>
              <a:lnSpc>
                <a:spcPct val="120000"/>
              </a:lnSpc>
              <a:spcAft>
                <a:spcPts val="600"/>
              </a:spcAft>
              <a:defRPr/>
            </a:pPr>
            <a:r>
              <a:rPr lang="en-US" sz="2200" dirty="0">
                <a:latin typeface="Century Gothic" pitchFamily="34" charset="0"/>
              </a:rPr>
              <a:t>For God sent not his Son into the world to condemn the world; but </a:t>
            </a:r>
            <a:r>
              <a:rPr lang="en-US" sz="2200" b="1" u="sng" dirty="0">
                <a:latin typeface="Century Gothic" pitchFamily="34" charset="0"/>
              </a:rPr>
              <a:t>that the world through him might be saved</a:t>
            </a:r>
            <a:r>
              <a:rPr lang="en-US" sz="2200" dirty="0">
                <a:latin typeface="Century Gothic" pitchFamily="34" charset="0"/>
              </a:rPr>
              <a:t>.</a:t>
            </a:r>
          </a:p>
          <a:p>
            <a:pPr>
              <a:lnSpc>
                <a:spcPct val="120000"/>
              </a:lnSpc>
              <a:defRPr/>
            </a:pPr>
            <a:r>
              <a:rPr lang="en-US" sz="2200" dirty="0">
                <a:latin typeface="Century Gothic" pitchFamily="34" charset="0"/>
              </a:rPr>
              <a:t>He who believeth on him is not condemned; but he who believeth not is condemned already, because he hath not believed on </a:t>
            </a:r>
            <a:r>
              <a:rPr lang="en-US" sz="2200" b="1" u="sng" dirty="0">
                <a:latin typeface="Century Gothic" pitchFamily="34" charset="0"/>
              </a:rPr>
              <a:t>the name of the Only Begotten Son of God, which before preached by the mouth of the </a:t>
            </a:r>
            <a:r>
              <a:rPr lang="en-US" sz="2400" b="1" dirty="0">
                <a:ln w="15875">
                  <a:solidFill>
                    <a:schemeClr val="tx1"/>
                  </a:solidFill>
                </a:ln>
                <a:solidFill>
                  <a:srgbClr val="FF0000"/>
                </a:solidFill>
                <a:latin typeface="Century Gothic" pitchFamily="34" charset="0"/>
              </a:rPr>
              <a:t>holy prophets; for they testified of me</a:t>
            </a:r>
            <a:r>
              <a:rPr lang="en-US" sz="2200" dirty="0">
                <a:latin typeface="Century Gothic" pitchFamily="34" charset="0"/>
              </a:rPr>
              <a:t>.</a:t>
            </a:r>
          </a:p>
          <a:p>
            <a:pPr algn="r">
              <a:lnSpc>
                <a:spcPct val="120000"/>
              </a:lnSpc>
              <a:spcAft>
                <a:spcPts val="600"/>
              </a:spcAft>
              <a:defRPr/>
            </a:pPr>
            <a:r>
              <a:rPr lang="en-US" sz="2200" dirty="0">
                <a:latin typeface="Century Gothic" pitchFamily="34" charset="0"/>
              </a:rPr>
              <a:t>John 3:16-18</a:t>
            </a:r>
          </a:p>
        </p:txBody>
      </p:sp>
      <p:sp>
        <p:nvSpPr>
          <p:cNvPr id="6" name="Title 1"/>
          <p:cNvSpPr txBox="1">
            <a:spLocks/>
          </p:cNvSpPr>
          <p:nvPr/>
        </p:nvSpPr>
        <p:spPr>
          <a:xfrm>
            <a:off x="304800" y="228600"/>
            <a:ext cx="8534400" cy="7350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b="1" dirty="0">
                <a:ln>
                  <a:solidFill>
                    <a:srgbClr val="C00000"/>
                  </a:solidFill>
                </a:ln>
                <a:gradFill>
                  <a:gsLst>
                    <a:gs pos="0">
                      <a:srgbClr val="FFFF00"/>
                    </a:gs>
                    <a:gs pos="32000">
                      <a:schemeClr val="accent6">
                        <a:lumMod val="75000"/>
                      </a:schemeClr>
                    </a:gs>
                    <a:gs pos="93000">
                      <a:schemeClr val="accent6">
                        <a:lumMod val="50000"/>
                      </a:schemeClr>
                    </a:gs>
                  </a:gsLst>
                  <a:lin ang="5400000" scaled="0"/>
                </a:gradFill>
                <a:latin typeface="Andalus" panose="02020603050405020304" pitchFamily="18" charset="-78"/>
                <a:cs typeface="Andalus" panose="02020603050405020304" pitchFamily="18" charset="-78"/>
              </a:rPr>
              <a:t>Daniel’s 70 Weeks</a:t>
            </a:r>
          </a:p>
        </p:txBody>
      </p:sp>
      <p:sp>
        <p:nvSpPr>
          <p:cNvPr id="3" name="Slide Number Placeholder 2"/>
          <p:cNvSpPr>
            <a:spLocks noGrp="1"/>
          </p:cNvSpPr>
          <p:nvPr>
            <p:ph type="sldNum" sz="quarter" idx="12"/>
          </p:nvPr>
        </p:nvSpPr>
        <p:spPr/>
        <p:txBody>
          <a:bodyPr/>
          <a:lstStyle/>
          <a:p>
            <a:fld id="{AA1DEFB2-6A7E-46E0-9C12-CECB786200CE}" type="slidenum">
              <a:rPr lang="en-US" smtClean="0"/>
              <a:pPr/>
              <a:t>99</a:t>
            </a:fld>
            <a:endParaRPr lang="en-US"/>
          </a:p>
        </p:txBody>
      </p:sp>
    </p:spTree>
    <p:extLst>
      <p:ext uri="{BB962C8B-B14F-4D97-AF65-F5344CB8AC3E}">
        <p14:creationId xmlns:p14="http://schemas.microsoft.com/office/powerpoint/2010/main" val="2861219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6433</TotalTime>
  <Words>23859</Words>
  <Application>Microsoft Office PowerPoint</Application>
  <PresentationFormat>On-screen Show (4:3)</PresentationFormat>
  <Paragraphs>2856</Paragraphs>
  <Slides>358</Slides>
  <Notes>158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358</vt:i4>
      </vt:variant>
    </vt:vector>
  </HeadingPairs>
  <TitlesOfParts>
    <vt:vector size="368" baseType="lpstr">
      <vt:lpstr>Andalus</vt:lpstr>
      <vt:lpstr>Arial</vt:lpstr>
      <vt:lpstr>Calibri</vt:lpstr>
      <vt:lpstr>Century Gothic</vt:lpstr>
      <vt:lpstr>Narkisim</vt:lpstr>
      <vt:lpstr>Rockwell</vt:lpstr>
      <vt:lpstr>Rockwell Extra Bold</vt:lpstr>
      <vt:lpstr>Wingdings</vt:lpstr>
      <vt:lpstr>Wingdings 2</vt:lpstr>
      <vt:lpstr>Office Theme</vt:lpstr>
      <vt:lpstr>PowerPoint Presentation</vt:lpstr>
      <vt:lpstr>PowerPoint Presentation</vt:lpstr>
      <vt:lpstr>Seven Years Tribulation &amp; “THE” anti-Christ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we to know what to believe?</vt:lpstr>
      <vt:lpstr>PowerPoint Presentation</vt:lpstr>
      <vt:lpstr>PowerPoint Presentation</vt:lpstr>
      <vt:lpstr>PowerPoint Presentation</vt:lpstr>
      <vt:lpstr>PowerPoint Presentation</vt:lpstr>
      <vt:lpstr>PowerPoint Presentation</vt:lpstr>
      <vt:lpstr>General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Restoration Gospel Is Critical to Understanding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Daniel’s 70 Weeks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Daniel’s 70 Weeks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Prophecy  of His Return (Matthew 24, Mark 13, &amp; Luke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Prophecy  of His Return  Conclusion</vt:lpstr>
      <vt:lpstr>PowerPoint Presentation</vt:lpstr>
      <vt:lpstr>PowerPoint Presentation</vt:lpstr>
      <vt:lpstr>PowerPoint Presentation</vt:lpstr>
      <vt:lpstr>PowerPoint Presentation</vt:lpstr>
      <vt:lpstr>PowerPoint Presentation</vt:lpstr>
      <vt:lpstr>PowerPoint Presentation</vt:lpstr>
      <vt:lpstr>Testimonies:</vt:lpstr>
      <vt:lpstr>The Book of Revelation and its association with Daniel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 Class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to 7 Years Tribulation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“THE” anti-Christ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the MARK of the BEAST</vt:lpstr>
      <vt:lpstr>PowerPoint Presentation</vt:lpstr>
      <vt:lpstr>PowerPoint Presentation</vt:lpstr>
      <vt:lpstr>FINAL Conclusion to this class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Pedersen, Benjamin</dc:creator>
  <cp:lastModifiedBy>Andrew King</cp:lastModifiedBy>
  <cp:revision>655</cp:revision>
  <dcterms:created xsi:type="dcterms:W3CDTF">2014-11-07T17:35:53Z</dcterms:created>
  <dcterms:modified xsi:type="dcterms:W3CDTF">2021-01-18T17:29:01Z</dcterms:modified>
</cp:coreProperties>
</file>