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74" r:id="rId2"/>
    <p:sldId id="361" r:id="rId3"/>
    <p:sldId id="256" r:id="rId4"/>
    <p:sldId id="257" r:id="rId5"/>
    <p:sldId id="282" r:id="rId6"/>
    <p:sldId id="378" r:id="rId7"/>
    <p:sldId id="377" r:id="rId8"/>
    <p:sldId id="315" r:id="rId9"/>
    <p:sldId id="327" r:id="rId10"/>
    <p:sldId id="417" r:id="rId11"/>
    <p:sldId id="335" r:id="rId12"/>
    <p:sldId id="332" r:id="rId13"/>
    <p:sldId id="333" r:id="rId14"/>
    <p:sldId id="385" r:id="rId15"/>
    <p:sldId id="419" r:id="rId16"/>
    <p:sldId id="341" r:id="rId17"/>
    <p:sldId id="472" r:id="rId18"/>
    <p:sldId id="420" r:id="rId19"/>
    <p:sldId id="421" r:id="rId20"/>
    <p:sldId id="422" r:id="rId21"/>
    <p:sldId id="423" r:id="rId22"/>
    <p:sldId id="425" r:id="rId23"/>
    <p:sldId id="424" r:id="rId24"/>
    <p:sldId id="427" r:id="rId25"/>
    <p:sldId id="426" r:id="rId26"/>
    <p:sldId id="428" r:id="rId27"/>
    <p:sldId id="429" r:id="rId28"/>
    <p:sldId id="454" r:id="rId29"/>
    <p:sldId id="455" r:id="rId30"/>
    <p:sldId id="456"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69" r:id="rId44"/>
    <p:sldId id="470" r:id="rId45"/>
    <p:sldId id="471" r:id="rId46"/>
    <p:sldId id="360" r:id="rId47"/>
    <p:sldId id="311"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astellar" panose="020A0402060406010301" pitchFamily="18" charset="0"/>
        <a:ea typeface="+mn-ea"/>
        <a:cs typeface="+mn-cs"/>
      </a:defRPr>
    </a:lvl1pPr>
    <a:lvl2pPr marL="457200" algn="l" rtl="0" eaLnBrk="0" fontAlgn="base" hangingPunct="0">
      <a:spcBef>
        <a:spcPct val="0"/>
      </a:spcBef>
      <a:spcAft>
        <a:spcPct val="0"/>
      </a:spcAft>
      <a:defRPr sz="2400" kern="1200">
        <a:solidFill>
          <a:schemeClr val="tx1"/>
        </a:solidFill>
        <a:latin typeface="Castellar" panose="020A0402060406010301" pitchFamily="18" charset="0"/>
        <a:ea typeface="+mn-ea"/>
        <a:cs typeface="+mn-cs"/>
      </a:defRPr>
    </a:lvl2pPr>
    <a:lvl3pPr marL="914400" algn="l" rtl="0" eaLnBrk="0" fontAlgn="base" hangingPunct="0">
      <a:spcBef>
        <a:spcPct val="0"/>
      </a:spcBef>
      <a:spcAft>
        <a:spcPct val="0"/>
      </a:spcAft>
      <a:defRPr sz="2400" kern="1200">
        <a:solidFill>
          <a:schemeClr val="tx1"/>
        </a:solidFill>
        <a:latin typeface="Castellar" panose="020A0402060406010301"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Castellar" panose="020A0402060406010301"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Castellar" panose="020A0402060406010301" pitchFamily="18" charset="0"/>
        <a:ea typeface="+mn-ea"/>
        <a:cs typeface="+mn-cs"/>
      </a:defRPr>
    </a:lvl5pPr>
    <a:lvl6pPr marL="2286000" algn="l" defTabSz="914400" rtl="0" eaLnBrk="1" latinLnBrk="0" hangingPunct="1">
      <a:defRPr sz="2400" kern="1200">
        <a:solidFill>
          <a:schemeClr val="tx1"/>
        </a:solidFill>
        <a:latin typeface="Castellar" panose="020A0402060406010301" pitchFamily="18" charset="0"/>
        <a:ea typeface="+mn-ea"/>
        <a:cs typeface="+mn-cs"/>
      </a:defRPr>
    </a:lvl6pPr>
    <a:lvl7pPr marL="2743200" algn="l" defTabSz="914400" rtl="0" eaLnBrk="1" latinLnBrk="0" hangingPunct="1">
      <a:defRPr sz="2400" kern="1200">
        <a:solidFill>
          <a:schemeClr val="tx1"/>
        </a:solidFill>
        <a:latin typeface="Castellar" panose="020A0402060406010301" pitchFamily="18" charset="0"/>
        <a:ea typeface="+mn-ea"/>
        <a:cs typeface="+mn-cs"/>
      </a:defRPr>
    </a:lvl7pPr>
    <a:lvl8pPr marL="3200400" algn="l" defTabSz="914400" rtl="0" eaLnBrk="1" latinLnBrk="0" hangingPunct="1">
      <a:defRPr sz="2400" kern="1200">
        <a:solidFill>
          <a:schemeClr val="tx1"/>
        </a:solidFill>
        <a:latin typeface="Castellar" panose="020A0402060406010301" pitchFamily="18" charset="0"/>
        <a:ea typeface="+mn-ea"/>
        <a:cs typeface="+mn-cs"/>
      </a:defRPr>
    </a:lvl8pPr>
    <a:lvl9pPr marL="3657600" algn="l" defTabSz="914400" rtl="0" eaLnBrk="1" latinLnBrk="0" hangingPunct="1">
      <a:defRPr sz="2400" kern="1200">
        <a:solidFill>
          <a:schemeClr val="tx1"/>
        </a:solidFill>
        <a:latin typeface="Castellar" panose="020A0402060406010301"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6F8"/>
    <a:srgbClr val="922E7F"/>
    <a:srgbClr val="9900CC"/>
    <a:srgbClr val="FFFF00"/>
    <a:srgbClr val="000066"/>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121" autoAdjust="0"/>
  </p:normalViewPr>
  <p:slideViewPr>
    <p:cSldViewPr>
      <p:cViewPr varScale="1">
        <p:scale>
          <a:sx n="81" d="100"/>
          <a:sy n="81" d="100"/>
        </p:scale>
        <p:origin x="17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ED025-8A5D-479F-AA3E-F41DD43E6ED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F6F6A3B-90A4-48BC-9E75-FB0699298D10}">
      <dgm:prSet phldrT="[Text]"/>
      <dgm:spPr>
        <a:ln>
          <a:solidFill>
            <a:schemeClr val="accent2"/>
          </a:solidFill>
        </a:ln>
      </dgm:spPr>
      <dgm:t>
        <a:bodyPr/>
        <a:lstStyle/>
        <a:p>
          <a:r>
            <a:rPr lang="en-US" dirty="0" smtClean="0"/>
            <a:t>(1) The Church of Jesus Christ</a:t>
          </a:r>
          <a:endParaRPr lang="en-US" dirty="0"/>
        </a:p>
      </dgm:t>
    </dgm:pt>
    <dgm:pt modelId="{106B6AAE-B102-44F4-981D-D3DFFF7E6F11}" type="parTrans" cxnId="{38B2EA96-CA1A-47D5-B449-AA66CD410994}">
      <dgm:prSet/>
      <dgm:spPr/>
      <dgm:t>
        <a:bodyPr/>
        <a:lstStyle/>
        <a:p>
          <a:endParaRPr lang="en-US"/>
        </a:p>
      </dgm:t>
    </dgm:pt>
    <dgm:pt modelId="{390C75FC-6A18-4867-A12D-C9B48483F805}" type="sibTrans" cxnId="{38B2EA96-CA1A-47D5-B449-AA66CD410994}">
      <dgm:prSet/>
      <dgm:spPr/>
      <dgm:t>
        <a:bodyPr/>
        <a:lstStyle/>
        <a:p>
          <a:endParaRPr lang="en-US"/>
        </a:p>
      </dgm:t>
    </dgm:pt>
    <dgm:pt modelId="{CE767B3B-F04D-4D06-A2B4-F4ABBCDD7632}">
      <dgm:prSet phldrT="[Text]"/>
      <dgm:spPr>
        <a:ln>
          <a:solidFill>
            <a:schemeClr val="accent2"/>
          </a:solidFill>
        </a:ln>
      </dgm:spPr>
      <dgm:t>
        <a:bodyPr/>
        <a:lstStyle/>
        <a:p>
          <a:r>
            <a:rPr lang="en-US" dirty="0" smtClean="0"/>
            <a:t>(2) The Falling Away</a:t>
          </a:r>
          <a:endParaRPr lang="en-US" dirty="0"/>
        </a:p>
      </dgm:t>
    </dgm:pt>
    <dgm:pt modelId="{9FD47136-3759-4768-8BFB-EC46F29BC724}" type="parTrans" cxnId="{7ABB9ED5-8A6B-48DF-8757-14AF8D7BCE1E}">
      <dgm:prSet/>
      <dgm:spPr/>
      <dgm:t>
        <a:bodyPr/>
        <a:lstStyle/>
        <a:p>
          <a:endParaRPr lang="en-US"/>
        </a:p>
      </dgm:t>
    </dgm:pt>
    <dgm:pt modelId="{0B0FF952-2E67-4BC6-892E-522FEA377D5E}" type="sibTrans" cxnId="{7ABB9ED5-8A6B-48DF-8757-14AF8D7BCE1E}">
      <dgm:prSet/>
      <dgm:spPr/>
      <dgm:t>
        <a:bodyPr/>
        <a:lstStyle/>
        <a:p>
          <a:endParaRPr lang="en-US"/>
        </a:p>
      </dgm:t>
    </dgm:pt>
    <dgm:pt modelId="{98EF810E-B4D9-4926-A387-9A05FC4E05BC}">
      <dgm:prSet phldrT="[Text]"/>
      <dgm:spPr>
        <a:ln>
          <a:solidFill>
            <a:schemeClr val="accent2"/>
          </a:solidFill>
        </a:ln>
      </dgm:spPr>
      <dgm:t>
        <a:bodyPr/>
        <a:lstStyle/>
        <a:p>
          <a:r>
            <a:rPr lang="en-US" dirty="0" smtClean="0"/>
            <a:t>(3) The Restoration</a:t>
          </a:r>
          <a:endParaRPr lang="en-US" dirty="0"/>
        </a:p>
      </dgm:t>
    </dgm:pt>
    <dgm:pt modelId="{EA2B30B4-E0E3-497A-A885-01C032CCE7F5}" type="parTrans" cxnId="{B538B39F-BDF4-4A73-8231-99DECECCC3F0}">
      <dgm:prSet/>
      <dgm:spPr/>
      <dgm:t>
        <a:bodyPr/>
        <a:lstStyle/>
        <a:p>
          <a:endParaRPr lang="en-US"/>
        </a:p>
      </dgm:t>
    </dgm:pt>
    <dgm:pt modelId="{6085E804-BEA1-426F-B2CA-8059E52D6F9C}" type="sibTrans" cxnId="{B538B39F-BDF4-4A73-8231-99DECECCC3F0}">
      <dgm:prSet/>
      <dgm:spPr/>
      <dgm:t>
        <a:bodyPr/>
        <a:lstStyle/>
        <a:p>
          <a:endParaRPr lang="en-US"/>
        </a:p>
      </dgm:t>
    </dgm:pt>
    <dgm:pt modelId="{7347E8FC-2CDF-40B4-96E5-8E03FFCD0294}">
      <dgm:prSet phldrT="[Text]"/>
      <dgm:spPr>
        <a:ln>
          <a:solidFill>
            <a:schemeClr val="accent2"/>
          </a:solidFill>
        </a:ln>
      </dgm:spPr>
      <dgm:t>
        <a:bodyPr/>
        <a:lstStyle/>
        <a:p>
          <a:r>
            <a:rPr lang="en-US" dirty="0" smtClean="0"/>
            <a:t>(4) The Evidences of the Book of Mormon</a:t>
          </a:r>
          <a:endParaRPr lang="en-US" dirty="0"/>
        </a:p>
      </dgm:t>
    </dgm:pt>
    <dgm:pt modelId="{CEAA4966-91B8-4B25-9C0C-D44632E9C0EA}" type="parTrans" cxnId="{BDFCD691-AAC6-4AF3-B9EA-5B932FC262F4}">
      <dgm:prSet/>
      <dgm:spPr/>
      <dgm:t>
        <a:bodyPr/>
        <a:lstStyle/>
        <a:p>
          <a:endParaRPr lang="en-US"/>
        </a:p>
      </dgm:t>
    </dgm:pt>
    <dgm:pt modelId="{FBDA453E-7C12-4B58-B73D-F491632AED57}" type="sibTrans" cxnId="{BDFCD691-AAC6-4AF3-B9EA-5B932FC262F4}">
      <dgm:prSet/>
      <dgm:spPr/>
      <dgm:t>
        <a:bodyPr/>
        <a:lstStyle/>
        <a:p>
          <a:endParaRPr lang="en-US"/>
        </a:p>
      </dgm:t>
    </dgm:pt>
    <dgm:pt modelId="{F7167382-E350-4B39-BA5B-25B627036BAD}">
      <dgm:prSet phldrT="[Text]"/>
      <dgm:spPr>
        <a:ln>
          <a:solidFill>
            <a:schemeClr val="accent2"/>
          </a:solidFill>
        </a:ln>
      </dgm:spPr>
      <dgm:t>
        <a:bodyPr/>
        <a:lstStyle/>
        <a:p>
          <a:r>
            <a:rPr lang="en-US" dirty="0" smtClean="0"/>
            <a:t>(6) Life After Death</a:t>
          </a:r>
          <a:endParaRPr lang="en-US" dirty="0"/>
        </a:p>
      </dgm:t>
    </dgm:pt>
    <dgm:pt modelId="{0D51E9FC-CAA6-43FA-B291-B627D274D82D}" type="parTrans" cxnId="{C06F6D5E-6539-4804-84AF-EF8D925ADAAE}">
      <dgm:prSet/>
      <dgm:spPr/>
      <dgm:t>
        <a:bodyPr/>
        <a:lstStyle/>
        <a:p>
          <a:endParaRPr lang="en-US"/>
        </a:p>
      </dgm:t>
    </dgm:pt>
    <dgm:pt modelId="{AA97A624-B70E-4B4F-8646-75AF0E1597AE}" type="sibTrans" cxnId="{C06F6D5E-6539-4804-84AF-EF8D925ADAAE}">
      <dgm:prSet/>
      <dgm:spPr/>
      <dgm:t>
        <a:bodyPr/>
        <a:lstStyle/>
        <a:p>
          <a:endParaRPr lang="en-US"/>
        </a:p>
      </dgm:t>
    </dgm:pt>
    <dgm:pt modelId="{BA764D1D-6293-46BA-B845-85061909333F}">
      <dgm:prSet phldrT="[Text]"/>
      <dgm:spPr>
        <a:ln>
          <a:solidFill>
            <a:schemeClr val="accent2"/>
          </a:solidFill>
        </a:ln>
      </dgm:spPr>
      <dgm:t>
        <a:bodyPr/>
        <a:lstStyle/>
        <a:p>
          <a:r>
            <a:rPr lang="en-US" dirty="0" smtClean="0"/>
            <a:t>(5) The Book of Mormon</a:t>
          </a:r>
          <a:endParaRPr lang="en-US" dirty="0"/>
        </a:p>
      </dgm:t>
    </dgm:pt>
    <dgm:pt modelId="{61B089EA-D555-457B-B0B2-C603B8AC1D4A}" type="parTrans" cxnId="{61022803-103F-4AF2-B65F-AA7D712F96DB}">
      <dgm:prSet/>
      <dgm:spPr/>
      <dgm:t>
        <a:bodyPr/>
        <a:lstStyle/>
        <a:p>
          <a:endParaRPr lang="en-US"/>
        </a:p>
      </dgm:t>
    </dgm:pt>
    <dgm:pt modelId="{2B9FB5C6-5B7A-46DE-94FC-9202A71FB669}" type="sibTrans" cxnId="{61022803-103F-4AF2-B65F-AA7D712F96DB}">
      <dgm:prSet/>
      <dgm:spPr/>
      <dgm:t>
        <a:bodyPr/>
        <a:lstStyle/>
        <a:p>
          <a:endParaRPr lang="en-US"/>
        </a:p>
      </dgm:t>
    </dgm:pt>
    <dgm:pt modelId="{CE914050-98CE-4958-9015-686CFEC8099A}" type="pres">
      <dgm:prSet presAssocID="{CF0ED025-8A5D-479F-AA3E-F41DD43E6ED5}" presName="Name0" presStyleCnt="0">
        <dgm:presLayoutVars>
          <dgm:dir/>
          <dgm:resizeHandles val="exact"/>
        </dgm:presLayoutVars>
      </dgm:prSet>
      <dgm:spPr/>
      <dgm:t>
        <a:bodyPr/>
        <a:lstStyle/>
        <a:p>
          <a:endParaRPr lang="en-US"/>
        </a:p>
      </dgm:t>
    </dgm:pt>
    <dgm:pt modelId="{EA88EC0D-D6D5-4440-8572-B58AC6284A5E}" type="pres">
      <dgm:prSet presAssocID="{5F6F6A3B-90A4-48BC-9E75-FB0699298D10}" presName="composite" presStyleCnt="0"/>
      <dgm:spPr/>
    </dgm:pt>
    <dgm:pt modelId="{036C615B-02C8-4374-A79C-D313D9A5CD28}" type="pres">
      <dgm:prSet presAssocID="{5F6F6A3B-90A4-48BC-9E75-FB0699298D10}" presName="rect1" presStyleLbl="trAlignAcc1" presStyleIdx="0" presStyleCnt="6">
        <dgm:presLayoutVars>
          <dgm:bulletEnabled val="1"/>
        </dgm:presLayoutVars>
      </dgm:prSet>
      <dgm:spPr/>
      <dgm:t>
        <a:bodyPr/>
        <a:lstStyle/>
        <a:p>
          <a:endParaRPr lang="en-US"/>
        </a:p>
      </dgm:t>
    </dgm:pt>
    <dgm:pt modelId="{17EA6DCE-D0F6-43FB-8B58-A77B4A53BBB9}" type="pres">
      <dgm:prSet presAssocID="{5F6F6A3B-90A4-48BC-9E75-FB0699298D10}"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32AB47DD-2CFA-4571-B77E-53DA5B92BF99}" type="pres">
      <dgm:prSet presAssocID="{390C75FC-6A18-4867-A12D-C9B48483F805}" presName="sibTrans" presStyleCnt="0"/>
      <dgm:spPr/>
    </dgm:pt>
    <dgm:pt modelId="{FD9D10D8-9787-40B9-B854-14034BF09518}" type="pres">
      <dgm:prSet presAssocID="{CE767B3B-F04D-4D06-A2B4-F4ABBCDD7632}" presName="composite" presStyleCnt="0"/>
      <dgm:spPr/>
    </dgm:pt>
    <dgm:pt modelId="{91807A1A-F5EA-4013-80E4-2D464395FB0B}" type="pres">
      <dgm:prSet presAssocID="{CE767B3B-F04D-4D06-A2B4-F4ABBCDD7632}" presName="rect1" presStyleLbl="trAlignAcc1" presStyleIdx="1" presStyleCnt="6">
        <dgm:presLayoutVars>
          <dgm:bulletEnabled val="1"/>
        </dgm:presLayoutVars>
      </dgm:prSet>
      <dgm:spPr/>
      <dgm:t>
        <a:bodyPr/>
        <a:lstStyle/>
        <a:p>
          <a:endParaRPr lang="en-US"/>
        </a:p>
      </dgm:t>
    </dgm:pt>
    <dgm:pt modelId="{30FA25B5-5111-4C52-8AB3-16B2B12D49A6}" type="pres">
      <dgm:prSet presAssocID="{CE767B3B-F04D-4D06-A2B4-F4ABBCDD7632}"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B4E6C561-9014-4FA0-91D7-3A3B4F750865}" type="pres">
      <dgm:prSet presAssocID="{0B0FF952-2E67-4BC6-892E-522FEA377D5E}" presName="sibTrans" presStyleCnt="0"/>
      <dgm:spPr/>
    </dgm:pt>
    <dgm:pt modelId="{EB41E5B4-3B61-4889-BC73-47A1517B0ABA}" type="pres">
      <dgm:prSet presAssocID="{98EF810E-B4D9-4926-A387-9A05FC4E05BC}" presName="composite" presStyleCnt="0"/>
      <dgm:spPr/>
    </dgm:pt>
    <dgm:pt modelId="{74934D79-5F80-4C0D-AB61-BD35D09E62A1}" type="pres">
      <dgm:prSet presAssocID="{98EF810E-B4D9-4926-A387-9A05FC4E05BC}" presName="rect1" presStyleLbl="trAlignAcc1" presStyleIdx="2" presStyleCnt="6">
        <dgm:presLayoutVars>
          <dgm:bulletEnabled val="1"/>
        </dgm:presLayoutVars>
      </dgm:prSet>
      <dgm:spPr/>
      <dgm:t>
        <a:bodyPr/>
        <a:lstStyle/>
        <a:p>
          <a:endParaRPr lang="en-US"/>
        </a:p>
      </dgm:t>
    </dgm:pt>
    <dgm:pt modelId="{4ABE050B-D879-4431-BE31-5AEB75096D68}" type="pres">
      <dgm:prSet presAssocID="{98EF810E-B4D9-4926-A387-9A05FC4E05BC}"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B4DB3BD2-4EFD-40A6-96C6-B69BFFCBA0ED}" type="pres">
      <dgm:prSet presAssocID="{6085E804-BEA1-426F-B2CA-8059E52D6F9C}" presName="sibTrans" presStyleCnt="0"/>
      <dgm:spPr/>
    </dgm:pt>
    <dgm:pt modelId="{A4FF5C98-6B06-4778-AE1C-FC60A0D0F8CD}" type="pres">
      <dgm:prSet presAssocID="{7347E8FC-2CDF-40B4-96E5-8E03FFCD0294}" presName="composite" presStyleCnt="0"/>
      <dgm:spPr/>
    </dgm:pt>
    <dgm:pt modelId="{590A715D-31A0-4619-8E5F-33F0E6ABF945}" type="pres">
      <dgm:prSet presAssocID="{7347E8FC-2CDF-40B4-96E5-8E03FFCD0294}" presName="rect1" presStyleLbl="trAlignAcc1" presStyleIdx="3" presStyleCnt="6">
        <dgm:presLayoutVars>
          <dgm:bulletEnabled val="1"/>
        </dgm:presLayoutVars>
      </dgm:prSet>
      <dgm:spPr/>
      <dgm:t>
        <a:bodyPr/>
        <a:lstStyle/>
        <a:p>
          <a:endParaRPr lang="en-US"/>
        </a:p>
      </dgm:t>
    </dgm:pt>
    <dgm:pt modelId="{2D7960B8-B9E8-474B-BD76-57F348A73807}" type="pres">
      <dgm:prSet presAssocID="{7347E8FC-2CDF-40B4-96E5-8E03FFCD0294}"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2000" r="-62000"/>
          </a:stretch>
        </a:blipFill>
      </dgm:spPr>
    </dgm:pt>
    <dgm:pt modelId="{E3F069A8-1EF1-4BE2-9590-BD1015F4A5D7}" type="pres">
      <dgm:prSet presAssocID="{FBDA453E-7C12-4B58-B73D-F491632AED57}" presName="sibTrans" presStyleCnt="0"/>
      <dgm:spPr/>
    </dgm:pt>
    <dgm:pt modelId="{FB66E2D6-7204-46C5-B277-7806C5D5F17D}" type="pres">
      <dgm:prSet presAssocID="{BA764D1D-6293-46BA-B845-85061909333F}" presName="composite" presStyleCnt="0"/>
      <dgm:spPr/>
    </dgm:pt>
    <dgm:pt modelId="{F1306BDE-CA1E-4C2C-9F56-8A548B2D1E3C}" type="pres">
      <dgm:prSet presAssocID="{BA764D1D-6293-46BA-B845-85061909333F}" presName="rect1" presStyleLbl="trAlignAcc1" presStyleIdx="4" presStyleCnt="6">
        <dgm:presLayoutVars>
          <dgm:bulletEnabled val="1"/>
        </dgm:presLayoutVars>
      </dgm:prSet>
      <dgm:spPr/>
      <dgm:t>
        <a:bodyPr/>
        <a:lstStyle/>
        <a:p>
          <a:endParaRPr lang="en-US"/>
        </a:p>
      </dgm:t>
    </dgm:pt>
    <dgm:pt modelId="{695B34C3-D2F9-4BDB-8FF1-320027C6328E}" type="pres">
      <dgm:prSet presAssocID="{BA764D1D-6293-46BA-B845-85061909333F}" presName="rect2"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47000" r="-47000"/>
          </a:stretch>
        </a:blipFill>
      </dgm:spPr>
    </dgm:pt>
    <dgm:pt modelId="{17042493-FC9E-4451-818E-CE91205D867D}" type="pres">
      <dgm:prSet presAssocID="{2B9FB5C6-5B7A-46DE-94FC-9202A71FB669}" presName="sibTrans" presStyleCnt="0"/>
      <dgm:spPr/>
    </dgm:pt>
    <dgm:pt modelId="{9A0BAE9C-9A0D-4796-B67D-F9496B00ADFE}" type="pres">
      <dgm:prSet presAssocID="{F7167382-E350-4B39-BA5B-25B627036BAD}" presName="composite" presStyleCnt="0"/>
      <dgm:spPr/>
    </dgm:pt>
    <dgm:pt modelId="{47732660-3DC3-4900-8F84-BF68C944DE65}" type="pres">
      <dgm:prSet presAssocID="{F7167382-E350-4B39-BA5B-25B627036BAD}" presName="rect1" presStyleLbl="trAlignAcc1" presStyleIdx="5" presStyleCnt="6">
        <dgm:presLayoutVars>
          <dgm:bulletEnabled val="1"/>
        </dgm:presLayoutVars>
      </dgm:prSet>
      <dgm:spPr/>
      <dgm:t>
        <a:bodyPr/>
        <a:lstStyle/>
        <a:p>
          <a:endParaRPr lang="en-US"/>
        </a:p>
      </dgm:t>
    </dgm:pt>
    <dgm:pt modelId="{821EC1E0-D659-4CDA-A807-5008DBADEDB6}" type="pres">
      <dgm:prSet presAssocID="{F7167382-E350-4B39-BA5B-25B627036BAD}" presName="rect2"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9000" r="-9000"/>
          </a:stretch>
        </a:blipFill>
      </dgm:spPr>
    </dgm:pt>
  </dgm:ptLst>
  <dgm:cxnLst>
    <dgm:cxn modelId="{843D982D-85A9-4F72-B6D9-263B981E7A5F}" type="presOf" srcId="{98EF810E-B4D9-4926-A387-9A05FC4E05BC}" destId="{74934D79-5F80-4C0D-AB61-BD35D09E62A1}" srcOrd="0" destOrd="0" presId="urn:microsoft.com/office/officeart/2008/layout/PictureStrips"/>
    <dgm:cxn modelId="{19D80E69-DCFC-4C5F-8F1A-4B225E1526D2}" type="presOf" srcId="{CE767B3B-F04D-4D06-A2B4-F4ABBCDD7632}" destId="{91807A1A-F5EA-4013-80E4-2D464395FB0B}" srcOrd="0" destOrd="0" presId="urn:microsoft.com/office/officeart/2008/layout/PictureStrips"/>
    <dgm:cxn modelId="{7ABB9ED5-8A6B-48DF-8757-14AF8D7BCE1E}" srcId="{CF0ED025-8A5D-479F-AA3E-F41DD43E6ED5}" destId="{CE767B3B-F04D-4D06-A2B4-F4ABBCDD7632}" srcOrd="1" destOrd="0" parTransId="{9FD47136-3759-4768-8BFB-EC46F29BC724}" sibTransId="{0B0FF952-2E67-4BC6-892E-522FEA377D5E}"/>
    <dgm:cxn modelId="{61022803-103F-4AF2-B65F-AA7D712F96DB}" srcId="{CF0ED025-8A5D-479F-AA3E-F41DD43E6ED5}" destId="{BA764D1D-6293-46BA-B845-85061909333F}" srcOrd="4" destOrd="0" parTransId="{61B089EA-D555-457B-B0B2-C603B8AC1D4A}" sibTransId="{2B9FB5C6-5B7A-46DE-94FC-9202A71FB669}"/>
    <dgm:cxn modelId="{5FBBA089-D02D-4365-8461-5E0124E40FFB}" type="presOf" srcId="{F7167382-E350-4B39-BA5B-25B627036BAD}" destId="{47732660-3DC3-4900-8F84-BF68C944DE65}" srcOrd="0" destOrd="0" presId="urn:microsoft.com/office/officeart/2008/layout/PictureStrips"/>
    <dgm:cxn modelId="{16550457-A878-4B61-8EB3-E83D732ED1E6}" type="presOf" srcId="{CF0ED025-8A5D-479F-AA3E-F41DD43E6ED5}" destId="{CE914050-98CE-4958-9015-686CFEC8099A}" srcOrd="0" destOrd="0" presId="urn:microsoft.com/office/officeart/2008/layout/PictureStrips"/>
    <dgm:cxn modelId="{BDFCD691-AAC6-4AF3-B9EA-5B932FC262F4}" srcId="{CF0ED025-8A5D-479F-AA3E-F41DD43E6ED5}" destId="{7347E8FC-2CDF-40B4-96E5-8E03FFCD0294}" srcOrd="3" destOrd="0" parTransId="{CEAA4966-91B8-4B25-9C0C-D44632E9C0EA}" sibTransId="{FBDA453E-7C12-4B58-B73D-F491632AED57}"/>
    <dgm:cxn modelId="{C06F6D5E-6539-4804-84AF-EF8D925ADAAE}" srcId="{CF0ED025-8A5D-479F-AA3E-F41DD43E6ED5}" destId="{F7167382-E350-4B39-BA5B-25B627036BAD}" srcOrd="5" destOrd="0" parTransId="{0D51E9FC-CAA6-43FA-B291-B627D274D82D}" sibTransId="{AA97A624-B70E-4B4F-8646-75AF0E1597AE}"/>
    <dgm:cxn modelId="{38B2EA96-CA1A-47D5-B449-AA66CD410994}" srcId="{CF0ED025-8A5D-479F-AA3E-F41DD43E6ED5}" destId="{5F6F6A3B-90A4-48BC-9E75-FB0699298D10}" srcOrd="0" destOrd="0" parTransId="{106B6AAE-B102-44F4-981D-D3DFFF7E6F11}" sibTransId="{390C75FC-6A18-4867-A12D-C9B48483F805}"/>
    <dgm:cxn modelId="{C0189257-E8AD-4D49-B44E-89E084FB74BA}" type="presOf" srcId="{5F6F6A3B-90A4-48BC-9E75-FB0699298D10}" destId="{036C615B-02C8-4374-A79C-D313D9A5CD28}" srcOrd="0" destOrd="0" presId="urn:microsoft.com/office/officeart/2008/layout/PictureStrips"/>
    <dgm:cxn modelId="{5B87C741-BFF8-42F5-A280-83A1DF3328F5}" type="presOf" srcId="{7347E8FC-2CDF-40B4-96E5-8E03FFCD0294}" destId="{590A715D-31A0-4619-8E5F-33F0E6ABF945}" srcOrd="0" destOrd="0" presId="urn:microsoft.com/office/officeart/2008/layout/PictureStrips"/>
    <dgm:cxn modelId="{B538B39F-BDF4-4A73-8231-99DECECCC3F0}" srcId="{CF0ED025-8A5D-479F-AA3E-F41DD43E6ED5}" destId="{98EF810E-B4D9-4926-A387-9A05FC4E05BC}" srcOrd="2" destOrd="0" parTransId="{EA2B30B4-E0E3-497A-A885-01C032CCE7F5}" sibTransId="{6085E804-BEA1-426F-B2CA-8059E52D6F9C}"/>
    <dgm:cxn modelId="{1085C39C-3E25-424B-9A7D-AC849922CD8A}" type="presOf" srcId="{BA764D1D-6293-46BA-B845-85061909333F}" destId="{F1306BDE-CA1E-4C2C-9F56-8A548B2D1E3C}" srcOrd="0" destOrd="0" presId="urn:microsoft.com/office/officeart/2008/layout/PictureStrips"/>
    <dgm:cxn modelId="{8D4DF506-AA24-45A7-8F26-E14078AF411B}" type="presParOf" srcId="{CE914050-98CE-4958-9015-686CFEC8099A}" destId="{EA88EC0D-D6D5-4440-8572-B58AC6284A5E}" srcOrd="0" destOrd="0" presId="urn:microsoft.com/office/officeart/2008/layout/PictureStrips"/>
    <dgm:cxn modelId="{CF585D8B-70FC-4454-B4C2-021B0265862A}" type="presParOf" srcId="{EA88EC0D-D6D5-4440-8572-B58AC6284A5E}" destId="{036C615B-02C8-4374-A79C-D313D9A5CD28}" srcOrd="0" destOrd="0" presId="urn:microsoft.com/office/officeart/2008/layout/PictureStrips"/>
    <dgm:cxn modelId="{3A2053D4-567D-4CA9-978B-B8146BEFDB6D}" type="presParOf" srcId="{EA88EC0D-D6D5-4440-8572-B58AC6284A5E}" destId="{17EA6DCE-D0F6-43FB-8B58-A77B4A53BBB9}" srcOrd="1" destOrd="0" presId="urn:microsoft.com/office/officeart/2008/layout/PictureStrips"/>
    <dgm:cxn modelId="{E2B30AF4-4C03-4EF9-9115-EEACC6A9644C}" type="presParOf" srcId="{CE914050-98CE-4958-9015-686CFEC8099A}" destId="{32AB47DD-2CFA-4571-B77E-53DA5B92BF99}" srcOrd="1" destOrd="0" presId="urn:microsoft.com/office/officeart/2008/layout/PictureStrips"/>
    <dgm:cxn modelId="{69D2DA3A-70AB-40B4-B8B1-7BAB86068C8E}" type="presParOf" srcId="{CE914050-98CE-4958-9015-686CFEC8099A}" destId="{FD9D10D8-9787-40B9-B854-14034BF09518}" srcOrd="2" destOrd="0" presId="urn:microsoft.com/office/officeart/2008/layout/PictureStrips"/>
    <dgm:cxn modelId="{F9977236-8D29-4669-B8A4-9EBE05224361}" type="presParOf" srcId="{FD9D10D8-9787-40B9-B854-14034BF09518}" destId="{91807A1A-F5EA-4013-80E4-2D464395FB0B}" srcOrd="0" destOrd="0" presId="urn:microsoft.com/office/officeart/2008/layout/PictureStrips"/>
    <dgm:cxn modelId="{DEBC3DA0-E9E0-4DD1-97A9-C529469F1BF3}" type="presParOf" srcId="{FD9D10D8-9787-40B9-B854-14034BF09518}" destId="{30FA25B5-5111-4C52-8AB3-16B2B12D49A6}" srcOrd="1" destOrd="0" presId="urn:microsoft.com/office/officeart/2008/layout/PictureStrips"/>
    <dgm:cxn modelId="{D3E29417-21A0-47D0-887F-E5EE148C59CE}" type="presParOf" srcId="{CE914050-98CE-4958-9015-686CFEC8099A}" destId="{B4E6C561-9014-4FA0-91D7-3A3B4F750865}" srcOrd="3" destOrd="0" presId="urn:microsoft.com/office/officeart/2008/layout/PictureStrips"/>
    <dgm:cxn modelId="{C1C947D6-70FB-4F33-BDCE-C3B69DE74721}" type="presParOf" srcId="{CE914050-98CE-4958-9015-686CFEC8099A}" destId="{EB41E5B4-3B61-4889-BC73-47A1517B0ABA}" srcOrd="4" destOrd="0" presId="urn:microsoft.com/office/officeart/2008/layout/PictureStrips"/>
    <dgm:cxn modelId="{DE03CFB6-5742-49C5-AB8F-B31CB3B44916}" type="presParOf" srcId="{EB41E5B4-3B61-4889-BC73-47A1517B0ABA}" destId="{74934D79-5F80-4C0D-AB61-BD35D09E62A1}" srcOrd="0" destOrd="0" presId="urn:microsoft.com/office/officeart/2008/layout/PictureStrips"/>
    <dgm:cxn modelId="{B4CE956E-84D1-4496-8CB5-CC94EDE260F5}" type="presParOf" srcId="{EB41E5B4-3B61-4889-BC73-47A1517B0ABA}" destId="{4ABE050B-D879-4431-BE31-5AEB75096D68}" srcOrd="1" destOrd="0" presId="urn:microsoft.com/office/officeart/2008/layout/PictureStrips"/>
    <dgm:cxn modelId="{FA261E24-FACB-4D06-841A-0265314949A9}" type="presParOf" srcId="{CE914050-98CE-4958-9015-686CFEC8099A}" destId="{B4DB3BD2-4EFD-40A6-96C6-B69BFFCBA0ED}" srcOrd="5" destOrd="0" presId="urn:microsoft.com/office/officeart/2008/layout/PictureStrips"/>
    <dgm:cxn modelId="{B6CD56C3-E9EB-423B-B466-FC27B54DEE67}" type="presParOf" srcId="{CE914050-98CE-4958-9015-686CFEC8099A}" destId="{A4FF5C98-6B06-4778-AE1C-FC60A0D0F8CD}" srcOrd="6" destOrd="0" presId="urn:microsoft.com/office/officeart/2008/layout/PictureStrips"/>
    <dgm:cxn modelId="{5A7C4AB8-4C78-417B-A48B-2D7BC1166153}" type="presParOf" srcId="{A4FF5C98-6B06-4778-AE1C-FC60A0D0F8CD}" destId="{590A715D-31A0-4619-8E5F-33F0E6ABF945}" srcOrd="0" destOrd="0" presId="urn:microsoft.com/office/officeart/2008/layout/PictureStrips"/>
    <dgm:cxn modelId="{F02A8B1F-1C05-4E0D-9AE8-585420C3F909}" type="presParOf" srcId="{A4FF5C98-6B06-4778-AE1C-FC60A0D0F8CD}" destId="{2D7960B8-B9E8-474B-BD76-57F348A73807}" srcOrd="1" destOrd="0" presId="urn:microsoft.com/office/officeart/2008/layout/PictureStrips"/>
    <dgm:cxn modelId="{8D6F5F94-404E-4F04-B21C-63C793AB6065}" type="presParOf" srcId="{CE914050-98CE-4958-9015-686CFEC8099A}" destId="{E3F069A8-1EF1-4BE2-9590-BD1015F4A5D7}" srcOrd="7" destOrd="0" presId="urn:microsoft.com/office/officeart/2008/layout/PictureStrips"/>
    <dgm:cxn modelId="{FBF82858-DA5A-4339-9763-B3428E4524B0}" type="presParOf" srcId="{CE914050-98CE-4958-9015-686CFEC8099A}" destId="{FB66E2D6-7204-46C5-B277-7806C5D5F17D}" srcOrd="8" destOrd="0" presId="urn:microsoft.com/office/officeart/2008/layout/PictureStrips"/>
    <dgm:cxn modelId="{5732CCAA-A38F-400D-9DA8-97B242DEA960}" type="presParOf" srcId="{FB66E2D6-7204-46C5-B277-7806C5D5F17D}" destId="{F1306BDE-CA1E-4C2C-9F56-8A548B2D1E3C}" srcOrd="0" destOrd="0" presId="urn:microsoft.com/office/officeart/2008/layout/PictureStrips"/>
    <dgm:cxn modelId="{3D1A9EF8-FA71-4360-82C1-A9C4A2924495}" type="presParOf" srcId="{FB66E2D6-7204-46C5-B277-7806C5D5F17D}" destId="{695B34C3-D2F9-4BDB-8FF1-320027C6328E}" srcOrd="1" destOrd="0" presId="urn:microsoft.com/office/officeart/2008/layout/PictureStrips"/>
    <dgm:cxn modelId="{1B15285B-5277-4820-9622-23BA056CD9FA}" type="presParOf" srcId="{CE914050-98CE-4958-9015-686CFEC8099A}" destId="{17042493-FC9E-4451-818E-CE91205D867D}" srcOrd="9" destOrd="0" presId="urn:microsoft.com/office/officeart/2008/layout/PictureStrips"/>
    <dgm:cxn modelId="{995B7CE3-68D1-4344-8F28-AA9A9FB7AFA8}" type="presParOf" srcId="{CE914050-98CE-4958-9015-686CFEC8099A}" destId="{9A0BAE9C-9A0D-4796-B67D-F9496B00ADFE}" srcOrd="10" destOrd="0" presId="urn:microsoft.com/office/officeart/2008/layout/PictureStrips"/>
    <dgm:cxn modelId="{2953D043-9D4B-4DFA-A871-716D451EC75D}" type="presParOf" srcId="{9A0BAE9C-9A0D-4796-B67D-F9496B00ADFE}" destId="{47732660-3DC3-4900-8F84-BF68C944DE65}" srcOrd="0" destOrd="0" presId="urn:microsoft.com/office/officeart/2008/layout/PictureStrips"/>
    <dgm:cxn modelId="{62440909-8AA8-49DB-B1EF-C1000CB20014}" type="presParOf" srcId="{9A0BAE9C-9A0D-4796-B67D-F9496B00ADFE}" destId="{821EC1E0-D659-4CDA-A807-5008DBADEDB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C615B-02C8-4374-A79C-D313D9A5CD28}">
      <dsp:nvSpPr>
        <dsp:cNvPr id="0" name=""/>
        <dsp:cNvSpPr/>
      </dsp:nvSpPr>
      <dsp:spPr>
        <a:xfrm>
          <a:off x="167628" y="827550"/>
          <a:ext cx="3995856" cy="1248705"/>
        </a:xfrm>
        <a:prstGeom prst="rect">
          <a:avLst/>
        </a:prstGeom>
        <a:solidFill>
          <a:schemeClr val="lt1">
            <a:alpha val="40000"/>
            <a:hueOff val="0"/>
            <a:satOff val="0"/>
            <a:lumOff val="0"/>
            <a:alphaOff val="0"/>
          </a:schemeClr>
        </a:solidFill>
        <a:ln w="952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84579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(1) The Church of Jesus Christ</a:t>
          </a:r>
          <a:endParaRPr lang="en-US" sz="2600" kern="1200" dirty="0"/>
        </a:p>
      </dsp:txBody>
      <dsp:txXfrm>
        <a:off x="167628" y="827550"/>
        <a:ext cx="3995856" cy="1248705"/>
      </dsp:txXfrm>
    </dsp:sp>
    <dsp:sp modelId="{17EA6DCE-D0F6-43FB-8B58-A77B4A53BBB9}">
      <dsp:nvSpPr>
        <dsp:cNvPr id="0" name=""/>
        <dsp:cNvSpPr/>
      </dsp:nvSpPr>
      <dsp:spPr>
        <a:xfrm>
          <a:off x="1134" y="647182"/>
          <a:ext cx="874093" cy="13111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07A1A-F5EA-4013-80E4-2D464395FB0B}">
      <dsp:nvSpPr>
        <dsp:cNvPr id="0" name=""/>
        <dsp:cNvSpPr/>
      </dsp:nvSpPr>
      <dsp:spPr>
        <a:xfrm>
          <a:off x="4613608" y="827550"/>
          <a:ext cx="3995856" cy="1248705"/>
        </a:xfrm>
        <a:prstGeom prst="rect">
          <a:avLst/>
        </a:prstGeom>
        <a:solidFill>
          <a:schemeClr val="lt1">
            <a:alpha val="40000"/>
            <a:hueOff val="0"/>
            <a:satOff val="0"/>
            <a:lumOff val="0"/>
            <a:alphaOff val="0"/>
          </a:schemeClr>
        </a:solidFill>
        <a:ln w="952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84579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(2) The Falling Away</a:t>
          </a:r>
          <a:endParaRPr lang="en-US" sz="2600" kern="1200" dirty="0"/>
        </a:p>
      </dsp:txBody>
      <dsp:txXfrm>
        <a:off x="4613608" y="827550"/>
        <a:ext cx="3995856" cy="1248705"/>
      </dsp:txXfrm>
    </dsp:sp>
    <dsp:sp modelId="{30FA25B5-5111-4C52-8AB3-16B2B12D49A6}">
      <dsp:nvSpPr>
        <dsp:cNvPr id="0" name=""/>
        <dsp:cNvSpPr/>
      </dsp:nvSpPr>
      <dsp:spPr>
        <a:xfrm>
          <a:off x="4447114" y="647182"/>
          <a:ext cx="874093" cy="131114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34D79-5F80-4C0D-AB61-BD35D09E62A1}">
      <dsp:nvSpPr>
        <dsp:cNvPr id="0" name=""/>
        <dsp:cNvSpPr/>
      </dsp:nvSpPr>
      <dsp:spPr>
        <a:xfrm>
          <a:off x="167628" y="2399531"/>
          <a:ext cx="3995856" cy="1248705"/>
        </a:xfrm>
        <a:prstGeom prst="rect">
          <a:avLst/>
        </a:prstGeom>
        <a:solidFill>
          <a:schemeClr val="lt1">
            <a:alpha val="40000"/>
            <a:hueOff val="0"/>
            <a:satOff val="0"/>
            <a:lumOff val="0"/>
            <a:alphaOff val="0"/>
          </a:schemeClr>
        </a:solidFill>
        <a:ln w="952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84579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(3) The Restoration</a:t>
          </a:r>
          <a:endParaRPr lang="en-US" sz="2600" kern="1200" dirty="0"/>
        </a:p>
      </dsp:txBody>
      <dsp:txXfrm>
        <a:off x="167628" y="2399531"/>
        <a:ext cx="3995856" cy="1248705"/>
      </dsp:txXfrm>
    </dsp:sp>
    <dsp:sp modelId="{4ABE050B-D879-4431-BE31-5AEB75096D68}">
      <dsp:nvSpPr>
        <dsp:cNvPr id="0" name=""/>
        <dsp:cNvSpPr/>
      </dsp:nvSpPr>
      <dsp:spPr>
        <a:xfrm>
          <a:off x="1134" y="2219163"/>
          <a:ext cx="874093" cy="131114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0A715D-31A0-4619-8E5F-33F0E6ABF945}">
      <dsp:nvSpPr>
        <dsp:cNvPr id="0" name=""/>
        <dsp:cNvSpPr/>
      </dsp:nvSpPr>
      <dsp:spPr>
        <a:xfrm>
          <a:off x="4613608" y="2399531"/>
          <a:ext cx="3995856" cy="1248705"/>
        </a:xfrm>
        <a:prstGeom prst="rect">
          <a:avLst/>
        </a:prstGeom>
        <a:solidFill>
          <a:schemeClr val="lt1">
            <a:alpha val="40000"/>
            <a:hueOff val="0"/>
            <a:satOff val="0"/>
            <a:lumOff val="0"/>
            <a:alphaOff val="0"/>
          </a:schemeClr>
        </a:solidFill>
        <a:ln w="952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84579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(4) The Evidences of the Book of Mormon</a:t>
          </a:r>
          <a:endParaRPr lang="en-US" sz="2600" kern="1200" dirty="0"/>
        </a:p>
      </dsp:txBody>
      <dsp:txXfrm>
        <a:off x="4613608" y="2399531"/>
        <a:ext cx="3995856" cy="1248705"/>
      </dsp:txXfrm>
    </dsp:sp>
    <dsp:sp modelId="{2D7960B8-B9E8-474B-BD76-57F348A73807}">
      <dsp:nvSpPr>
        <dsp:cNvPr id="0" name=""/>
        <dsp:cNvSpPr/>
      </dsp:nvSpPr>
      <dsp:spPr>
        <a:xfrm>
          <a:off x="4447114" y="2219163"/>
          <a:ext cx="874093" cy="131114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06BDE-CA1E-4C2C-9F56-8A548B2D1E3C}">
      <dsp:nvSpPr>
        <dsp:cNvPr id="0" name=""/>
        <dsp:cNvSpPr/>
      </dsp:nvSpPr>
      <dsp:spPr>
        <a:xfrm>
          <a:off x="167628" y="3971512"/>
          <a:ext cx="3995856" cy="1248705"/>
        </a:xfrm>
        <a:prstGeom prst="rect">
          <a:avLst/>
        </a:prstGeom>
        <a:solidFill>
          <a:schemeClr val="lt1">
            <a:alpha val="40000"/>
            <a:hueOff val="0"/>
            <a:satOff val="0"/>
            <a:lumOff val="0"/>
            <a:alphaOff val="0"/>
          </a:schemeClr>
        </a:solidFill>
        <a:ln w="952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84579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(5) The Book of Mormon</a:t>
          </a:r>
          <a:endParaRPr lang="en-US" sz="2600" kern="1200" dirty="0"/>
        </a:p>
      </dsp:txBody>
      <dsp:txXfrm>
        <a:off x="167628" y="3971512"/>
        <a:ext cx="3995856" cy="1248705"/>
      </dsp:txXfrm>
    </dsp:sp>
    <dsp:sp modelId="{695B34C3-D2F9-4BDB-8FF1-320027C6328E}">
      <dsp:nvSpPr>
        <dsp:cNvPr id="0" name=""/>
        <dsp:cNvSpPr/>
      </dsp:nvSpPr>
      <dsp:spPr>
        <a:xfrm>
          <a:off x="1134" y="3791144"/>
          <a:ext cx="874093" cy="131114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7000" r="-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32660-3DC3-4900-8F84-BF68C944DE65}">
      <dsp:nvSpPr>
        <dsp:cNvPr id="0" name=""/>
        <dsp:cNvSpPr/>
      </dsp:nvSpPr>
      <dsp:spPr>
        <a:xfrm>
          <a:off x="4613608" y="3971512"/>
          <a:ext cx="3995856" cy="1248705"/>
        </a:xfrm>
        <a:prstGeom prst="rect">
          <a:avLst/>
        </a:prstGeom>
        <a:solidFill>
          <a:schemeClr val="lt1">
            <a:alpha val="40000"/>
            <a:hueOff val="0"/>
            <a:satOff val="0"/>
            <a:lumOff val="0"/>
            <a:alphaOff val="0"/>
          </a:schemeClr>
        </a:solidFill>
        <a:ln w="952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84579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(6) Life After Death</a:t>
          </a:r>
          <a:endParaRPr lang="en-US" sz="2600" kern="1200" dirty="0"/>
        </a:p>
      </dsp:txBody>
      <dsp:txXfrm>
        <a:off x="4613608" y="3971512"/>
        <a:ext cx="3995856" cy="1248705"/>
      </dsp:txXfrm>
    </dsp:sp>
    <dsp:sp modelId="{821EC1E0-D659-4CDA-A807-5008DBADEDB6}">
      <dsp:nvSpPr>
        <dsp:cNvPr id="0" name=""/>
        <dsp:cNvSpPr/>
      </dsp:nvSpPr>
      <dsp:spPr>
        <a:xfrm>
          <a:off x="4447114" y="3791144"/>
          <a:ext cx="874093" cy="1311140"/>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C9E63D83-7318-4665-874A-61DE5D99C4AF}" type="slidenum">
              <a:rPr lang="en-US" altLang="en-US"/>
              <a:pPr>
                <a:defRPr/>
              </a:pPr>
              <a:t>‹#›</a:t>
            </a:fld>
            <a:endParaRPr lang="en-US" altLang="en-US"/>
          </a:p>
        </p:txBody>
      </p:sp>
    </p:spTree>
    <p:extLst>
      <p:ext uri="{BB962C8B-B14F-4D97-AF65-F5344CB8AC3E}">
        <p14:creationId xmlns:p14="http://schemas.microsoft.com/office/powerpoint/2010/main" val="1891964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3E879F-1CF2-4D6D-BECC-4B422D25706F}" type="slidenum">
              <a:rPr lang="en-US" altLang="en-US"/>
              <a:pPr>
                <a:spcBef>
                  <a:spcPct val="0"/>
                </a:spcBef>
              </a:pPr>
              <a:t>2</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12484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1342F4-8A42-4485-B80C-39727F48D63F}" type="slidenum">
              <a:rPr lang="en-US" altLang="en-US"/>
              <a:pPr>
                <a:spcBef>
                  <a:spcPct val="0"/>
                </a:spcBef>
              </a:pPr>
              <a:t>11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Book of Mormon Plates.</a:t>
            </a:r>
            <a:r>
              <a:rPr lang="en-US" sz="1200" kern="1200" baseline="0" dirty="0" smtClean="0">
                <a:solidFill>
                  <a:schemeClr val="tx1"/>
                </a:solidFill>
                <a:effectLst/>
                <a:latin typeface="Times New Roman"/>
                <a:ea typeface="+mn-ea"/>
                <a:cs typeface="+mn-cs"/>
              </a:rPr>
              <a:t> </a:t>
            </a:r>
            <a:r>
              <a:rPr lang="en-US" sz="1200" kern="1200" dirty="0" smtClean="0">
                <a:solidFill>
                  <a:schemeClr val="tx1"/>
                </a:solidFill>
                <a:effectLst/>
                <a:latin typeface="Times New Roman"/>
                <a:ea typeface="+mn-ea"/>
                <a:cs typeface="+mn-cs"/>
              </a:rPr>
              <a:t>The next</a:t>
            </a:r>
            <a:r>
              <a:rPr lang="en-US" sz="1200" kern="1200" baseline="0" dirty="0" smtClean="0">
                <a:solidFill>
                  <a:schemeClr val="tx1"/>
                </a:solidFill>
                <a:effectLst/>
                <a:latin typeface="Times New Roman"/>
                <a:ea typeface="+mn-ea"/>
                <a:cs typeface="+mn-cs"/>
              </a:rPr>
              <a:t> day on </a:t>
            </a:r>
            <a:r>
              <a:rPr lang="en-US" sz="1200" b="1" kern="1200" baseline="0" dirty="0" smtClean="0">
                <a:solidFill>
                  <a:schemeClr val="tx1"/>
                </a:solidFill>
                <a:effectLst/>
                <a:latin typeface="Times New Roman"/>
                <a:ea typeface="+mn-ea"/>
                <a:cs typeface="+mn-cs"/>
              </a:rPr>
              <a:t>Sept 22, 1823</a:t>
            </a:r>
            <a:r>
              <a:rPr lang="en-US" sz="1200" kern="1200" baseline="0" dirty="0" smtClean="0">
                <a:solidFill>
                  <a:schemeClr val="tx1"/>
                </a:solidFill>
                <a:effectLst/>
                <a:latin typeface="Times New Roman"/>
                <a:ea typeface="+mn-ea"/>
                <a:cs typeface="+mn-cs"/>
              </a:rPr>
              <a:t>, Joseph went to “a hill of considerable size” outsized Manchester, NY. “On the west side of this hill, not from the top, under a stone of considerable size, lay the plates deposited in a stone box.” </a:t>
            </a:r>
          </a:p>
          <a:p>
            <a:pPr lvl="0"/>
            <a:endParaRPr lang="en-US" sz="1200" kern="1200" baseline="0" dirty="0" smtClean="0">
              <a:solidFill>
                <a:schemeClr val="tx1"/>
              </a:solidFill>
              <a:effectLst/>
              <a:latin typeface="Times New Roman"/>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“I made an attempt to take them out, but was forbidden...</a:t>
            </a:r>
            <a:r>
              <a:rPr lang="en-US" altLang="en-US" sz="1200" b="1" dirty="0" smtClean="0">
                <a:latin typeface="Times New Roman" panose="02020603050405020304" pitchFamily="18" charset="0"/>
                <a:cs typeface="Times New Roman" panose="02020603050405020304" pitchFamily="18" charset="0"/>
              </a:rPr>
              <a:t>until four years </a:t>
            </a:r>
            <a:r>
              <a:rPr lang="en-US" altLang="en-US" sz="1200" dirty="0" smtClean="0">
                <a:latin typeface="Times New Roman" panose="02020603050405020304" pitchFamily="18" charset="0"/>
                <a:cs typeface="Times New Roman" panose="02020603050405020304" pitchFamily="18" charset="0"/>
              </a:rPr>
              <a:t>from that time; but he told me that I should come to that place precisely in one year...I went at the end of each year, and at each time I found the same messenger there...” </a:t>
            </a:r>
            <a:r>
              <a:rPr lang="en-US" altLang="en-US" sz="1200" baseline="0" dirty="0" smtClean="0">
                <a:latin typeface="Times New Roman" panose="02020603050405020304" pitchFamily="18" charset="0"/>
                <a:cs typeface="Times New Roman" panose="02020603050405020304" pitchFamily="18" charset="0"/>
              </a:rPr>
              <a:t> </a:t>
            </a:r>
            <a:r>
              <a:rPr lang="en-US" sz="1200" kern="1200" dirty="0" smtClean="0">
                <a:solidFill>
                  <a:schemeClr val="tx1"/>
                </a:solidFill>
                <a:effectLst/>
                <a:latin typeface="Times New Roman"/>
                <a:ea typeface="+mn-ea"/>
                <a:cs typeface="+mn-cs"/>
              </a:rPr>
              <a:t>Joseph was given the same vision with </a:t>
            </a:r>
            <a:r>
              <a:rPr lang="en-US" sz="1200" kern="1200" dirty="0" err="1" smtClean="0">
                <a:solidFill>
                  <a:schemeClr val="tx1"/>
                </a:solidFill>
                <a:effectLst/>
                <a:latin typeface="Times New Roman"/>
                <a:ea typeface="+mn-ea"/>
                <a:cs typeface="+mn-cs"/>
              </a:rPr>
              <a:t>Moroni</a:t>
            </a:r>
            <a:r>
              <a:rPr lang="en-US" sz="1200" kern="1200" dirty="0" smtClean="0">
                <a:solidFill>
                  <a:schemeClr val="tx1"/>
                </a:solidFill>
                <a:effectLst/>
                <a:latin typeface="Times New Roman"/>
                <a:ea typeface="+mn-ea"/>
                <a:cs typeface="+mn-cs"/>
              </a:rPr>
              <a:t> 3 more times and warned that he must be very careful when he received the plates and the </a:t>
            </a:r>
            <a:r>
              <a:rPr lang="en-US" sz="1200" kern="1200" dirty="0" err="1" smtClean="0">
                <a:solidFill>
                  <a:schemeClr val="tx1"/>
                </a:solidFill>
                <a:effectLst/>
                <a:latin typeface="Times New Roman"/>
                <a:ea typeface="+mn-ea"/>
                <a:cs typeface="+mn-cs"/>
              </a:rPr>
              <a:t>Urim</a:t>
            </a:r>
            <a:r>
              <a:rPr lang="en-US" sz="1200" kern="1200" dirty="0" smtClean="0">
                <a:solidFill>
                  <a:schemeClr val="tx1"/>
                </a:solidFill>
                <a:effectLst/>
                <a:latin typeface="Times New Roman"/>
                <a:ea typeface="+mn-ea"/>
                <a:cs typeface="+mn-cs"/>
              </a:rPr>
              <a:t> and </a:t>
            </a:r>
            <a:r>
              <a:rPr lang="en-US" sz="1200" kern="1200" dirty="0" err="1" smtClean="0">
                <a:solidFill>
                  <a:schemeClr val="tx1"/>
                </a:solidFill>
                <a:effectLst/>
                <a:latin typeface="Times New Roman"/>
                <a:ea typeface="+mn-ea"/>
                <a:cs typeface="+mn-cs"/>
              </a:rPr>
              <a:t>Thummim</a:t>
            </a:r>
            <a:r>
              <a:rPr lang="en-US" sz="1200" kern="1200" dirty="0" smtClean="0">
                <a:solidFill>
                  <a:schemeClr val="tx1"/>
                </a:solidFill>
                <a:effectLst/>
                <a:latin typeface="Times New Roman"/>
                <a:ea typeface="+mn-ea"/>
                <a:cs typeface="+mn-cs"/>
              </a:rPr>
              <a:t> in </a:t>
            </a:r>
            <a:r>
              <a:rPr lang="en-US" sz="1200" b="1" kern="1200" dirty="0" smtClean="0">
                <a:solidFill>
                  <a:schemeClr val="tx1"/>
                </a:solidFill>
                <a:effectLst/>
                <a:latin typeface="Times New Roman"/>
                <a:ea typeface="+mn-ea"/>
                <a:cs typeface="+mn-cs"/>
              </a:rPr>
              <a:t>September 1827</a:t>
            </a:r>
            <a:r>
              <a:rPr lang="en-US" sz="1200" b="1" kern="1200" baseline="0" dirty="0" smtClean="0">
                <a:solidFill>
                  <a:schemeClr val="tx1"/>
                </a:solidFill>
                <a:effectLst/>
                <a:latin typeface="Times New Roman"/>
                <a:ea typeface="+mn-ea"/>
                <a:cs typeface="+mn-cs"/>
              </a:rPr>
              <a:t> </a:t>
            </a:r>
            <a:r>
              <a:rPr lang="en-US" sz="1200" kern="1200" dirty="0" smtClean="0">
                <a:solidFill>
                  <a:schemeClr val="tx1"/>
                </a:solidFill>
                <a:effectLst/>
                <a:latin typeface="Times New Roman"/>
                <a:ea typeface="+mn-ea"/>
                <a:cs typeface="+mn-cs"/>
              </a:rPr>
              <a:t>These items were to be used for the Kingdom of God and not for financial gain</a:t>
            </a:r>
          </a:p>
          <a:p>
            <a:pPr lvl="0"/>
            <a:endParaRPr lang="en-US" sz="1200" kern="1200" baseline="0" dirty="0" smtClean="0">
              <a:solidFill>
                <a:schemeClr val="tx1"/>
              </a:solidFill>
              <a:effectLst/>
              <a:latin typeface="Times New Roman"/>
              <a:ea typeface="+mn-ea"/>
              <a:cs typeface="+mn-cs"/>
            </a:endParaRP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29834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42AA6E-99D4-411B-84D6-689E10F8FC3C}" type="slidenum">
              <a:rPr lang="en-US" altLang="en-US"/>
              <a:pPr>
                <a:spcBef>
                  <a:spcPct val="0"/>
                </a:spcBef>
              </a:pPr>
              <a:t>12</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When Joseph found the plates in the place shown him in a vision, they looked something like this – each plate was 6 inches wide and 8 inches long.</a:t>
            </a:r>
            <a:r>
              <a:rPr lang="en-US" sz="1200" kern="1200" baseline="0" dirty="0" smtClean="0">
                <a:solidFill>
                  <a:schemeClr val="tx1"/>
                </a:solidFill>
                <a:effectLst/>
                <a:latin typeface="Times New Roman"/>
                <a:ea typeface="+mn-ea"/>
                <a:cs typeface="+mn-cs"/>
              </a:rPr>
              <a:t> </a:t>
            </a:r>
            <a:r>
              <a:rPr lang="en-US" sz="1200" kern="1200" dirty="0" smtClean="0">
                <a:solidFill>
                  <a:schemeClr val="tx1"/>
                </a:solidFill>
                <a:effectLst/>
                <a:latin typeface="Times New Roman"/>
                <a:ea typeface="+mn-ea"/>
                <a:cs typeface="+mn-cs"/>
              </a:rPr>
              <a:t>It was bound together with 3 rings; the volumes were about 6 inches thick, part of which was sealed</a:t>
            </a:r>
          </a:p>
          <a:p>
            <a:pPr algn="just" eaLnBrk="1" hangingPunct="1"/>
            <a:endParaRPr lang="en-US" altLang="en-US" sz="1200" dirty="0" smtClean="0">
              <a:latin typeface="Times New Roman" panose="02020603050405020304" pitchFamily="18" charset="0"/>
              <a:cs typeface="Times New Roman" panose="02020603050405020304" pitchFamily="18" charset="0"/>
            </a:endParaRPr>
          </a:p>
          <a:p>
            <a:pPr algn="just" eaLnBrk="1" hangingPunct="1"/>
            <a:endParaRPr lang="en-US"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56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B5262D-F9E5-4E61-B285-DAF21C51D65D}" type="slidenum">
              <a:rPr lang="en-US" altLang="en-US"/>
              <a:pPr>
                <a:spcBef>
                  <a:spcPct val="0"/>
                </a:spcBef>
              </a:pPr>
              <a:t>13</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Breastplate and Urim and Thummim </a:t>
            </a:r>
            <a:r>
              <a:rPr lang="en-US" sz="1200" b="1" kern="1200" dirty="0" smtClean="0">
                <a:solidFill>
                  <a:schemeClr val="tx1"/>
                </a:solidFill>
                <a:effectLst/>
                <a:latin typeface="Times New Roman"/>
                <a:ea typeface="+mn-ea"/>
                <a:cs typeface="+mn-cs"/>
              </a:rPr>
              <a:t>[Exo 28:29-30, Lev 8:8, Num 27:18-21, 1 Sam </a:t>
            </a:r>
            <a:r>
              <a:rPr lang="en-US" sz="1200" b="1" kern="1200" dirty="0" smtClean="0">
                <a:solidFill>
                  <a:schemeClr val="tx1"/>
                </a:solidFill>
                <a:effectLst/>
                <a:latin typeface="Times New Roman"/>
                <a:ea typeface="+mn-ea"/>
                <a:cs typeface="+mn-cs"/>
              </a:rPr>
              <a:t>28:6]</a:t>
            </a:r>
            <a:endParaRPr lang="en-US" sz="1200" b="0" kern="1200" dirty="0" smtClean="0">
              <a:solidFill>
                <a:schemeClr val="tx1"/>
              </a:solidFill>
              <a:effectLst/>
              <a:latin typeface="Times New Roman"/>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Times New Roman"/>
                <a:ea typeface="+mn-ea"/>
                <a:cs typeface="+mn-cs"/>
              </a:rPr>
              <a:t>The </a:t>
            </a:r>
            <a:r>
              <a:rPr lang="en-US" sz="1200" kern="1200" dirty="0" smtClean="0">
                <a:solidFill>
                  <a:schemeClr val="tx1"/>
                </a:solidFill>
                <a:effectLst/>
                <a:latin typeface="Times New Roman"/>
                <a:ea typeface="+mn-ea"/>
                <a:cs typeface="+mn-cs"/>
              </a:rPr>
              <a:t>angel further said there were two stones in silver bows deposited with the </a:t>
            </a:r>
            <a:r>
              <a:rPr lang="en-US" sz="1200" kern="1200" dirty="0" smtClean="0">
                <a:solidFill>
                  <a:schemeClr val="tx1"/>
                </a:solidFill>
                <a:effectLst/>
                <a:latin typeface="Times New Roman"/>
                <a:ea typeface="+mn-ea"/>
                <a:cs typeface="+mn-cs"/>
              </a:rPr>
              <a:t>plates</a:t>
            </a:r>
          </a:p>
          <a:p>
            <a:pPr marL="171450" lvl="0" indent="-171450">
              <a:buFont typeface="Arial" panose="020B0604020202020204" pitchFamily="34" charset="0"/>
              <a:buChar char="•"/>
            </a:pPr>
            <a:r>
              <a:rPr lang="en-US" sz="1200" kern="1200" dirty="0" smtClean="0">
                <a:solidFill>
                  <a:schemeClr val="tx1"/>
                </a:solidFill>
                <a:effectLst/>
                <a:latin typeface="Times New Roman"/>
                <a:ea typeface="+mn-ea"/>
                <a:cs typeface="+mn-cs"/>
              </a:rPr>
              <a:t>These </a:t>
            </a:r>
            <a:r>
              <a:rPr lang="en-US" sz="1200" kern="1200" dirty="0" smtClean="0">
                <a:solidFill>
                  <a:schemeClr val="tx1"/>
                </a:solidFill>
                <a:effectLst/>
                <a:latin typeface="Times New Roman"/>
                <a:ea typeface="+mn-ea"/>
                <a:cs typeface="+mn-cs"/>
              </a:rPr>
              <a:t>stones, fastened to a breastplate of judgment, constituted what is called the Urim and Thummim, and God had prepared them for the purpose of translating the </a:t>
            </a:r>
            <a:r>
              <a:rPr lang="en-US" sz="1200" kern="1200" dirty="0" smtClean="0">
                <a:solidFill>
                  <a:schemeClr val="tx1"/>
                </a:solidFill>
                <a:effectLst/>
                <a:latin typeface="Times New Roman"/>
                <a:ea typeface="+mn-ea"/>
                <a:cs typeface="+mn-cs"/>
              </a:rPr>
              <a:t>book</a:t>
            </a:r>
          </a:p>
          <a:p>
            <a:pPr marL="171450" lvl="0" indent="-171450">
              <a:buFont typeface="Arial" panose="020B0604020202020204" pitchFamily="34" charset="0"/>
              <a:buChar char="•"/>
            </a:pPr>
            <a:r>
              <a:rPr lang="en-US" sz="1200" kern="1200" dirty="0" smtClean="0">
                <a:solidFill>
                  <a:schemeClr val="tx1"/>
                </a:solidFill>
                <a:effectLst/>
                <a:latin typeface="Times New Roman"/>
                <a:ea typeface="+mn-ea"/>
                <a:cs typeface="+mn-cs"/>
              </a:rPr>
              <a:t>This </a:t>
            </a:r>
            <a:r>
              <a:rPr lang="en-US" sz="1200" kern="1200" dirty="0" smtClean="0">
                <a:solidFill>
                  <a:schemeClr val="tx1"/>
                </a:solidFill>
                <a:effectLst/>
                <a:latin typeface="Times New Roman"/>
                <a:ea typeface="+mn-ea"/>
                <a:cs typeface="+mn-cs"/>
              </a:rPr>
              <a:t>is close-up of a model of an ancient Hebrew breastplate with two transparent stones in metal rims attached to it</a:t>
            </a:r>
          </a:p>
          <a:p>
            <a:pPr marL="171450" indent="-171450" eaLnBrk="1" hangingPunct="1">
              <a:buFont typeface="Arial" panose="020B0604020202020204" pitchFamily="34" charset="0"/>
              <a:buChar char="•"/>
            </a:pP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781708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altLang="en-US" b="1" dirty="0" smtClean="0">
                <a:latin typeface="Arial" charset="0"/>
                <a:cs typeface="Arial" charset="0"/>
              </a:rPr>
              <a:t>TRANSLATION PROCESS</a:t>
            </a:r>
          </a:p>
          <a:p>
            <a:pPr eaLnBrk="1" hangingPunct="1"/>
            <a:endParaRPr lang="en-US" altLang="en-US" sz="800" b="1" dirty="0" smtClean="0">
              <a:latin typeface="Arial" charset="0"/>
              <a:cs typeface="Arial" charset="0"/>
            </a:endParaRPr>
          </a:p>
          <a:p>
            <a:pPr eaLnBrk="1" hangingPunct="1"/>
            <a:r>
              <a:rPr lang="en-US" altLang="en-US" dirty="0" smtClean="0">
                <a:latin typeface="Arial" charset="0"/>
                <a:cs typeface="Arial" charset="0"/>
              </a:rPr>
              <a:t>In Harmony, PA, </a:t>
            </a:r>
            <a:r>
              <a:rPr lang="en-US" altLang="en-US" b="1" dirty="0" smtClean="0">
                <a:solidFill>
                  <a:schemeClr val="accent2"/>
                </a:solidFill>
                <a:latin typeface="Arial" charset="0"/>
                <a:cs typeface="Arial" charset="0"/>
              </a:rPr>
              <a:t>Martin Harris </a:t>
            </a:r>
            <a:r>
              <a:rPr lang="en-US" altLang="en-US" dirty="0" smtClean="0">
                <a:latin typeface="Arial" charset="0"/>
                <a:cs typeface="Arial" charset="0"/>
              </a:rPr>
              <a:t>served as scribe for the translation process from April to June of 1828, but the first 116 pages were lost. Translation ceased for ten months.</a:t>
            </a:r>
            <a:r>
              <a:rPr lang="en-US" altLang="en-US" baseline="0" dirty="0" smtClean="0">
                <a:latin typeface="Arial" charset="0"/>
                <a:cs typeface="Arial" charset="0"/>
              </a:rPr>
              <a:t> </a:t>
            </a:r>
            <a:r>
              <a:rPr lang="en-US" altLang="en-US" dirty="0" smtClean="0">
                <a:latin typeface="Arial" charset="0"/>
                <a:cs typeface="Arial" charset="0"/>
              </a:rPr>
              <a:t>On April 7, 1829, the work of translating resumed with </a:t>
            </a:r>
            <a:r>
              <a:rPr lang="en-US" altLang="en-US" b="1" dirty="0" smtClean="0">
                <a:solidFill>
                  <a:schemeClr val="accent2"/>
                </a:solidFill>
                <a:latin typeface="Arial" charset="0"/>
                <a:cs typeface="Arial" charset="0"/>
              </a:rPr>
              <a:t>Oliver  Cowdery</a:t>
            </a:r>
            <a:r>
              <a:rPr lang="en-US" altLang="en-US" b="1" dirty="0" smtClean="0">
                <a:latin typeface="Arial" charset="0"/>
                <a:cs typeface="Arial" charset="0"/>
              </a:rPr>
              <a:t> </a:t>
            </a:r>
            <a:r>
              <a:rPr lang="en-US" altLang="en-US" dirty="0" smtClean="0">
                <a:latin typeface="Arial" charset="0"/>
                <a:cs typeface="Arial" charset="0"/>
              </a:rPr>
              <a:t>acting as Joseph’s scribe</a:t>
            </a:r>
            <a:endParaRPr lang="en-US" dirty="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14</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latin typeface="Arial" charset="0"/>
                <a:cs typeface="Arial" charset="0"/>
              </a:rPr>
              <a:t>The Book of Mormon covers a period of over 2,600 years, and was finished in approximately eighty days (less than three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latin typeface="Arial" charset="0"/>
                <a:cs typeface="Arial" charset="0"/>
              </a:rPr>
              <a:t>It contains</a:t>
            </a:r>
            <a:r>
              <a:rPr lang="en-US" altLang="en-US" sz="800" baseline="0" dirty="0" smtClean="0">
                <a:latin typeface="Arial" charset="0"/>
                <a:cs typeface="Arial" charset="0"/>
              </a:rPr>
              <a:t> 102 chapters, 25 about wars, 10 about history, 21 about prophecy, 32 about doctrines, 5 about missionaries, and 9 about the mission of Christ</a:t>
            </a:r>
            <a:endParaRPr lang="en-US" altLang="en-US" sz="800"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latin typeface="Arial" charset="0"/>
                <a:cs typeface="Arial" charset="0"/>
              </a:rPr>
              <a:t>It added 180 proper nouns</a:t>
            </a:r>
            <a:r>
              <a:rPr lang="en-US" altLang="en-US" sz="800" baseline="0" dirty="0" smtClean="0">
                <a:latin typeface="Arial" charset="0"/>
                <a:cs typeface="Arial" charset="0"/>
              </a:rPr>
              <a:t> to the English language (William Shakespeare added 30)</a:t>
            </a:r>
            <a:endParaRPr lang="en-US" altLang="en-US" sz="800" dirty="0" smtClean="0">
              <a:latin typeface="Arial" charset="0"/>
              <a:cs typeface="Arial" charset="0"/>
            </a:endParaRP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15</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EB241B-7A52-4E87-B933-ABD46A52616C}" type="slidenum">
              <a:rPr lang="en-US" altLang="en-US"/>
              <a:pPr>
                <a:spcBef>
                  <a:spcPct val="0"/>
                </a:spcBef>
              </a:pPr>
              <a:t>16</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Book of Mormon Manuscript </a:t>
            </a:r>
            <a:r>
              <a:rPr lang="en-US" sz="1200" b="0" kern="1200" dirty="0" smtClean="0">
                <a:solidFill>
                  <a:schemeClr val="tx1"/>
                </a:solidFill>
                <a:effectLst/>
                <a:latin typeface="Times New Roman"/>
                <a:ea typeface="+mn-ea"/>
                <a:cs typeface="+mn-cs"/>
              </a:rPr>
              <a:t>[Was</a:t>
            </a:r>
            <a:r>
              <a:rPr lang="en-US" sz="1200" b="0" kern="1200" baseline="0" dirty="0" smtClean="0">
                <a:solidFill>
                  <a:schemeClr val="tx1"/>
                </a:solidFill>
                <a:effectLst/>
                <a:latin typeface="Times New Roman"/>
                <a:ea typeface="+mn-ea"/>
                <a:cs typeface="+mn-cs"/>
              </a:rPr>
              <a:t> delivered to E.B. Grandin, a printer in Palmyra, NY]</a:t>
            </a:r>
            <a:endParaRPr lang="en-US" sz="1200" kern="1200" dirty="0" smtClean="0">
              <a:solidFill>
                <a:schemeClr val="tx1"/>
              </a:solidFill>
              <a:effectLst/>
              <a:latin typeface="Times New Roman"/>
              <a:ea typeface="+mn-ea"/>
              <a:cs typeface="+mn-cs"/>
            </a:endParaRPr>
          </a:p>
          <a:p>
            <a:pPr lvl="1"/>
            <a:r>
              <a:rPr lang="en-US" sz="1200" kern="1200" dirty="0" smtClean="0">
                <a:solidFill>
                  <a:schemeClr val="tx1"/>
                </a:solidFill>
                <a:effectLst/>
                <a:latin typeface="Times New Roman"/>
                <a:ea typeface="+mn-ea"/>
                <a:cs typeface="+mn-cs"/>
              </a:rPr>
              <a:t>This is the </a:t>
            </a:r>
            <a:r>
              <a:rPr lang="en-US" sz="1200" b="1" kern="1200" dirty="0" smtClean="0">
                <a:solidFill>
                  <a:schemeClr val="tx1"/>
                </a:solidFill>
                <a:effectLst/>
                <a:latin typeface="Times New Roman"/>
                <a:ea typeface="+mn-ea"/>
                <a:cs typeface="+mn-cs"/>
              </a:rPr>
              <a:t>manuscript</a:t>
            </a:r>
            <a:r>
              <a:rPr lang="en-US" sz="1200" kern="1200" dirty="0" smtClean="0">
                <a:solidFill>
                  <a:schemeClr val="tx1"/>
                </a:solidFill>
                <a:effectLst/>
                <a:latin typeface="Times New Roman"/>
                <a:ea typeface="+mn-ea"/>
                <a:cs typeface="+mn-cs"/>
              </a:rPr>
              <a:t> of the Book of Mormon, the translation was completed in Fayette, NY </a:t>
            </a:r>
            <a:r>
              <a:rPr lang="en-US" sz="1200" b="1" kern="1200" dirty="0" smtClean="0">
                <a:solidFill>
                  <a:schemeClr val="tx1"/>
                </a:solidFill>
                <a:effectLst/>
                <a:latin typeface="Times New Roman"/>
                <a:ea typeface="+mn-ea"/>
                <a:cs typeface="+mn-cs"/>
              </a:rPr>
              <a:t>by August 1829.</a:t>
            </a:r>
          </a:p>
          <a:p>
            <a:pPr lvl="1"/>
            <a:r>
              <a:rPr lang="en-US" sz="1200" kern="1200" dirty="0" smtClean="0">
                <a:solidFill>
                  <a:schemeClr val="tx1"/>
                </a:solidFill>
                <a:effectLst/>
                <a:latin typeface="Times New Roman"/>
                <a:ea typeface="+mn-ea"/>
                <a:cs typeface="+mn-cs"/>
              </a:rPr>
              <a:t>This is the only complete manuscript of the Book of Mormon in existence and it is the original</a:t>
            </a:r>
          </a:p>
          <a:p>
            <a:pPr lvl="1"/>
            <a:r>
              <a:rPr lang="en-US" sz="1200" b="0" kern="1200" dirty="0" smtClean="0">
                <a:solidFill>
                  <a:schemeClr val="tx1"/>
                </a:solidFill>
                <a:effectLst/>
                <a:latin typeface="Times New Roman"/>
                <a:ea typeface="+mn-ea"/>
                <a:cs typeface="+mn-cs"/>
              </a:rPr>
              <a:t>The </a:t>
            </a:r>
            <a:r>
              <a:rPr lang="en-US" sz="1200" b="1" kern="1200" dirty="0" smtClean="0">
                <a:solidFill>
                  <a:schemeClr val="tx1"/>
                </a:solidFill>
                <a:effectLst/>
                <a:latin typeface="Times New Roman"/>
                <a:ea typeface="+mn-ea"/>
                <a:cs typeface="+mn-cs"/>
              </a:rPr>
              <a:t>first printing </a:t>
            </a:r>
            <a:r>
              <a:rPr lang="en-US" sz="1200" b="0" kern="1200" dirty="0" smtClean="0">
                <a:solidFill>
                  <a:schemeClr val="tx1"/>
                </a:solidFill>
                <a:effectLst/>
                <a:latin typeface="Times New Roman"/>
                <a:ea typeface="+mn-ea"/>
                <a:cs typeface="+mn-cs"/>
              </a:rPr>
              <a:t>of the Book of Mormon was in </a:t>
            </a:r>
            <a:r>
              <a:rPr lang="en-US" sz="1200" b="1" kern="1200" dirty="0" smtClean="0">
                <a:solidFill>
                  <a:schemeClr val="tx1"/>
                </a:solidFill>
                <a:effectLst/>
                <a:latin typeface="Times New Roman"/>
                <a:ea typeface="+mn-ea"/>
                <a:cs typeface="+mn-cs"/>
              </a:rPr>
              <a:t>March </a:t>
            </a:r>
            <a:r>
              <a:rPr lang="en-US" sz="1200" b="1" kern="1200" dirty="0" smtClean="0">
                <a:solidFill>
                  <a:schemeClr val="tx1"/>
                </a:solidFill>
                <a:effectLst/>
                <a:latin typeface="Times New Roman"/>
                <a:ea typeface="+mn-ea"/>
                <a:cs typeface="+mn-cs"/>
              </a:rPr>
              <a:t>1830</a:t>
            </a:r>
          </a:p>
          <a:p>
            <a:pPr lvl="1"/>
            <a:r>
              <a:rPr lang="en-US" sz="1200" kern="1200" dirty="0" smtClean="0">
                <a:solidFill>
                  <a:schemeClr val="tx1"/>
                </a:solidFill>
                <a:effectLst/>
                <a:latin typeface="Times New Roman"/>
                <a:ea typeface="+mn-ea"/>
                <a:cs typeface="+mn-cs"/>
              </a:rPr>
              <a:t>The </a:t>
            </a:r>
            <a:r>
              <a:rPr lang="en-US" sz="1200" kern="1200" dirty="0" smtClean="0">
                <a:solidFill>
                  <a:schemeClr val="tx1"/>
                </a:solidFill>
                <a:effectLst/>
                <a:latin typeface="Times New Roman"/>
                <a:ea typeface="+mn-ea"/>
                <a:cs typeface="+mn-cs"/>
              </a:rPr>
              <a:t>Book of Mormon </a:t>
            </a:r>
            <a:r>
              <a:rPr lang="en-US" sz="1200" b="1" i="1" u="sng" kern="1200" smtClean="0">
                <a:solidFill>
                  <a:schemeClr val="tx1"/>
                </a:solidFill>
                <a:effectLst/>
                <a:latin typeface="Times New Roman"/>
                <a:ea typeface="+mn-ea"/>
                <a:cs typeface="+mn-cs"/>
              </a:rPr>
              <a:t>was </a:t>
            </a:r>
            <a:r>
              <a:rPr lang="en-US" sz="1200" b="1" i="1" u="sng" kern="1200" smtClean="0">
                <a:solidFill>
                  <a:schemeClr val="tx1"/>
                </a:solidFill>
                <a:effectLst/>
                <a:latin typeface="Times New Roman"/>
                <a:ea typeface="+mn-ea"/>
                <a:cs typeface="+mn-cs"/>
              </a:rPr>
              <a:t>not, </a:t>
            </a:r>
            <a:r>
              <a:rPr lang="en-US" sz="1200" b="1" i="1" u="sng" kern="1200" dirty="0" smtClean="0">
                <a:solidFill>
                  <a:schemeClr val="tx1"/>
                </a:solidFill>
                <a:effectLst/>
                <a:latin typeface="Times New Roman"/>
                <a:ea typeface="+mn-ea"/>
                <a:cs typeface="+mn-cs"/>
              </a:rPr>
              <a:t>and could not </a:t>
            </a:r>
            <a:r>
              <a:rPr lang="en-US" sz="1200" kern="1200" dirty="0" smtClean="0">
                <a:solidFill>
                  <a:schemeClr val="tx1"/>
                </a:solidFill>
                <a:effectLst/>
                <a:latin typeface="Times New Roman"/>
                <a:ea typeface="+mn-ea"/>
                <a:cs typeface="+mn-cs"/>
              </a:rPr>
              <a:t>have been written by Joseph Smith</a:t>
            </a:r>
          </a:p>
          <a:p>
            <a:pPr lvl="1"/>
            <a:r>
              <a:rPr lang="en-US" sz="1200" kern="1200" dirty="0" smtClean="0">
                <a:solidFill>
                  <a:schemeClr val="tx1"/>
                </a:solidFill>
                <a:effectLst/>
                <a:latin typeface="Times New Roman"/>
                <a:ea typeface="+mn-ea"/>
                <a:cs typeface="+mn-cs"/>
              </a:rPr>
              <a:t>It was translated by him with the help of God through the use of the Urim and Thummim</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729159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42AA6E-99D4-411B-84D6-689E10F8FC3C}" type="slidenum">
              <a:rPr lang="en-US" altLang="en-US"/>
              <a:pPr>
                <a:spcBef>
                  <a:spcPct val="0"/>
                </a:spcBef>
              </a:pPr>
              <a:t>17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Now, in this lesson, we want to talk about </a:t>
            </a:r>
            <a:r>
              <a:rPr lang="en-US" altLang="en-US" b="1" dirty="0" smtClean="0"/>
              <a:t>“internal evidence” </a:t>
            </a:r>
            <a:r>
              <a:rPr lang="en-US" altLang="en-US" dirty="0" smtClean="0"/>
              <a:t>that can be found in the writing of the Book of Mormon. This lesson is divided into </a:t>
            </a:r>
            <a:r>
              <a:rPr lang="en-US" altLang="en-US" b="1" dirty="0" smtClean="0"/>
              <a:t>two sections</a:t>
            </a:r>
            <a:r>
              <a:rPr lang="en-US" altLang="en-US" dirty="0" smtClean="0"/>
              <a:t>: 1. </a:t>
            </a:r>
            <a:r>
              <a:rPr lang="en-US" altLang="en-US" b="1" dirty="0" smtClean="0"/>
              <a:t>Chiasmus</a:t>
            </a:r>
            <a:r>
              <a:rPr lang="en-US" altLang="en-US" dirty="0" smtClean="0"/>
              <a:t> and 2. </a:t>
            </a:r>
            <a:r>
              <a:rPr lang="en-US" altLang="en-US" b="1" dirty="0" smtClean="0"/>
              <a:t>Hebraisms</a:t>
            </a:r>
            <a:r>
              <a:rPr lang="en-US" altLang="en-US" dirty="0" smtClean="0"/>
              <a:t> in the Book of Mormon.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1. “Chiasmus” refers to a ancient literary device that was not generally known by scholars, let alone the general public, in 1830, when the Book of Mormon was published. </a:t>
            </a:r>
          </a:p>
          <a:p>
            <a:pPr marL="0" indent="0">
              <a:buFont typeface="Arial" pitchFamily="34" charset="0"/>
              <a:buNone/>
              <a:defRPr/>
            </a:pPr>
            <a:r>
              <a:rPr lang="en-US" altLang="en-US" dirty="0" smtClean="0"/>
              <a:t>2. </a:t>
            </a:r>
            <a:r>
              <a:rPr lang="en-US" dirty="0" smtClean="0">
                <a:latin typeface="Arial" pitchFamily="34" charset="0"/>
                <a:cs typeface="Arial" pitchFamily="34" charset="0"/>
              </a:rPr>
              <a:t>The Hebrew language has some </a:t>
            </a:r>
            <a:r>
              <a:rPr lang="en-US" b="0" dirty="0" smtClean="0">
                <a:solidFill>
                  <a:schemeClr val="accent2"/>
                </a:solidFill>
                <a:latin typeface="Arial" pitchFamily="34" charset="0"/>
                <a:cs typeface="Arial" pitchFamily="34" charset="0"/>
              </a:rPr>
              <a:t>distinctive markers, or syntax (i.e., the way words are put together), </a:t>
            </a:r>
            <a:r>
              <a:rPr lang="en-US" dirty="0" smtClean="0">
                <a:latin typeface="Arial" pitchFamily="34" charset="0"/>
                <a:cs typeface="Arial" pitchFamily="34" charset="0"/>
              </a:rPr>
              <a:t>that set it apart from English.</a:t>
            </a:r>
            <a:endParaRPr lang="en-US" sz="300" dirty="0" smtClean="0">
              <a:latin typeface="Arial" pitchFamily="34" charset="0"/>
              <a:cs typeface="Arial" pitchFamily="34" charset="0"/>
            </a:endParaRPr>
          </a:p>
          <a:p>
            <a:pPr algn="just" eaLnBrk="1" hangingPunct="1"/>
            <a:endParaRPr lang="en-US"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56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 chiasm was used in ancient literature. It conveyed a series of subjects, and then repeated those subjects in reverse order. Chiasms don’t always repeat the center point or theme (item C in this case).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a:defRPr/>
            </a:pPr>
            <a:r>
              <a:rPr lang="en-US" b="1" dirty="0" smtClean="0">
                <a:solidFill>
                  <a:schemeClr val="accent2"/>
                </a:solidFill>
                <a:latin typeface="Arial" pitchFamily="34" charset="0"/>
                <a:cs typeface="Arial" pitchFamily="34" charset="0"/>
              </a:rPr>
              <a:t>In the ancient world:</a:t>
            </a:r>
          </a:p>
          <a:p>
            <a:pPr marL="571500" indent="-296863">
              <a:buFont typeface="Arial" pitchFamily="34" charset="0"/>
              <a:buChar char="•"/>
              <a:defRPr/>
            </a:pPr>
            <a:r>
              <a:rPr lang="en-US" dirty="0" smtClean="0">
                <a:latin typeface="Arial" pitchFamily="34" charset="0"/>
                <a:cs typeface="Arial" pitchFamily="34" charset="0"/>
              </a:rPr>
              <a:t>writing had no paragraphs, punctuation or capitalization to convey the end of one idea and start of the next. </a:t>
            </a:r>
          </a:p>
          <a:p>
            <a:pPr marL="571500" indent="-296863">
              <a:buFont typeface="Arial" pitchFamily="34" charset="0"/>
              <a:buChar char="•"/>
              <a:defRPr/>
            </a:pPr>
            <a:r>
              <a:rPr lang="en-US" dirty="0" smtClean="0">
                <a:latin typeface="Arial" pitchFamily="34" charset="0"/>
                <a:cs typeface="Arial" pitchFamily="34" charset="0"/>
              </a:rPr>
              <a:t>stories were committed to memory and transmitted orally.</a:t>
            </a:r>
          </a:p>
          <a:p>
            <a:pPr marL="571500" indent="-296863">
              <a:buFont typeface="Arial" pitchFamily="34" charset="0"/>
              <a:buChar char="•"/>
              <a:defRPr/>
            </a:pPr>
            <a:r>
              <a:rPr lang="en-US" dirty="0" smtClean="0">
                <a:latin typeface="Arial" pitchFamily="34" charset="0"/>
                <a:cs typeface="Arial" pitchFamily="34" charset="0"/>
              </a:rPr>
              <a:t>repetition and redundancy were the rule.</a:t>
            </a:r>
          </a:p>
          <a:p>
            <a:pPr marL="571500" indent="-296863">
              <a:buFont typeface="Arial" pitchFamily="34" charset="0"/>
              <a:buChar char="•"/>
              <a:defRPr/>
            </a:pPr>
            <a:r>
              <a:rPr lang="en-US" dirty="0" smtClean="0">
                <a:latin typeface="Arial" pitchFamily="34" charset="0"/>
                <a:cs typeface="Arial" pitchFamily="34" charset="0"/>
              </a:rPr>
              <a:t>so chiasms were helpful for organizing, retaining and conveying material.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chemeClr val="accent2"/>
                </a:solidFill>
                <a:latin typeface="Arial" pitchFamily="34" charset="0"/>
                <a:cs typeface="Arial" pitchFamily="34" charset="0"/>
              </a:rPr>
              <a:t>In the modern world</a:t>
            </a:r>
            <a:r>
              <a:rPr lang="en-US" dirty="0" smtClean="0">
                <a:latin typeface="Arial" pitchFamily="34" charset="0"/>
                <a:cs typeface="Arial" pitchFamily="34" charset="0"/>
              </a:rPr>
              <a:t>, we do not repeat points in this way. We expect a linear progression of thought, without having to mention something repeatedly.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18</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we see an example in the Bible of a chiasm in consecutive verses. Carefully examine point A and then A’, then B and B’, and so on. Note that Item G is only mentioned once.  </a:t>
            </a:r>
          </a:p>
          <a:p>
            <a:endParaRPr lang="en-US" altLang="en-US" dirty="0" smtClean="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19</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Chiastic order was not just used in consecutive sentences, but it was also followed in ordering</a:t>
            </a:r>
            <a:r>
              <a:rPr lang="en-US" altLang="en-US" b="1" dirty="0" smtClean="0"/>
              <a:t> sections </a:t>
            </a:r>
            <a:r>
              <a:rPr lang="en-US" altLang="en-US" dirty="0" smtClean="0"/>
              <a:t>of a book or writing. Compare the sections in the first half to their corresponding sections in the second half.</a:t>
            </a: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20</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DBFE04-E528-404E-B53B-8B17CDBB9FBB}" type="slidenum">
              <a:rPr lang="en-US" altLang="en-US"/>
              <a:pPr>
                <a:spcBef>
                  <a:spcPct val="0"/>
                </a:spcBef>
              </a:pPr>
              <a:t>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Head of Christ (John 1:1-4)</a:t>
            </a:r>
          </a:p>
          <a:p>
            <a:pPr lvl="1"/>
            <a:r>
              <a:rPr lang="en-US" sz="1200" kern="1200" dirty="0" smtClean="0">
                <a:solidFill>
                  <a:schemeClr val="tx1"/>
                </a:solidFill>
                <a:effectLst/>
                <a:latin typeface="Times New Roman"/>
                <a:ea typeface="+mn-ea"/>
                <a:cs typeface="+mn-cs"/>
              </a:rPr>
              <a:t>Christ is the light and life of the world</a:t>
            </a:r>
          </a:p>
          <a:p>
            <a:pPr lvl="1"/>
            <a:r>
              <a:rPr lang="en-US" sz="1200" kern="1200" dirty="0" smtClean="0">
                <a:solidFill>
                  <a:schemeClr val="tx1"/>
                </a:solidFill>
                <a:effectLst/>
                <a:latin typeface="Times New Roman"/>
                <a:ea typeface="+mn-ea"/>
                <a:cs typeface="+mn-cs"/>
              </a:rPr>
              <a:t>All things were made by him</a:t>
            </a:r>
          </a:p>
          <a:p>
            <a:pPr lvl="1"/>
            <a:r>
              <a:rPr lang="en-US" sz="1200" kern="1200" dirty="0" smtClean="0">
                <a:solidFill>
                  <a:schemeClr val="tx1"/>
                </a:solidFill>
                <a:effectLst/>
                <a:latin typeface="Times New Roman"/>
                <a:ea typeface="+mn-ea"/>
                <a:cs typeface="+mn-cs"/>
              </a:rPr>
              <a:t>Without him was not anything made that was made</a:t>
            </a:r>
          </a:p>
          <a:p>
            <a:pPr lvl="1"/>
            <a:r>
              <a:rPr lang="en-US" sz="1200" kern="1200" dirty="0" smtClean="0">
                <a:solidFill>
                  <a:schemeClr val="tx1"/>
                </a:solidFill>
                <a:effectLst/>
                <a:latin typeface="Times New Roman"/>
                <a:ea typeface="+mn-ea"/>
                <a:cs typeface="+mn-cs"/>
              </a:rPr>
              <a:t>Christ is the center of all we believe and teach</a:t>
            </a:r>
          </a:p>
          <a:p>
            <a:pPr lvl="1"/>
            <a:r>
              <a:rPr lang="en-US" sz="1200" kern="1200" dirty="0" smtClean="0">
                <a:solidFill>
                  <a:schemeClr val="tx1"/>
                </a:solidFill>
                <a:effectLst/>
                <a:latin typeface="Times New Roman"/>
                <a:ea typeface="+mn-ea"/>
                <a:cs typeface="+mn-cs"/>
              </a:rPr>
              <a:t>There is no salvation except through him</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50829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point here is quite astounding. Throughout the 1800s, this phenomenon had not yet been generally recognized by scholars, yet the Book of Mormon contains many chiastic structures.</a:t>
            </a:r>
          </a:p>
          <a:p>
            <a:endParaRPr lang="en-US" altLang="en-US" dirty="0" smtClean="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21</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22</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indent="-182563">
              <a:defRPr/>
            </a:pPr>
            <a:r>
              <a:rPr lang="en-US" b="1" dirty="0" smtClean="0">
                <a:latin typeface="Arial" pitchFamily="34" charset="0"/>
                <a:cs typeface="Arial" pitchFamily="34" charset="0"/>
              </a:rPr>
              <a:t>Regarding </a:t>
            </a:r>
            <a:r>
              <a:rPr lang="en-US" b="1" dirty="0" smtClean="0">
                <a:solidFill>
                  <a:schemeClr val="accent2"/>
                </a:solidFill>
                <a:latin typeface="Arial" pitchFamily="34" charset="0"/>
                <a:cs typeface="Arial" pitchFamily="34" charset="0"/>
              </a:rPr>
              <a:t>1 Nephi and 2 Nephi,</a:t>
            </a:r>
            <a:r>
              <a:rPr lang="en-US" dirty="0" smtClean="0">
                <a:latin typeface="Arial" pitchFamily="34" charset="0"/>
                <a:cs typeface="Arial" pitchFamily="34" charset="0"/>
              </a:rPr>
              <a:t> </a:t>
            </a:r>
            <a:r>
              <a:rPr lang="en-US" b="1" dirty="0" smtClean="0">
                <a:latin typeface="Arial" pitchFamily="34" charset="0"/>
                <a:cs typeface="Arial" pitchFamily="34" charset="0"/>
              </a:rPr>
              <a:t>Welch says: </a:t>
            </a:r>
          </a:p>
          <a:p>
            <a:pPr marL="182563" indent="-182563">
              <a:buFont typeface="Arial" pitchFamily="34" charset="0"/>
              <a:buChar char="•"/>
              <a:defRPr/>
            </a:pPr>
            <a:endParaRPr lang="en-US" sz="300" dirty="0" smtClean="0">
              <a:latin typeface="Arial" pitchFamily="34" charset="0"/>
              <a:cs typeface="Arial" pitchFamily="34" charset="0"/>
            </a:endParaRPr>
          </a:p>
          <a:p>
            <a:pPr marL="182563" indent="-182563">
              <a:defRPr/>
            </a:pPr>
            <a:r>
              <a:rPr lang="en-US" b="0" dirty="0" smtClean="0">
                <a:latin typeface="Arial" pitchFamily="34" charset="0"/>
                <a:cs typeface="Arial" pitchFamily="34" charset="0"/>
              </a:rPr>
              <a:t>	</a:t>
            </a:r>
            <a:r>
              <a:rPr lang="en-US" b="0" dirty="0" smtClean="0">
                <a:solidFill>
                  <a:schemeClr val="accent2"/>
                </a:solidFill>
                <a:latin typeface="Arial" pitchFamily="34" charset="0"/>
                <a:cs typeface="Arial" pitchFamily="34" charset="0"/>
              </a:rPr>
              <a:t>“Both books are independent chiastic units, centrally focused and symmetrically organized, which itself explains why Nephi divided his writings into two books. 1 Nephi is a well-structured book, with almost every element in the first half of the book having a specific counterpart in the second half.”</a:t>
            </a:r>
            <a:r>
              <a:rPr lang="en-US" b="0" baseline="0" dirty="0" smtClean="0">
                <a:solidFill>
                  <a:schemeClr val="accent2"/>
                </a:solidFill>
                <a:latin typeface="Arial" pitchFamily="34" charset="0"/>
                <a:cs typeface="Arial" pitchFamily="34" charset="0"/>
              </a:rPr>
              <a:t> </a:t>
            </a:r>
            <a:r>
              <a:rPr lang="en-US" dirty="0" smtClean="0">
                <a:latin typeface="Arial" pitchFamily="34" charset="0"/>
                <a:cs typeface="Arial" pitchFamily="34" charset="0"/>
              </a:rPr>
              <a:t>(</a:t>
            </a:r>
            <a:r>
              <a:rPr lang="en-US" i="1" dirty="0" smtClean="0">
                <a:latin typeface="Arial" pitchFamily="34" charset="0"/>
                <a:cs typeface="Arial" pitchFamily="34" charset="0"/>
              </a:rPr>
              <a:t>Chiasmus</a:t>
            </a:r>
            <a:r>
              <a:rPr lang="en-US" dirty="0" smtClean="0">
                <a:latin typeface="Arial" pitchFamily="34" charset="0"/>
                <a:cs typeface="Arial" pitchFamily="34" charset="0"/>
              </a:rPr>
              <a:t>,  p. 199)</a:t>
            </a: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23</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indent="-182563">
              <a:defRPr/>
            </a:pPr>
            <a:r>
              <a:rPr lang="en-US" b="1" dirty="0" smtClean="0">
                <a:latin typeface="Arial" pitchFamily="34" charset="0"/>
                <a:cs typeface="Arial" pitchFamily="34" charset="0"/>
              </a:rPr>
              <a:t>Welch states: </a:t>
            </a:r>
            <a:endParaRPr lang="en-US" sz="300" b="1" dirty="0" smtClean="0">
              <a:latin typeface="Arial" pitchFamily="34" charset="0"/>
              <a:cs typeface="Arial" pitchFamily="34" charset="0"/>
            </a:endParaRPr>
          </a:p>
          <a:p>
            <a:pPr marL="182563" indent="-182563">
              <a:buFont typeface="Arial" pitchFamily="34" charset="0"/>
              <a:buChar char="•"/>
              <a:defRPr/>
            </a:pPr>
            <a:endParaRPr lang="en-US" sz="300" dirty="0" smtClean="0">
              <a:latin typeface="Arial" pitchFamily="34" charset="0"/>
              <a:cs typeface="Arial" pitchFamily="34" charset="0"/>
            </a:endParaRPr>
          </a:p>
          <a:p>
            <a:pPr marL="182563" indent="-182563">
              <a:defRPr/>
            </a:pPr>
            <a:r>
              <a:rPr lang="en-US" sz="300" dirty="0" smtClean="0">
                <a:latin typeface="Arial" pitchFamily="34" charset="0"/>
                <a:cs typeface="Arial" pitchFamily="34" charset="0"/>
              </a:rPr>
              <a:t>	</a:t>
            </a:r>
            <a:r>
              <a:rPr lang="en-US" b="1" dirty="0" smtClean="0">
                <a:solidFill>
                  <a:schemeClr val="accent2"/>
                </a:solidFill>
                <a:latin typeface="Arial" pitchFamily="34" charset="0"/>
                <a:cs typeface="Arial" pitchFamily="34" charset="0"/>
              </a:rPr>
              <a:t>“The next four books in the Book of Mormon (Jacob, Enos, Jarom and Omni) manifest virtually no chiasmus</a:t>
            </a:r>
            <a:r>
              <a:rPr lang="en-US" dirty="0" smtClean="0">
                <a:solidFill>
                  <a:schemeClr val="accent2"/>
                </a:solidFill>
                <a:latin typeface="Arial" pitchFamily="34" charset="0"/>
                <a:cs typeface="Arial" pitchFamily="34" charset="0"/>
              </a:rPr>
              <a:t>. </a:t>
            </a:r>
            <a:r>
              <a:rPr lang="en-US" dirty="0" smtClean="0">
                <a:latin typeface="Arial" pitchFamily="34" charset="0"/>
                <a:cs typeface="Arial" pitchFamily="34" charset="0"/>
              </a:rPr>
              <a:t>These books are increasingly brief and, particularly the last two, were composed during a dark age in Nephite history . . .” </a:t>
            </a:r>
            <a:r>
              <a:rPr lang="en-US" i="1" dirty="0" smtClean="0">
                <a:latin typeface="Arial" pitchFamily="34" charset="0"/>
                <a:cs typeface="Arial" pitchFamily="34" charset="0"/>
              </a:rPr>
              <a:t>(Chiasmus</a:t>
            </a:r>
            <a:r>
              <a:rPr lang="en-US" dirty="0" smtClean="0">
                <a:latin typeface="Arial" pitchFamily="34" charset="0"/>
                <a:cs typeface="Arial" pitchFamily="34" charset="0"/>
              </a:rPr>
              <a:t>, p. 202)</a:t>
            </a:r>
          </a:p>
          <a:p>
            <a:pPr marL="182563" indent="-182563">
              <a:defRPr/>
            </a:pPr>
            <a:endParaRPr lang="en-US" sz="300" dirty="0" smtClean="0">
              <a:latin typeface="Arial" pitchFamily="34" charset="0"/>
              <a:cs typeface="Arial" pitchFamily="34" charset="0"/>
            </a:endParaRPr>
          </a:p>
          <a:p>
            <a:pPr marL="182563" indent="-182563">
              <a:defRPr/>
            </a:pPr>
            <a:r>
              <a:rPr lang="en-US" b="1" dirty="0" smtClean="0">
                <a:latin typeface="Arial" pitchFamily="34" charset="0"/>
                <a:cs typeface="Arial" pitchFamily="34" charset="0"/>
              </a:rPr>
              <a:t>Questions</a:t>
            </a:r>
            <a:r>
              <a:rPr lang="en-US" dirty="0" smtClean="0">
                <a:latin typeface="Arial" pitchFamily="34" charset="0"/>
                <a:cs typeface="Arial" pitchFamily="34" charset="0"/>
              </a:rPr>
              <a:t>: </a:t>
            </a:r>
            <a:r>
              <a:rPr lang="en-US" b="1" dirty="0" smtClean="0">
                <a:latin typeface="Arial" pitchFamily="34" charset="0"/>
                <a:cs typeface="Arial" pitchFamily="34" charset="0"/>
              </a:rPr>
              <a:t>If Joseph Smith, Jr. fabricated this book: </a:t>
            </a:r>
          </a:p>
          <a:p>
            <a:pPr marL="457200" indent="-457200">
              <a:buFontTx/>
              <a:buAutoNum type="arabicPeriod"/>
              <a:defRPr/>
            </a:pPr>
            <a:r>
              <a:rPr lang="en-US" dirty="0" smtClean="0">
                <a:latin typeface="Arial" pitchFamily="34" charset="0"/>
                <a:cs typeface="Arial" pitchFamily="34" charset="0"/>
              </a:rPr>
              <a:t>How did he insert inversions into his writing and then at certain points, abruptly turn that literary technique on and off, all while dictating 777 pages of material in a few months, without the help of printed materials?</a:t>
            </a:r>
          </a:p>
          <a:p>
            <a:pPr marL="457200" indent="-457200">
              <a:buFontTx/>
              <a:buAutoNum type="arabicPeriod"/>
              <a:defRPr/>
            </a:pPr>
            <a:r>
              <a:rPr lang="en-US" dirty="0" smtClean="0">
                <a:latin typeface="Arial" pitchFamily="34" charset="0"/>
                <a:cs typeface="Arial" pitchFamily="34" charset="0"/>
              </a:rPr>
              <a:t>How would he even know about chiasmus, since they had not yet been discovered?</a:t>
            </a:r>
          </a:p>
          <a:p>
            <a:endParaRPr lang="en-US" altLang="en-US" dirty="0" smtClean="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24</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Arial" pitchFamily="34" charset="0"/>
                <a:cs typeface="Arial" pitchFamily="34" charset="0"/>
              </a:rPr>
              <a:t>Welch describes King Benjamin’s Final Proclamation in the book of Mosiah:</a:t>
            </a:r>
            <a:endParaRPr lang="en-US" dirty="0" smtClean="0">
              <a:latin typeface="Arial" pitchFamily="34" charset="0"/>
              <a:cs typeface="Arial" pitchFamily="34" charset="0"/>
            </a:endParaRPr>
          </a:p>
          <a:p>
            <a:pPr>
              <a:defRPr/>
            </a:pPr>
            <a:endParaRPr lang="en-US" sz="300" dirty="0" smtClean="0">
              <a:latin typeface="Arial" pitchFamily="34" charset="0"/>
              <a:cs typeface="Arial" pitchFamily="34" charset="0"/>
            </a:endParaRPr>
          </a:p>
          <a:p>
            <a:pPr marL="228600">
              <a:defRPr/>
            </a:pPr>
            <a:r>
              <a:rPr lang="en-US" b="0" dirty="0" smtClean="0">
                <a:solidFill>
                  <a:schemeClr val="accent2"/>
                </a:solidFill>
                <a:latin typeface="Arial" pitchFamily="34" charset="0"/>
                <a:cs typeface="Arial" pitchFamily="34" charset="0"/>
              </a:rPr>
              <a:t>“a high classical style, being thoroughly chiastic”</a:t>
            </a:r>
            <a:r>
              <a:rPr lang="en-US" b="0" baseline="0" dirty="0" smtClean="0">
                <a:solidFill>
                  <a:schemeClr val="accent2"/>
                </a:solidFill>
                <a:latin typeface="Arial" pitchFamily="34" charset="0"/>
                <a:cs typeface="Arial" pitchFamily="34" charset="0"/>
              </a:rPr>
              <a:t> </a:t>
            </a:r>
            <a:r>
              <a:rPr lang="en-US" dirty="0" smtClean="0">
                <a:latin typeface="Arial" pitchFamily="34" charset="0"/>
                <a:cs typeface="Arial" pitchFamily="34" charset="0"/>
              </a:rPr>
              <a:t>(Chiasmus, p. 202) </a:t>
            </a:r>
          </a:p>
          <a:p>
            <a:pPr marL="228600">
              <a:defRPr/>
            </a:pPr>
            <a:endParaRPr lang="en-US" sz="300" b="1" dirty="0" smtClean="0">
              <a:solidFill>
                <a:schemeClr val="accent2"/>
              </a:solidFill>
              <a:latin typeface="Arial" pitchFamily="34" charset="0"/>
              <a:cs typeface="Arial" pitchFamily="34" charset="0"/>
            </a:endParaRPr>
          </a:p>
          <a:p>
            <a:pPr marL="228600">
              <a:defRPr/>
            </a:pPr>
            <a:r>
              <a:rPr lang="en-US" b="0" dirty="0" smtClean="0">
                <a:solidFill>
                  <a:schemeClr val="accent2"/>
                </a:solidFill>
                <a:latin typeface="Arial" pitchFamily="34" charset="0"/>
                <a:cs typeface="Arial" pitchFamily="34" charset="0"/>
              </a:rPr>
              <a:t>“Benjamin’s ideas flow, seemingly without effort, through one sequence of thoughts and then again through the opposite order of that same series.”</a:t>
            </a:r>
            <a:r>
              <a:rPr lang="en-US" b="0" baseline="0" dirty="0" smtClean="0">
                <a:solidFill>
                  <a:schemeClr val="accent2"/>
                </a:solidFill>
                <a:latin typeface="Arial" pitchFamily="34" charset="0"/>
                <a:cs typeface="Arial" pitchFamily="34" charset="0"/>
              </a:rPr>
              <a:t> </a:t>
            </a:r>
            <a:r>
              <a:rPr lang="en-US" b="0" dirty="0" smtClean="0">
                <a:latin typeface="Arial" pitchFamily="34" charset="0"/>
                <a:cs typeface="Arial" pitchFamily="34" charset="0"/>
              </a:rPr>
              <a:t>(</a:t>
            </a:r>
            <a:r>
              <a:rPr lang="en-US" b="0" i="1" dirty="0" smtClean="0">
                <a:latin typeface="Arial" pitchFamily="34" charset="0"/>
                <a:cs typeface="Arial" pitchFamily="34" charset="0"/>
              </a:rPr>
              <a:t>Chiasmus,</a:t>
            </a:r>
            <a:r>
              <a:rPr lang="en-US" b="0" dirty="0" smtClean="0">
                <a:latin typeface="Arial" pitchFamily="34" charset="0"/>
                <a:cs typeface="Arial" pitchFamily="34" charset="0"/>
              </a:rPr>
              <a:t> p. 203)</a:t>
            </a:r>
          </a:p>
          <a:p>
            <a:pPr marL="228600">
              <a:defRPr/>
            </a:pPr>
            <a:endParaRPr lang="en-US" b="0" dirty="0" smtClean="0">
              <a:latin typeface="Arial" pitchFamily="34" charset="0"/>
              <a:cs typeface="Arial" pitchFamily="34" charset="0"/>
            </a:endParaRPr>
          </a:p>
          <a:p>
            <a:pPr marL="228600" marR="0" indent="0" algn="l" defTabSz="914400" rtl="0" eaLnBrk="0" fontAlgn="base" latinLnBrk="0" hangingPunct="0">
              <a:lnSpc>
                <a:spcPct val="100000"/>
              </a:lnSpc>
              <a:spcBef>
                <a:spcPct val="30000"/>
              </a:spcBef>
              <a:spcAft>
                <a:spcPct val="0"/>
              </a:spcAft>
              <a:buClrTx/>
              <a:buSzTx/>
              <a:buFontTx/>
              <a:buNone/>
              <a:tabLst/>
              <a:defRPr/>
            </a:pPr>
            <a:r>
              <a:rPr lang="en-US" b="0" dirty="0" smtClean="0">
                <a:latin typeface="Arial" pitchFamily="34" charset="0"/>
                <a:cs typeface="Arial" pitchFamily="34" charset="0"/>
              </a:rPr>
              <a:t>“</a:t>
            </a:r>
            <a:r>
              <a:rPr lang="en-US" b="0" dirty="0" smtClean="0">
                <a:solidFill>
                  <a:schemeClr val="accent2"/>
                </a:solidFill>
                <a:latin typeface="Arial" pitchFamily="34" charset="0"/>
                <a:cs typeface="Arial" pitchFamily="34" charset="0"/>
              </a:rPr>
              <a:t>Again, the repetition here is precise, extensive and meaningful. It simply strains reason to imagine that such structure in this oration occurred accidentally. </a:t>
            </a:r>
            <a:r>
              <a:rPr lang="en-US" b="0" dirty="0" smtClean="0">
                <a:latin typeface="Arial" pitchFamily="34" charset="0"/>
                <a:cs typeface="Arial" pitchFamily="34" charset="0"/>
              </a:rPr>
              <a:t>Furthermore, the historical setting and classical interests of Benjamin make it all the more plausible to view this speech as </a:t>
            </a:r>
            <a:r>
              <a:rPr lang="en-US" b="0" dirty="0" smtClean="0">
                <a:solidFill>
                  <a:schemeClr val="accent2"/>
                </a:solidFill>
                <a:latin typeface="Arial" pitchFamily="34" charset="0"/>
                <a:cs typeface="Arial" pitchFamily="34" charset="0"/>
              </a:rPr>
              <a:t>one of the great chiastic writings of all time</a:t>
            </a:r>
            <a:r>
              <a:rPr lang="en-US" b="0" dirty="0" smtClean="0">
                <a:latin typeface="Arial" pitchFamily="34" charset="0"/>
                <a:cs typeface="Arial" pitchFamily="34" charset="0"/>
              </a:rPr>
              <a:t>.” </a:t>
            </a:r>
            <a:r>
              <a:rPr lang="en-US" dirty="0" smtClean="0">
                <a:latin typeface="Arial" pitchFamily="34" charset="0"/>
                <a:cs typeface="Arial" pitchFamily="34" charset="0"/>
              </a:rPr>
              <a:t>(</a:t>
            </a:r>
            <a:r>
              <a:rPr lang="en-US" i="1" dirty="0" smtClean="0">
                <a:latin typeface="Arial" pitchFamily="34" charset="0"/>
                <a:cs typeface="Arial" pitchFamily="34" charset="0"/>
              </a:rPr>
              <a:t>Chiasmus</a:t>
            </a:r>
            <a:r>
              <a:rPr lang="en-US" dirty="0" smtClean="0">
                <a:latin typeface="Arial" pitchFamily="34" charset="0"/>
                <a:cs typeface="Arial" pitchFamily="34" charset="0"/>
              </a:rPr>
              <a:t>, p. 205)</a:t>
            </a:r>
          </a:p>
          <a:p>
            <a:pPr marL="228600">
              <a:defRPr/>
            </a:pPr>
            <a:endParaRPr lang="en-US"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25</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26</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Note:</a:t>
            </a:r>
            <a:r>
              <a:rPr lang="en-US" sz="1200" dirty="0" smtClean="0">
                <a:latin typeface="Times New Roman" panose="02020603050405020304" pitchFamily="18" charset="0"/>
                <a:cs typeface="Times New Roman" panose="02020603050405020304" pitchFamily="18" charset="0"/>
              </a:rPr>
              <a:t> Translation activity paused several times during that six-month period.</a:t>
            </a:r>
            <a:endParaRPr lang="en-US" altLang="en-US" dirty="0" smtClean="0"/>
          </a:p>
          <a:p>
            <a:endParaRPr lang="en-US" altLang="en-US" dirty="0" smtClean="0"/>
          </a:p>
          <a:p>
            <a:r>
              <a:rPr lang="en-US" altLang="en-US" dirty="0" smtClean="0"/>
              <a:t>Since the translation process was interrupted so many times during that six months, scholars have studied the impact this had and concluded that only about 65 to 75 days could have actually been spent on the translation. See the following source for more information on this: </a:t>
            </a:r>
            <a:r>
              <a:rPr lang="en-US" altLang="en-US" dirty="0" smtClean="0"/>
              <a:t>Welch </a:t>
            </a:r>
            <a:r>
              <a:rPr lang="en-US" altLang="en-US" dirty="0" smtClean="0"/>
              <a:t>and Rathbone, </a:t>
            </a:r>
            <a:r>
              <a:rPr lang="en-US" altLang="en-US" i="1" dirty="0" smtClean="0"/>
              <a:t>How Long Did It Take to Translate the Book of Mormon?</a:t>
            </a:r>
            <a:r>
              <a:rPr lang="en-US" altLang="en-US" dirty="0" smtClean="0"/>
              <a:t>, FARMS Update,</a:t>
            </a:r>
            <a:r>
              <a:rPr lang="en-US" altLang="en-US" baseline="0" dirty="0" smtClean="0"/>
              <a:t> </a:t>
            </a:r>
            <a:r>
              <a:rPr lang="en-US" altLang="en-US" dirty="0" smtClean="0"/>
              <a:t>February 1986</a:t>
            </a:r>
          </a:p>
          <a:p>
            <a:endParaRPr lang="en-US" altLang="en-US" dirty="0" smtClean="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27</a:t>
            </a:fld>
            <a:endParaRPr lang="en-US" altLang="en-US"/>
          </a:p>
        </p:txBody>
      </p:sp>
    </p:spTree>
    <p:extLst>
      <p:ext uri="{BB962C8B-B14F-4D97-AF65-F5344CB8AC3E}">
        <p14:creationId xmlns:p14="http://schemas.microsoft.com/office/powerpoint/2010/main" val="3659599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defRPr/>
            </a:pPr>
            <a:r>
              <a:rPr lang="en-US" sz="800" dirty="0" smtClean="0">
                <a:latin typeface="Arial" pitchFamily="34" charset="0"/>
                <a:cs typeface="Arial" pitchFamily="34" charset="0"/>
              </a:rPr>
              <a:t>To get our </a:t>
            </a:r>
            <a:r>
              <a:rPr lang="en-US" sz="800" b="0" dirty="0" smtClean="0">
                <a:solidFill>
                  <a:schemeClr val="accent2"/>
                </a:solidFill>
                <a:latin typeface="Arial" pitchFamily="34" charset="0"/>
                <a:cs typeface="Arial" pitchFamily="34" charset="0"/>
              </a:rPr>
              <a:t>Old Testament </a:t>
            </a:r>
            <a:r>
              <a:rPr lang="en-US" sz="800" dirty="0" smtClean="0">
                <a:latin typeface="Arial" pitchFamily="34" charset="0"/>
                <a:cs typeface="Arial" pitchFamily="34" charset="0"/>
              </a:rPr>
              <a:t>of the Bible, scholars had to </a:t>
            </a:r>
            <a:r>
              <a:rPr lang="en-US" sz="800" b="0" dirty="0" smtClean="0">
                <a:solidFill>
                  <a:schemeClr val="accent2"/>
                </a:solidFill>
                <a:latin typeface="Arial" pitchFamily="34" charset="0"/>
                <a:cs typeface="Arial" pitchFamily="34" charset="0"/>
              </a:rPr>
              <a:t>translate from Hebrew to English</a:t>
            </a:r>
            <a:r>
              <a:rPr lang="en-US" sz="800" dirty="0" smtClean="0">
                <a:latin typeface="Arial" pitchFamily="34" charset="0"/>
                <a:cs typeface="Arial" pitchFamily="34" charset="0"/>
              </a:rPr>
              <a: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The Hebrew language has some </a:t>
            </a:r>
            <a:r>
              <a:rPr lang="en-US" sz="800" b="1" dirty="0" smtClean="0">
                <a:solidFill>
                  <a:schemeClr val="accent2"/>
                </a:solidFill>
                <a:latin typeface="Arial" pitchFamily="34" charset="0"/>
                <a:cs typeface="Arial" pitchFamily="34" charset="0"/>
              </a:rPr>
              <a:t>distinctive markers </a:t>
            </a:r>
            <a:r>
              <a:rPr lang="en-US" sz="800" dirty="0" smtClean="0">
                <a:latin typeface="Arial" pitchFamily="34" charset="0"/>
                <a:cs typeface="Arial" pitchFamily="34" charset="0"/>
              </a:rPr>
              <a:t>that set it apart from English.</a:t>
            </a:r>
            <a:endParaRPr lang="en-US" sz="100" dirty="0" smtClean="0">
              <a:latin typeface="Arial" pitchFamily="34" charset="0"/>
              <a:cs typeface="Arial" pitchFamily="34" charset="0"/>
            </a:endParaRPr>
          </a:p>
          <a:p>
            <a:pPr marL="228600" indent="-228600">
              <a:defRPr/>
            </a:pPr>
            <a:endParaRPr lang="en-US" sz="800" dirty="0" smtClean="0">
              <a:latin typeface="Arial" pitchFamily="34" charset="0"/>
              <a:cs typeface="Arial" pitchFamily="34" charset="0"/>
            </a:endParaRPr>
          </a:p>
          <a:p>
            <a:pPr marL="228600" indent="-228600">
              <a:defRPr/>
            </a:pPr>
            <a:r>
              <a:rPr lang="en-US" sz="800" dirty="0" smtClean="0">
                <a:latin typeface="Arial" pitchFamily="34" charset="0"/>
                <a:cs typeface="Arial" pitchFamily="34" charset="0"/>
              </a:rPr>
              <a:t>In translating, a scholar has to decide: </a:t>
            </a:r>
          </a:p>
          <a:p>
            <a:pPr marL="228600" indent="-228600">
              <a:buFont typeface="Arial" pitchFamily="34" charset="0"/>
              <a:buChar char="•"/>
              <a:defRPr/>
            </a:pPr>
            <a:endParaRPr lang="en-US" sz="100" dirty="0" smtClean="0">
              <a:latin typeface="Arial" pitchFamily="34" charset="0"/>
              <a:cs typeface="Arial" pitchFamily="34" charset="0"/>
            </a:endParaRPr>
          </a:p>
          <a:p>
            <a:pPr marL="754063" indent="-342900">
              <a:defRPr/>
            </a:pPr>
            <a:r>
              <a:rPr lang="en-US" sz="800" dirty="0" smtClean="0">
                <a:latin typeface="Arial" pitchFamily="34" charset="0"/>
                <a:cs typeface="Arial" pitchFamily="34" charset="0"/>
              </a:rPr>
              <a:t>a. “Should wording simply be expressed in a manner that is clear to the English-speaking reader? or </a:t>
            </a:r>
          </a:p>
          <a:p>
            <a:pPr marL="754063" indent="-342900">
              <a:defRPr/>
            </a:pPr>
            <a:r>
              <a:rPr lang="en-US" sz="800" dirty="0" smtClean="0">
                <a:latin typeface="Arial" pitchFamily="34" charset="0"/>
                <a:cs typeface="Arial" pitchFamily="34" charset="0"/>
              </a:rPr>
              <a:t>b. Should the distinctiveness of the Hebrew syntax (i.e., the way words are put together) be preserved?”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t>Sometimes translators would keep the original order of words from the Hebrew, but quite often that order is lost because it sounds strange to us in English.</a:t>
            </a: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28</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latin typeface="Arial" pitchFamily="34" charset="0"/>
                <a:cs typeface="Arial" pitchFamily="34" charset="0"/>
              </a:rPr>
              <a:t>The writers of the </a:t>
            </a:r>
            <a:r>
              <a:rPr lang="en-US" sz="800" b="1" dirty="0" smtClean="0">
                <a:solidFill>
                  <a:schemeClr val="accent2"/>
                </a:solidFill>
                <a:latin typeface="Arial" pitchFamily="34" charset="0"/>
                <a:cs typeface="Arial" pitchFamily="34" charset="0"/>
              </a:rPr>
              <a:t>Book of Mormon </a:t>
            </a:r>
            <a:r>
              <a:rPr lang="en-US" sz="800" dirty="0" smtClean="0">
                <a:latin typeface="Arial" pitchFamily="34" charset="0"/>
                <a:cs typeface="Arial" pitchFamily="34" charset="0"/>
              </a:rPr>
              <a:t>were steeped in Hebrew language, culture and religion.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latin typeface="Arial" pitchFamily="34" charset="0"/>
                <a:cs typeface="Arial" pitchFamily="34" charset="0"/>
              </a:rPr>
              <a:t>There can be no doubt that “reformed Egyptian” referred to a </a:t>
            </a:r>
            <a:r>
              <a:rPr lang="en-US" sz="800" b="1" dirty="0" smtClean="0">
                <a:solidFill>
                  <a:schemeClr val="accent2"/>
                </a:solidFill>
                <a:latin typeface="Arial" pitchFamily="34" charset="0"/>
                <a:cs typeface="Arial" pitchFamily="34" charset="0"/>
              </a:rPr>
              <a:t>“Hebrew-</a:t>
            </a:r>
            <a:r>
              <a:rPr lang="en-US" sz="800" b="1" dirty="0" err="1" smtClean="0">
                <a:solidFill>
                  <a:schemeClr val="accent2"/>
                </a:solidFill>
                <a:latin typeface="Arial" pitchFamily="34" charset="0"/>
                <a:cs typeface="Arial" pitchFamily="34" charset="0"/>
              </a:rPr>
              <a:t>ized</a:t>
            </a:r>
            <a:r>
              <a:rPr lang="en-US" sz="800" b="1" dirty="0" smtClean="0">
                <a:solidFill>
                  <a:schemeClr val="accent2"/>
                </a:solidFill>
                <a:latin typeface="Arial" pitchFamily="34" charset="0"/>
                <a:cs typeface="Arial" pitchFamily="34" charset="0"/>
              </a:rPr>
              <a:t> Egyptian.”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t>Egyptian apparently used less room to write, but the Hebrew influence in their writing was readily apparent. </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29</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00" dirty="0" smtClean="0">
                <a:latin typeface="Arial" pitchFamily="34" charset="0"/>
                <a:cs typeface="Arial" pitchFamily="34" charset="0"/>
              </a:rPr>
              <a:t>At this point the listener’s mind might be drifting a little bit because studying syntax and grammar is a very difficult subject!</a:t>
            </a:r>
          </a:p>
          <a:p>
            <a:pPr>
              <a:defRPr/>
            </a:pPr>
            <a:endParaRPr lang="en-US" sz="100" dirty="0" smtClean="0">
              <a:latin typeface="Arial" pitchFamily="34" charset="0"/>
              <a:cs typeface="Arial" pitchFamily="34" charset="0"/>
            </a:endParaRPr>
          </a:p>
          <a:p>
            <a:pPr>
              <a:defRPr/>
            </a:pPr>
            <a:r>
              <a:rPr lang="en-US" sz="800" b="1" dirty="0" smtClean="0">
                <a:solidFill>
                  <a:schemeClr val="accent2"/>
                </a:solidFill>
                <a:latin typeface="Arial" pitchFamily="34" charset="0"/>
                <a:cs typeface="Arial" pitchFamily="34" charset="0"/>
              </a:rPr>
              <a:t>That is precisely the point: If we have to delve this deeply into grammar and syntax to analyze what Joseph did, think how difficult it would have been to dictate this translation in the first place with all of its odd Hebraic expressions!</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30</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D69463-E796-4FE9-BE72-9086A9DBBA10}" type="slidenum">
              <a:rPr lang="en-US" altLang="en-US"/>
              <a:pPr>
                <a:spcBef>
                  <a:spcPct val="0"/>
                </a:spcBef>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The Church of Christ (Matt. 16:16-18)</a:t>
            </a:r>
          </a:p>
          <a:p>
            <a:pPr lvl="1"/>
            <a:r>
              <a:rPr lang="en-US" sz="1200" kern="1200" dirty="0" smtClean="0">
                <a:solidFill>
                  <a:schemeClr val="tx1"/>
                </a:solidFill>
                <a:effectLst/>
                <a:latin typeface="Times New Roman"/>
                <a:ea typeface="+mn-ea"/>
                <a:cs typeface="+mn-cs"/>
              </a:rPr>
              <a:t>Christ said, “I will build my church”</a:t>
            </a:r>
          </a:p>
          <a:p>
            <a:pPr lvl="1"/>
            <a:r>
              <a:rPr lang="en-US" sz="1200" kern="1200" dirty="0" smtClean="0">
                <a:solidFill>
                  <a:schemeClr val="tx1"/>
                </a:solidFill>
                <a:effectLst/>
                <a:latin typeface="Times New Roman"/>
                <a:ea typeface="+mn-ea"/>
                <a:cs typeface="+mn-cs"/>
              </a:rPr>
              <a:t>The church was to be built on the revealed word of God</a:t>
            </a:r>
          </a:p>
          <a:p>
            <a:pPr lvl="1"/>
            <a:r>
              <a:rPr lang="en-US" sz="1200" kern="1200" dirty="0" smtClean="0">
                <a:solidFill>
                  <a:schemeClr val="tx1"/>
                </a:solidFill>
                <a:effectLst/>
                <a:latin typeface="Times New Roman"/>
                <a:ea typeface="+mn-ea"/>
                <a:cs typeface="+mn-cs"/>
              </a:rPr>
              <a:t>Certain specific priesthood offices were set in the church</a:t>
            </a:r>
          </a:p>
          <a:p>
            <a:pPr lvl="1"/>
            <a:r>
              <a:rPr lang="en-US" sz="1200" kern="1200" dirty="0" smtClean="0">
                <a:solidFill>
                  <a:schemeClr val="tx1"/>
                </a:solidFill>
                <a:effectLst/>
                <a:latin typeface="Times New Roman"/>
                <a:ea typeface="+mn-ea"/>
                <a:cs typeface="+mn-cs"/>
              </a:rPr>
              <a:t>The men to fill these offices are to be called of God as was Aaron</a:t>
            </a:r>
          </a:p>
          <a:p>
            <a:pPr lvl="1"/>
            <a:r>
              <a:rPr lang="en-US" sz="1200" kern="1200" dirty="0" smtClean="0">
                <a:solidFill>
                  <a:schemeClr val="tx1"/>
                </a:solidFill>
                <a:effectLst/>
                <a:latin typeface="Times New Roman"/>
                <a:ea typeface="+mn-ea"/>
                <a:cs typeface="+mn-cs"/>
              </a:rPr>
              <a:t>Each of the offices is needed and was to remain until Christ’s work was finished (Eph. 4:12-16)</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527916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31</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defRPr/>
            </a:pPr>
            <a:r>
              <a:rPr lang="en-US" sz="800" dirty="0" smtClean="0">
                <a:latin typeface="Times New Roman" panose="02020603050405020304" pitchFamily="18" charset="0"/>
                <a:cs typeface="Times New Roman" panose="02020603050405020304" pitchFamily="18" charset="0"/>
              </a:rPr>
              <a:t>There are numerous passages in the Book of Mormon in which</a:t>
            </a:r>
            <a:r>
              <a:rPr lang="en-US" sz="800" b="1" dirty="0" smtClean="0">
                <a:solidFill>
                  <a:schemeClr val="accent2"/>
                </a:solidFill>
                <a:latin typeface="Times New Roman" panose="02020603050405020304" pitchFamily="18" charset="0"/>
                <a:cs typeface="Times New Roman" panose="02020603050405020304" pitchFamily="18" charset="0"/>
              </a:rPr>
              <a:t> </a:t>
            </a:r>
            <a:r>
              <a:rPr lang="en-US" sz="800" dirty="0" smtClean="0">
                <a:solidFill>
                  <a:schemeClr val="accent2"/>
                </a:solidFill>
                <a:latin typeface="Times New Roman" panose="02020603050405020304" pitchFamily="18" charset="0"/>
                <a:cs typeface="Times New Roman" panose="02020603050405020304" pitchFamily="18" charset="0"/>
              </a:rPr>
              <a:t>a noun and verb have the same root to add emphasis</a:t>
            </a:r>
            <a:r>
              <a:rPr lang="en-US" sz="800" dirty="0" smtClean="0">
                <a:latin typeface="Times New Roman" panose="02020603050405020304" pitchFamily="18" charset="0"/>
                <a:cs typeface="Times New Roman" panose="02020603050405020304" pitchFamily="18" charset="0"/>
              </a:rPr>
              <a:t>, such as:</a:t>
            </a:r>
            <a:endParaRPr lang="en-US" sz="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32</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33</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800" dirty="0" smtClean="0">
                <a:latin typeface="Times New Roman" panose="02020603050405020304" pitchFamily="18" charset="0"/>
                <a:cs typeface="Times New Roman" panose="02020603050405020304" pitchFamily="18" charset="0"/>
              </a:rPr>
              <a:t>J.A. </a:t>
            </a:r>
            <a:r>
              <a:rPr lang="en-US" sz="800" dirty="0" err="1" smtClean="0">
                <a:latin typeface="Times New Roman" panose="02020603050405020304" pitchFamily="18" charset="0"/>
                <a:cs typeface="Times New Roman" panose="02020603050405020304" pitchFamily="18" charset="0"/>
              </a:rPr>
              <a:t>Weingreen</a:t>
            </a:r>
            <a:r>
              <a:rPr lang="en-US" sz="800" dirty="0" smtClean="0">
                <a:latin typeface="Times New Roman" panose="02020603050405020304" pitchFamily="18" charset="0"/>
                <a:cs typeface="Times New Roman" panose="02020603050405020304" pitchFamily="18" charset="0"/>
              </a:rPr>
              <a:t>, in </a:t>
            </a:r>
            <a:r>
              <a:rPr lang="en-US" sz="800" i="1" dirty="0" smtClean="0">
                <a:latin typeface="Times New Roman" panose="02020603050405020304" pitchFamily="18" charset="0"/>
                <a:cs typeface="Times New Roman" panose="02020603050405020304" pitchFamily="18" charset="0"/>
              </a:rPr>
              <a:t>A Practical Grammar for Classical Hebrew, </a:t>
            </a:r>
            <a:r>
              <a:rPr lang="en-US" sz="800" dirty="0" smtClean="0">
                <a:latin typeface="Times New Roman" panose="02020603050405020304" pitchFamily="18" charset="0"/>
                <a:cs typeface="Times New Roman" panose="02020603050405020304" pitchFamily="18" charset="0"/>
              </a:rPr>
              <a:t>describes this:</a:t>
            </a: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34</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800" dirty="0" smtClean="0"/>
              <a:t>All three examples speak of a future event as if it had already occurred.</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35</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36</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800" b="0" dirty="0" smtClean="0">
                <a:solidFill>
                  <a:schemeClr val="accent2"/>
                </a:solidFill>
                <a:latin typeface="Arial" pitchFamily="34" charset="0"/>
                <a:cs typeface="Arial" pitchFamily="34" charset="0"/>
              </a:rPr>
              <a:t>Skeptics frequently criticize the Book of Mormon for its stilted, cumbersome language and mistakenly attribute that to its use of</a:t>
            </a:r>
            <a:r>
              <a:rPr lang="en-US" sz="800" b="0" i="1" dirty="0" smtClean="0">
                <a:solidFill>
                  <a:schemeClr val="accent2"/>
                </a:solidFill>
                <a:latin typeface="Arial" pitchFamily="34" charset="0"/>
                <a:cs typeface="Arial" pitchFamily="34" charset="0"/>
              </a:rPr>
              <a:t> King James English</a:t>
            </a:r>
            <a:r>
              <a:rPr lang="en-US" sz="800" b="0" dirty="0" smtClean="0">
                <a:solidFill>
                  <a:schemeClr val="accent2"/>
                </a:solidFill>
                <a:latin typeface="Arial" pitchFamily="34" charset="0"/>
                <a:cs typeface="Arial" pitchFamily="34" charset="0"/>
              </a:rPr>
              <a:t>, but many of the odd literary forms are actually </a:t>
            </a:r>
            <a:r>
              <a:rPr lang="en-US" sz="800" b="0" i="1" dirty="0" smtClean="0">
                <a:solidFill>
                  <a:schemeClr val="accent2"/>
                </a:solidFill>
                <a:latin typeface="Arial" pitchFamily="34" charset="0"/>
                <a:cs typeface="Arial" pitchFamily="34" charset="0"/>
              </a:rPr>
              <a:t>Hebrew</a:t>
            </a:r>
            <a:r>
              <a:rPr lang="en-US" sz="800" b="0" dirty="0" smtClean="0">
                <a:solidFill>
                  <a:schemeClr val="accent2"/>
                </a:solidFill>
                <a:latin typeface="Arial" pitchFamily="34" charset="0"/>
                <a:cs typeface="Arial" pitchFamily="34" charset="0"/>
              </a:rPr>
              <a:t> in origin.</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37</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38</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39</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defRPr/>
            </a:pPr>
            <a:r>
              <a:rPr lang="en-US" sz="800" dirty="0" smtClean="0">
                <a:solidFill>
                  <a:schemeClr val="accent2"/>
                </a:solidFill>
                <a:latin typeface="Times New Roman" panose="02020603050405020304" pitchFamily="18" charset="0"/>
                <a:cs typeface="Times New Roman" panose="02020603050405020304" pitchFamily="18" charset="0"/>
              </a:rPr>
              <a:t>Here are more idioms and their meaning in Hebrew:</a:t>
            </a:r>
            <a:endParaRPr lang="en-US" sz="800" dirty="0" smtClean="0">
              <a:latin typeface="Times New Roman" panose="02020603050405020304" pitchFamily="18" charset="0"/>
              <a:cs typeface="Times New Roman" panose="02020603050405020304" pitchFamily="18" charset="0"/>
            </a:endParaRPr>
          </a:p>
          <a:p>
            <a:pPr marL="457200" indent="-228600">
              <a:buFont typeface="Arial" pitchFamily="34" charset="0"/>
              <a:buChar char="•"/>
              <a:defRPr/>
            </a:pPr>
            <a:r>
              <a:rPr lang="en-US" sz="800" b="1" dirty="0" smtClean="0">
                <a:latin typeface="Times New Roman" panose="02020603050405020304" pitchFamily="18" charset="0"/>
                <a:cs typeface="Times New Roman" panose="02020603050405020304" pitchFamily="18" charset="0"/>
              </a:rPr>
              <a:t>“right hand” </a:t>
            </a:r>
            <a:r>
              <a:rPr lang="en-US" sz="800" dirty="0" smtClean="0">
                <a:latin typeface="Times New Roman" panose="02020603050405020304" pitchFamily="18" charset="0"/>
                <a:cs typeface="Times New Roman" panose="02020603050405020304" pitchFamily="18" charset="0"/>
              </a:rPr>
              <a:t>found in 1 Nephi 6:20 </a:t>
            </a:r>
            <a:r>
              <a:rPr lang="en-US" sz="800" i="1" dirty="0" smtClean="0">
                <a:latin typeface="Times New Roman" panose="02020603050405020304" pitchFamily="18" charset="0"/>
                <a:cs typeface="Times New Roman" panose="02020603050405020304" pitchFamily="18" charset="0"/>
              </a:rPr>
              <a:t>(meaning: strength, justice and righteousness)</a:t>
            </a:r>
          </a:p>
          <a:p>
            <a:pPr marL="457200" indent="-228600">
              <a:buFont typeface="Arial" pitchFamily="34" charset="0"/>
              <a:buChar char="•"/>
              <a:defRPr/>
            </a:pPr>
            <a:r>
              <a:rPr lang="en-US" sz="800" b="1" dirty="0" smtClean="0">
                <a:latin typeface="Times New Roman" panose="02020603050405020304" pitchFamily="18" charset="0"/>
                <a:cs typeface="Times New Roman" panose="02020603050405020304" pitchFamily="18" charset="0"/>
              </a:rPr>
              <a:t>“generation to generation” </a:t>
            </a:r>
            <a:r>
              <a:rPr lang="en-US" sz="800" dirty="0" smtClean="0">
                <a:latin typeface="Times New Roman" panose="02020603050405020304" pitchFamily="18" charset="0"/>
                <a:cs typeface="Times New Roman" panose="02020603050405020304" pitchFamily="18" charset="0"/>
              </a:rPr>
              <a:t>found in Mosiah 12:19 </a:t>
            </a:r>
            <a:r>
              <a:rPr lang="en-US" sz="800" i="1" dirty="0" smtClean="0">
                <a:latin typeface="Times New Roman" panose="02020603050405020304" pitchFamily="18" charset="0"/>
                <a:cs typeface="Times New Roman" panose="02020603050405020304" pitchFamily="18" charset="0"/>
              </a:rPr>
              <a:t>(meaning: for all eternity)</a:t>
            </a:r>
          </a:p>
          <a:p>
            <a:pPr marL="457200" indent="-228600">
              <a:buFont typeface="Arial" pitchFamily="34" charset="0"/>
              <a:buChar char="•"/>
              <a:defRPr/>
            </a:pPr>
            <a:r>
              <a:rPr lang="en-US" sz="800" b="1" dirty="0" smtClean="0">
                <a:latin typeface="Times New Roman" panose="02020603050405020304" pitchFamily="18" charset="0"/>
                <a:cs typeface="Times New Roman" panose="02020603050405020304" pitchFamily="18" charset="0"/>
              </a:rPr>
              <a:t>“lift up the voice” </a:t>
            </a:r>
            <a:r>
              <a:rPr lang="en-US" sz="800" dirty="0" smtClean="0">
                <a:latin typeface="Times New Roman" panose="02020603050405020304" pitchFamily="18" charset="0"/>
                <a:cs typeface="Times New Roman" panose="02020603050405020304" pitchFamily="18" charset="0"/>
              </a:rPr>
              <a:t>found in Mosiah 7:78 </a:t>
            </a:r>
            <a:r>
              <a:rPr lang="en-US" sz="800" i="1" dirty="0" smtClean="0">
                <a:latin typeface="Times New Roman" panose="02020603050405020304" pitchFamily="18" charset="0"/>
                <a:cs typeface="Times New Roman" panose="02020603050405020304" pitchFamily="18" charset="0"/>
              </a:rPr>
              <a:t>(meaning: cry, shout, begin speaking)</a:t>
            </a:r>
          </a:p>
          <a:p>
            <a:pPr marL="457200" indent="-228600">
              <a:buFont typeface="Arial" pitchFamily="34" charset="0"/>
              <a:buChar char="•"/>
              <a:defRPr/>
            </a:pPr>
            <a:r>
              <a:rPr lang="en-US" sz="800" b="1" dirty="0" smtClean="0">
                <a:latin typeface="Times New Roman" panose="02020603050405020304" pitchFamily="18" charset="0"/>
                <a:cs typeface="Times New Roman" panose="02020603050405020304" pitchFamily="18" charset="0"/>
              </a:rPr>
              <a:t>“open the mouth” </a:t>
            </a:r>
            <a:r>
              <a:rPr lang="en-US" sz="800" dirty="0" smtClean="0">
                <a:latin typeface="Times New Roman" panose="02020603050405020304" pitchFamily="18" charset="0"/>
                <a:cs typeface="Times New Roman" panose="02020603050405020304" pitchFamily="18" charset="0"/>
              </a:rPr>
              <a:t>found in Mosiah 8:46 </a:t>
            </a:r>
            <a:r>
              <a:rPr lang="en-US" sz="800" i="1" dirty="0" smtClean="0">
                <a:latin typeface="Times New Roman" panose="02020603050405020304" pitchFamily="18" charset="0"/>
                <a:cs typeface="Times New Roman" panose="02020603050405020304" pitchFamily="18" charset="0"/>
              </a:rPr>
              <a:t>(meaning: speaking at length or with great solemnity, liberty, freedom) </a:t>
            </a:r>
          </a:p>
          <a:p>
            <a:pPr marL="457200" indent="-228600">
              <a:buFont typeface="Arial" pitchFamily="34" charset="0"/>
              <a:buChar char="•"/>
              <a:defRPr/>
            </a:pPr>
            <a:r>
              <a:rPr lang="en-US" sz="800" b="1" dirty="0" smtClean="0">
                <a:latin typeface="Times New Roman" panose="02020603050405020304" pitchFamily="18" charset="0"/>
                <a:cs typeface="Times New Roman" panose="02020603050405020304" pitchFamily="18" charset="0"/>
              </a:rPr>
              <a:t>“my soul” </a:t>
            </a:r>
            <a:r>
              <a:rPr lang="en-US" sz="800" dirty="0" smtClean="0">
                <a:latin typeface="Times New Roman" panose="02020603050405020304" pitchFamily="18" charset="0"/>
                <a:cs typeface="Times New Roman" panose="02020603050405020304" pitchFamily="18" charset="0"/>
              </a:rPr>
              <a:t>found in 2 Nephi 3:51 </a:t>
            </a:r>
            <a:r>
              <a:rPr lang="en-US" sz="800" i="1" dirty="0" smtClean="0">
                <a:latin typeface="Times New Roman" panose="02020603050405020304" pitchFamily="18" charset="0"/>
                <a:cs typeface="Times New Roman" panose="02020603050405020304" pitchFamily="18" charset="0"/>
              </a:rPr>
              <a:t>(meaning: myself)</a:t>
            </a:r>
          </a:p>
          <a:p>
            <a:pPr marL="457200" indent="-228600">
              <a:buFont typeface="Arial" pitchFamily="34" charset="0"/>
              <a:buChar char="•"/>
              <a:defRPr/>
            </a:pPr>
            <a:r>
              <a:rPr lang="en-US" sz="800" b="1" dirty="0" smtClean="0">
                <a:latin typeface="Times New Roman" panose="02020603050405020304" pitchFamily="18" charset="0"/>
                <a:cs typeface="Times New Roman" panose="02020603050405020304" pitchFamily="18" charset="0"/>
              </a:rPr>
              <a:t>“in the eyes of” </a:t>
            </a:r>
            <a:r>
              <a:rPr lang="en-US" sz="800" dirty="0" smtClean="0">
                <a:latin typeface="Times New Roman" panose="02020603050405020304" pitchFamily="18" charset="0"/>
                <a:cs typeface="Times New Roman" panose="02020603050405020304" pitchFamily="18" charset="0"/>
              </a:rPr>
              <a:t>found in 1 Nephi 6:35 </a:t>
            </a:r>
            <a:r>
              <a:rPr lang="en-US" sz="800" i="1" dirty="0" smtClean="0">
                <a:latin typeface="Times New Roman" panose="02020603050405020304" pitchFamily="18" charset="0"/>
                <a:cs typeface="Times New Roman" panose="02020603050405020304" pitchFamily="18" charset="0"/>
              </a:rPr>
              <a:t>(meaning: before)</a:t>
            </a:r>
          </a:p>
          <a:p>
            <a:pPr marL="457200" indent="-228600">
              <a:buFont typeface="Arial" pitchFamily="34" charset="0"/>
              <a:buChar char="•"/>
              <a:defRPr/>
            </a:pPr>
            <a:r>
              <a:rPr lang="en-US" sz="800" b="1" dirty="0" smtClean="0">
                <a:latin typeface="Times New Roman" panose="02020603050405020304" pitchFamily="18" charset="0"/>
                <a:cs typeface="Times New Roman" panose="02020603050405020304" pitchFamily="18" charset="0"/>
              </a:rPr>
              <a:t>“stiff-necked” </a:t>
            </a:r>
            <a:r>
              <a:rPr lang="en-US" sz="800" dirty="0" smtClean="0">
                <a:latin typeface="Times New Roman" panose="02020603050405020304" pitchFamily="18" charset="0"/>
                <a:cs typeface="Times New Roman" panose="02020603050405020304" pitchFamily="18" charset="0"/>
              </a:rPr>
              <a:t>found in 2 Nephi 11:52 </a:t>
            </a:r>
            <a:r>
              <a:rPr lang="en-US" sz="800" i="1" dirty="0" smtClean="0">
                <a:latin typeface="Times New Roman" panose="02020603050405020304" pitchFamily="18" charset="0"/>
                <a:cs typeface="Times New Roman" panose="02020603050405020304" pitchFamily="18" charset="0"/>
              </a:rPr>
              <a:t>(meaning: obstinate)</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40</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5F653C-922C-4569-B10C-7323DB9DD8B8}" type="slidenum">
              <a:rPr lang="en-US" altLang="en-US"/>
              <a:pPr>
                <a:spcBef>
                  <a:spcPct val="0"/>
                </a:spcBef>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The Hirelings Flee (John 10:12-14)</a:t>
            </a:r>
          </a:p>
          <a:p>
            <a:pPr lvl="1"/>
            <a:r>
              <a:rPr lang="en-US" sz="1200" kern="1200" dirty="0" smtClean="0">
                <a:solidFill>
                  <a:schemeClr val="tx1"/>
                </a:solidFill>
                <a:effectLst/>
                <a:latin typeface="Times New Roman"/>
                <a:ea typeface="+mn-ea"/>
                <a:cs typeface="+mn-cs"/>
              </a:rPr>
              <a:t>A good shepherd cares for his flocks because of his love for them.</a:t>
            </a:r>
            <a:r>
              <a:rPr lang="en-US" sz="1200" kern="1200" baseline="0" dirty="0" smtClean="0">
                <a:solidFill>
                  <a:schemeClr val="tx1"/>
                </a:solidFill>
                <a:effectLst/>
                <a:latin typeface="Times New Roman"/>
                <a:ea typeface="+mn-ea"/>
                <a:cs typeface="+mn-cs"/>
              </a:rPr>
              <a:t> </a:t>
            </a:r>
            <a:r>
              <a:rPr lang="en-US" sz="1200" kern="1200" dirty="0" smtClean="0">
                <a:solidFill>
                  <a:schemeClr val="tx1"/>
                </a:solidFill>
                <a:effectLst/>
                <a:latin typeface="Times New Roman"/>
                <a:ea typeface="+mn-ea"/>
                <a:cs typeface="+mn-cs"/>
              </a:rPr>
              <a:t>This love cannot be purchased with money</a:t>
            </a:r>
          </a:p>
          <a:p>
            <a:pPr lvl="1"/>
            <a:r>
              <a:rPr lang="en-US" sz="1200" kern="1200" dirty="0" smtClean="0">
                <a:solidFill>
                  <a:schemeClr val="tx1"/>
                </a:solidFill>
                <a:effectLst/>
                <a:latin typeface="Times New Roman"/>
                <a:ea typeface="+mn-ea"/>
                <a:cs typeface="+mn-cs"/>
              </a:rPr>
              <a:t>Only love and genuine concern cause the shepherd to place his life in jeopardy for his flock</a:t>
            </a:r>
          </a:p>
          <a:p>
            <a:pPr lvl="1"/>
            <a:r>
              <a:rPr lang="en-US" sz="1200" kern="1200" dirty="0" smtClean="0">
                <a:solidFill>
                  <a:schemeClr val="tx1"/>
                </a:solidFill>
                <a:effectLst/>
                <a:latin typeface="Times New Roman"/>
                <a:ea typeface="+mn-ea"/>
                <a:cs typeface="+mn-cs"/>
              </a:rPr>
              <a:t>When the shepherd is a hired servant, he is no longer motivated by love</a:t>
            </a:r>
            <a:r>
              <a:rPr lang="en-US" sz="1200" b="1" kern="1200" dirty="0" smtClean="0">
                <a:solidFill>
                  <a:schemeClr val="tx1"/>
                </a:solidFill>
                <a:effectLst/>
                <a:latin typeface="Times New Roman"/>
                <a:ea typeface="+mn-ea"/>
                <a:cs typeface="+mn-cs"/>
              </a:rPr>
              <a:t> [2 Ths 3:6-10]</a:t>
            </a:r>
            <a:endParaRPr lang="en-US" sz="1200" kern="1200" dirty="0" smtClean="0">
              <a:solidFill>
                <a:schemeClr val="tx1"/>
              </a:solidFill>
              <a:effectLst/>
              <a:latin typeface="Times New Roman"/>
              <a:ea typeface="+mn-ea"/>
              <a:cs typeface="+mn-cs"/>
            </a:endParaRPr>
          </a:p>
          <a:p>
            <a:pPr lvl="1"/>
            <a:r>
              <a:rPr lang="en-US" sz="1200" kern="1200" dirty="0" smtClean="0">
                <a:solidFill>
                  <a:schemeClr val="tx1"/>
                </a:solidFill>
                <a:effectLst/>
                <a:latin typeface="Times New Roman"/>
                <a:ea typeface="+mn-ea"/>
                <a:cs typeface="+mn-cs"/>
              </a:rPr>
              <a:t>When personal danger outweighs the wage, the hireling leaves the flock</a:t>
            </a:r>
          </a:p>
          <a:p>
            <a:pPr lvl="1"/>
            <a:r>
              <a:rPr lang="en-US" sz="1200" kern="1200" dirty="0" smtClean="0">
                <a:solidFill>
                  <a:schemeClr val="tx1"/>
                </a:solidFill>
                <a:effectLst/>
                <a:latin typeface="Times New Roman"/>
                <a:ea typeface="+mn-ea"/>
                <a:cs typeface="+mn-cs"/>
              </a:rPr>
              <a:t>Without the guidance of a shepherd, the flock soon scattered, a victim of the grievous wolves of the apostasy</a:t>
            </a:r>
          </a:p>
          <a:p>
            <a:pPr lvl="1"/>
            <a:endParaRPr lang="en-US" sz="1200" kern="1200" dirty="0" smtClean="0">
              <a:solidFill>
                <a:schemeClr val="tx1"/>
              </a:solidFill>
              <a:effectLst/>
              <a:latin typeface="Times New Roman"/>
              <a:ea typeface="+mn-ea"/>
              <a:cs typeface="+mn-cs"/>
            </a:endParaRPr>
          </a:p>
          <a:p>
            <a:pPr lvl="1"/>
            <a:r>
              <a:rPr lang="en-US" sz="1200" kern="1200" dirty="0" smtClean="0">
                <a:solidFill>
                  <a:schemeClr val="tx1"/>
                </a:solidFill>
                <a:effectLst/>
                <a:latin typeface="Times New Roman"/>
                <a:ea typeface="+mn-ea"/>
                <a:cs typeface="+mn-cs"/>
              </a:rPr>
              <a:t>The</a:t>
            </a:r>
            <a:r>
              <a:rPr lang="en-US" sz="1200" kern="1200" baseline="0" dirty="0" smtClean="0">
                <a:solidFill>
                  <a:schemeClr val="tx1"/>
                </a:solidFill>
                <a:effectLst/>
                <a:latin typeface="Times New Roman"/>
                <a:ea typeface="+mn-ea"/>
                <a:cs typeface="+mn-cs"/>
              </a:rPr>
              <a:t> principles of the doctrine of Christ and the ordinances which God had given unto man began to be changed, such as baby blessings, baptism, the Lord’s Supper…</a:t>
            </a:r>
          </a:p>
          <a:p>
            <a:pPr lvl="1"/>
            <a:r>
              <a:rPr lang="en-US" sz="1200" kern="1200" dirty="0" smtClean="0">
                <a:solidFill>
                  <a:schemeClr val="tx1"/>
                </a:solidFill>
                <a:effectLst/>
                <a:latin typeface="Times New Roman"/>
                <a:ea typeface="+mn-ea"/>
                <a:cs typeface="+mn-cs"/>
              </a:rPr>
              <a:t>Jesus Christ established His Church through the authority that He gave the apostles</a:t>
            </a:r>
          </a:p>
          <a:p>
            <a:pPr lvl="1"/>
            <a:r>
              <a:rPr lang="en-US" sz="1200" kern="1200" dirty="0" smtClean="0">
                <a:solidFill>
                  <a:schemeClr val="tx1"/>
                </a:solidFill>
                <a:effectLst/>
                <a:latin typeface="Times New Roman"/>
                <a:ea typeface="+mn-ea"/>
                <a:cs typeface="+mn-cs"/>
              </a:rPr>
              <a:t>This authority was to spread one true gospel, but the gospel was corrupted by the precepts of men and the adversary.</a:t>
            </a:r>
          </a:p>
          <a:p>
            <a:pPr lvl="1"/>
            <a:r>
              <a:rPr lang="en-US" sz="1200" kern="1200" dirty="0" smtClean="0">
                <a:solidFill>
                  <a:schemeClr val="tx1"/>
                </a:solidFill>
                <a:effectLst/>
                <a:latin typeface="Times New Roman"/>
                <a:ea typeface="+mn-ea"/>
                <a:cs typeface="+mn-cs"/>
              </a:rPr>
              <a:t>The ordinances were changed and the fundamental principles of salvation altered</a:t>
            </a:r>
          </a:p>
          <a:p>
            <a:pPr lvl="1"/>
            <a:endParaRPr lang="en-US" sz="1200" kern="1200" dirty="0" smtClean="0">
              <a:solidFill>
                <a:schemeClr val="tx1"/>
              </a:solidFill>
              <a:effectLst/>
              <a:latin typeface="Times New Roman"/>
              <a:ea typeface="+mn-ea"/>
              <a:cs typeface="+mn-cs"/>
            </a:endParaRP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970915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b="0" dirty="0" smtClean="0">
                <a:solidFill>
                  <a:schemeClr val="accent2"/>
                </a:solidFill>
                <a:latin typeface="Arial" pitchFamily="34" charset="0"/>
                <a:cs typeface="Arial" pitchFamily="34" charset="0"/>
              </a:rPr>
              <a:t>In Hebrew, when several nouns are joined by “and,” the possessive pronoun must be repeated with each noun</a:t>
            </a:r>
            <a:r>
              <a:rPr lang="en-US" sz="800" b="0" dirty="0" smtClean="0">
                <a:latin typeface="Arial" pitchFamily="34" charset="0"/>
                <a:cs typeface="Arial"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t>In the</a:t>
            </a:r>
            <a:r>
              <a:rPr lang="en-US" altLang="en-US" sz="800" baseline="0" dirty="0" smtClean="0"/>
              <a:t> three bottom</a:t>
            </a:r>
            <a:r>
              <a:rPr lang="en-US" altLang="en-US" sz="800" dirty="0" smtClean="0"/>
              <a:t> examples, “his” and “their” and “our” are the possessive pronouns.</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41</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42</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800" dirty="0" smtClean="0"/>
              <a:t>Down” and “into” are both prepositions. “From” and “before” are as well.</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43</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t>Examples of </a:t>
            </a:r>
            <a:r>
              <a:rPr lang="en-US" altLang="en-US" sz="800" b="1" dirty="0" smtClean="0"/>
              <a:t>plural form</a:t>
            </a:r>
            <a:r>
              <a:rPr lang="en-US" altLang="en-US" sz="80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t>Examples of </a:t>
            </a:r>
            <a:r>
              <a:rPr lang="en-US" altLang="en-US" sz="800" b="1" dirty="0" smtClean="0"/>
              <a:t>singular form</a:t>
            </a:r>
            <a:r>
              <a:rPr lang="en-US" altLang="en-US" sz="800" dirty="0" smtClean="0"/>
              <a:t>. If we start by using the plural form to intensify a point, the complexity increases dramatically if we have to then make an exception and use “singular form” for just these four words (when they apply to more than one person).</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44</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800" dirty="0" smtClean="0">
                <a:latin typeface="Arial" pitchFamily="34" charset="0"/>
                <a:cs typeface="Arial" pitchFamily="34" charset="0"/>
              </a:rPr>
              <a:t>We have presented just </a:t>
            </a:r>
            <a:r>
              <a:rPr lang="en-US" sz="800" b="1" dirty="0" smtClean="0">
                <a:latin typeface="Arial" pitchFamily="34" charset="0"/>
                <a:cs typeface="Arial" pitchFamily="34" charset="0"/>
              </a:rPr>
              <a:t>ten examples </a:t>
            </a:r>
            <a:r>
              <a:rPr lang="en-US" sz="800" dirty="0" smtClean="0">
                <a:latin typeface="Arial" pitchFamily="34" charset="0"/>
                <a:cs typeface="Arial" pitchFamily="34" charset="0"/>
              </a:rPr>
              <a:t>of Hebrew literary expressions that consistently appear throughout the 777 pages of the Book of Mormon. Scholars have identified at least 23 such Hebrew grammatical structures in the book. </a:t>
            </a:r>
          </a:p>
          <a:p>
            <a:pPr eaLnBrk="1" hangingPunct="1"/>
            <a:endParaRPr lang="en-US" altLang="en-US" sz="80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45</a:t>
            </a:fld>
            <a:endParaRPr lang="en-US" altLang="en-US"/>
          </a:p>
        </p:txBody>
      </p:sp>
    </p:spTree>
    <p:extLst>
      <p:ext uri="{BB962C8B-B14F-4D97-AF65-F5344CB8AC3E}">
        <p14:creationId xmlns:p14="http://schemas.microsoft.com/office/powerpoint/2010/main" val="978936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CBA4A1-1BB5-498E-897E-B3639FFC7D27}" type="slidenum">
              <a:rPr lang="en-US" altLang="en-US"/>
              <a:pPr>
                <a:spcBef>
                  <a:spcPct val="0"/>
                </a:spcBef>
              </a:pPr>
              <a:t>46</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The Hope of the World</a:t>
            </a:r>
          </a:p>
          <a:p>
            <a:pPr lvl="1"/>
            <a:r>
              <a:rPr lang="en-US" sz="1200" kern="1200" dirty="0" smtClean="0">
                <a:solidFill>
                  <a:schemeClr val="tx1"/>
                </a:solidFill>
                <a:effectLst/>
                <a:latin typeface="Times New Roman"/>
                <a:ea typeface="+mn-ea"/>
                <a:cs typeface="+mn-cs"/>
              </a:rPr>
              <a:t>The rise of the church restored by Jesus Christ, who not only was, but is, and who continues to minister to his church by revelation</a:t>
            </a:r>
          </a:p>
          <a:p>
            <a:pPr lvl="1"/>
            <a:r>
              <a:rPr lang="en-US" sz="1200" kern="1200" dirty="0" smtClean="0">
                <a:solidFill>
                  <a:schemeClr val="tx1"/>
                </a:solidFill>
                <a:effectLst/>
                <a:latin typeface="Times New Roman"/>
                <a:ea typeface="+mn-ea"/>
                <a:cs typeface="+mn-cs"/>
              </a:rPr>
              <a:t>Only in and through him is there hope for the world</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5484397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A5F3BA-FFEE-4689-921F-43AB38D901CB}" type="slidenum">
              <a:rPr lang="en-US" altLang="en-US"/>
              <a:pPr>
                <a:spcBef>
                  <a:spcPct val="0"/>
                </a:spcBef>
              </a:pPr>
              <a:t>47</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Christ Standing At the Door</a:t>
            </a:r>
          </a:p>
          <a:p>
            <a:pPr lvl="1"/>
            <a:r>
              <a:rPr lang="en-US" sz="1200" kern="1200" dirty="0" smtClean="0">
                <a:solidFill>
                  <a:schemeClr val="tx1"/>
                </a:solidFill>
                <a:effectLst/>
                <a:latin typeface="Times New Roman"/>
                <a:ea typeface="+mn-ea"/>
                <a:cs typeface="+mn-cs"/>
              </a:rPr>
              <a:t>Christ is once again calling us to left him come in a sup with us</a:t>
            </a:r>
          </a:p>
          <a:p>
            <a:pPr lvl="1"/>
            <a:r>
              <a:rPr lang="en-US" sz="1200" kern="1200" dirty="0" smtClean="0">
                <a:solidFill>
                  <a:schemeClr val="tx1"/>
                </a:solidFill>
                <a:effectLst/>
                <a:latin typeface="Times New Roman"/>
                <a:ea typeface="+mn-ea"/>
                <a:cs typeface="+mn-cs"/>
              </a:rPr>
              <a:t>He desires for his people to come together, to put aside their quarrels and follow him</a:t>
            </a:r>
          </a:p>
          <a:p>
            <a:pPr lvl="1"/>
            <a:r>
              <a:rPr lang="en-US" sz="1200" kern="1200" smtClean="0">
                <a:solidFill>
                  <a:schemeClr val="tx1"/>
                </a:solidFill>
                <a:effectLst/>
                <a:latin typeface="Times New Roman"/>
                <a:ea typeface="+mn-ea"/>
                <a:cs typeface="+mn-cs"/>
              </a:rPr>
              <a:t>He has a great work for us to do, he has given us the Book of Mormon, the ordinances of his church, the fullness of his gospel, and the restoration of the authoritative priesthood.</a:t>
            </a:r>
          </a:p>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6808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1D474B-FBDE-406D-8905-DF871F0548FE}" type="slidenum">
              <a:rPr lang="en-US" altLang="en-US"/>
              <a:pPr>
                <a:spcBef>
                  <a:spcPct val="0"/>
                </a:spcBef>
              </a:pPr>
              <a:t>6</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John and Charles Wesley,</a:t>
            </a:r>
            <a:r>
              <a:rPr lang="en-US" altLang="en-US" baseline="0" dirty="0" smtClean="0">
                <a:latin typeface="Times New Roman" panose="02020603050405020304" pitchFamily="18" charset="0"/>
              </a:rPr>
              <a:t> Roger Williams, Alexander Campbell, Mosheim, etc. all saw that the Church established by Jesus Christ was no longer in existence</a:t>
            </a: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59430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“The times which we have reason to believe are at hand…”</a:t>
            </a:r>
          </a:p>
          <a:p>
            <a:pPr marL="171450" indent="-171450">
              <a:buFont typeface="Arial" pitchFamily="34" charset="0"/>
              <a:buChar char="•"/>
              <a:defRPr/>
            </a:pPr>
            <a:r>
              <a:rPr lang="en-US" sz="1200" dirty="0" smtClean="0"/>
              <a:t>John Wesley,</a:t>
            </a:r>
            <a:r>
              <a:rPr lang="en-US" sz="1200" baseline="0" dirty="0" smtClean="0"/>
              <a:t> </a:t>
            </a:r>
            <a:r>
              <a:rPr lang="en-US" sz="1200" dirty="0" smtClean="0"/>
              <a:t>John Robinson, and others were convinced that the </a:t>
            </a:r>
            <a:r>
              <a:rPr lang="en-US" sz="1200" smtClean="0"/>
              <a:t>time for </a:t>
            </a:r>
            <a:r>
              <a:rPr lang="en-US" sz="1200" dirty="0" smtClean="0"/>
              <a:t>restoration was very near, if not already begun.</a:t>
            </a:r>
          </a:p>
          <a:p>
            <a:endParaRPr lang="en-US" dirty="0"/>
          </a:p>
        </p:txBody>
      </p:sp>
      <p:sp>
        <p:nvSpPr>
          <p:cNvPr id="4" name="Slide Number Placeholder 3"/>
          <p:cNvSpPr>
            <a:spLocks noGrp="1"/>
          </p:cNvSpPr>
          <p:nvPr>
            <p:ph type="sldNum" sz="quarter" idx="10"/>
          </p:nvPr>
        </p:nvSpPr>
        <p:spPr/>
        <p:txBody>
          <a:bodyPr/>
          <a:lstStyle/>
          <a:p>
            <a:pPr>
              <a:defRPr/>
            </a:pPr>
            <a:fld id="{C9E63D83-7318-4665-874A-61DE5D99C4AF}" type="slidenum">
              <a:rPr lang="en-US" altLang="en-US" smtClean="0"/>
              <a:pPr>
                <a:defRPr/>
              </a:pPr>
              <a:t>7</a:t>
            </a:fld>
            <a:endParaRPr lang="en-US" altLang="en-US"/>
          </a:p>
        </p:txBody>
      </p:sp>
    </p:spTree>
    <p:extLst>
      <p:ext uri="{BB962C8B-B14F-4D97-AF65-F5344CB8AC3E}">
        <p14:creationId xmlns:p14="http://schemas.microsoft.com/office/powerpoint/2010/main" val="332801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F6C2A7-8167-4EA2-BD05-3DE70D9F426F}" type="slidenum">
              <a:rPr lang="en-US" altLang="en-US"/>
              <a:pPr>
                <a:spcBef>
                  <a:spcPct val="0"/>
                </a:spcBef>
              </a:pPr>
              <a:t>8</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Angel Flying In the Midst of Heaven (Revelation 14:6-7)</a:t>
            </a:r>
          </a:p>
          <a:p>
            <a:pPr lvl="1"/>
            <a:r>
              <a:rPr lang="en-US" sz="1200" kern="1200" dirty="0" smtClean="0">
                <a:solidFill>
                  <a:schemeClr val="tx1"/>
                </a:solidFill>
                <a:effectLst/>
                <a:latin typeface="Times New Roman"/>
                <a:ea typeface="+mn-ea"/>
                <a:cs typeface="+mn-cs"/>
              </a:rPr>
              <a:t>“And I saw another angel fly in the midst of heave, having the</a:t>
            </a:r>
          </a:p>
          <a:p>
            <a:pPr lvl="1"/>
            <a:r>
              <a:rPr lang="en-US" sz="1200" kern="1200" dirty="0" smtClean="0">
                <a:solidFill>
                  <a:schemeClr val="tx1"/>
                </a:solidFill>
                <a:effectLst/>
                <a:latin typeface="Times New Roman"/>
                <a:ea typeface="+mn-ea"/>
                <a:cs typeface="+mn-cs"/>
              </a:rPr>
              <a:t>everlasting gospel to preach unto them that dwell on the earth</a:t>
            </a:r>
          </a:p>
          <a:p>
            <a:pPr lvl="1"/>
            <a:r>
              <a:rPr lang="en-US" sz="1200" kern="1200" dirty="0" smtClean="0">
                <a:solidFill>
                  <a:schemeClr val="tx1"/>
                </a:solidFill>
                <a:effectLst/>
                <a:latin typeface="Times New Roman"/>
                <a:ea typeface="+mn-ea"/>
                <a:cs typeface="+mn-cs"/>
              </a:rPr>
              <a:t>and to every nation, and kindred, and tongue, and people.”</a:t>
            </a:r>
          </a:p>
          <a:p>
            <a:pPr lvl="1"/>
            <a:r>
              <a:rPr lang="en-US" sz="1200" kern="1200" dirty="0" smtClean="0">
                <a:solidFill>
                  <a:schemeClr val="tx1"/>
                </a:solidFill>
                <a:effectLst/>
                <a:latin typeface="Times New Roman"/>
                <a:ea typeface="+mn-ea"/>
                <a:cs typeface="+mn-cs"/>
              </a:rPr>
              <a:t>The angelic messenger was bringing the gospel to earth</a:t>
            </a:r>
          </a:p>
          <a:p>
            <a:pPr lvl="1"/>
            <a:r>
              <a:rPr lang="en-US" sz="1200" kern="1200" dirty="0" smtClean="0">
                <a:solidFill>
                  <a:schemeClr val="tx1"/>
                </a:solidFill>
                <a:effectLst/>
                <a:latin typeface="Times New Roman"/>
                <a:ea typeface="+mn-ea"/>
                <a:cs typeface="+mn-cs"/>
              </a:rPr>
              <a:t>If he was bringing it with him, it must not have been on earth at the time</a:t>
            </a:r>
          </a:p>
          <a:p>
            <a:pPr lvl="1"/>
            <a:r>
              <a:rPr lang="en-US" sz="1200" kern="1200" dirty="0" smtClean="0">
                <a:solidFill>
                  <a:schemeClr val="tx1"/>
                </a:solidFill>
                <a:effectLst/>
                <a:latin typeface="Times New Roman"/>
                <a:ea typeface="+mn-ea"/>
                <a:cs typeface="+mn-cs"/>
              </a:rPr>
              <a:t>Notice, too, that this gospel was being brought to earth from the midst of heaven</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05574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2309F3-8A08-41BF-86FB-2668B0B1C78A}" type="slidenum">
              <a:rPr lang="en-US" altLang="en-US"/>
              <a:pPr>
                <a:spcBef>
                  <a:spcPct val="0"/>
                </a:spcBef>
              </a:pPr>
              <a:t>9</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Moroni Appears [1820-1823]</a:t>
            </a:r>
          </a:p>
        </p:txBody>
      </p:sp>
    </p:spTree>
    <p:extLst>
      <p:ext uri="{BB962C8B-B14F-4D97-AF65-F5344CB8AC3E}">
        <p14:creationId xmlns:p14="http://schemas.microsoft.com/office/powerpoint/2010/main" val="35085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2309F3-8A08-41BF-86FB-2668B0B1C78A}" type="slidenum">
              <a:rPr lang="en-US" altLang="en-US"/>
              <a:pPr>
                <a:spcBef>
                  <a:spcPct val="0"/>
                </a:spcBef>
              </a:pPr>
              <a:t>10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imes New Roman"/>
                <a:ea typeface="+mn-ea"/>
                <a:cs typeface="+mn-cs"/>
              </a:rPr>
              <a:t>Script – “He said there was a book…” (Church History, vol. 1, p. 13)</a:t>
            </a:r>
          </a:p>
          <a:p>
            <a:pPr lvl="1"/>
            <a:r>
              <a:rPr lang="en-US" sz="1200" kern="1200" dirty="0" smtClean="0">
                <a:solidFill>
                  <a:schemeClr val="tx1"/>
                </a:solidFill>
                <a:effectLst/>
                <a:latin typeface="Times New Roman"/>
                <a:ea typeface="+mn-ea"/>
                <a:cs typeface="+mn-cs"/>
              </a:rPr>
              <a:t>He said there was a book deposited which was written upon gold plates,</a:t>
            </a:r>
          </a:p>
          <a:p>
            <a:pPr lvl="1"/>
            <a:r>
              <a:rPr lang="en-US" sz="1200" kern="1200" dirty="0" smtClean="0">
                <a:solidFill>
                  <a:schemeClr val="tx1"/>
                </a:solidFill>
                <a:effectLst/>
                <a:latin typeface="Times New Roman"/>
                <a:ea typeface="+mn-ea"/>
                <a:cs typeface="+mn-cs"/>
              </a:rPr>
              <a:t>…giving an account of the former inhabitants of this continent,</a:t>
            </a:r>
          </a:p>
          <a:p>
            <a:pPr lvl="1"/>
            <a:r>
              <a:rPr lang="en-US" sz="1200" kern="1200" dirty="0" smtClean="0">
                <a:solidFill>
                  <a:schemeClr val="tx1"/>
                </a:solidFill>
                <a:effectLst/>
                <a:latin typeface="Times New Roman"/>
                <a:ea typeface="+mn-ea"/>
                <a:cs typeface="+mn-cs"/>
              </a:rPr>
              <a:t>…and the source from whence they sprang</a:t>
            </a:r>
          </a:p>
          <a:p>
            <a:pPr lvl="1"/>
            <a:r>
              <a:rPr lang="en-US" sz="1200" kern="1200" dirty="0" smtClean="0">
                <a:solidFill>
                  <a:schemeClr val="tx1"/>
                </a:solidFill>
                <a:effectLst/>
                <a:latin typeface="Times New Roman"/>
                <a:ea typeface="+mn-ea"/>
                <a:cs typeface="+mn-cs"/>
              </a:rPr>
              <a:t>He also said that the </a:t>
            </a:r>
            <a:r>
              <a:rPr lang="en-US" sz="1200" b="1" kern="1200" dirty="0" smtClean="0">
                <a:solidFill>
                  <a:schemeClr val="tx1"/>
                </a:solidFill>
                <a:effectLst/>
                <a:latin typeface="Times New Roman"/>
                <a:ea typeface="+mn-ea"/>
                <a:cs typeface="+mn-cs"/>
              </a:rPr>
              <a:t>fullness of the everlasting gospel </a:t>
            </a:r>
            <a:r>
              <a:rPr lang="en-US" sz="1200" kern="1200" dirty="0" smtClean="0">
                <a:solidFill>
                  <a:schemeClr val="tx1"/>
                </a:solidFill>
                <a:effectLst/>
                <a:latin typeface="Times New Roman"/>
                <a:ea typeface="+mn-ea"/>
                <a:cs typeface="+mn-cs"/>
              </a:rPr>
              <a:t>was contained in it,</a:t>
            </a:r>
          </a:p>
          <a:p>
            <a:pPr lvl="1"/>
            <a:r>
              <a:rPr lang="en-US" sz="1200" kern="1200" dirty="0" smtClean="0">
                <a:solidFill>
                  <a:schemeClr val="tx1"/>
                </a:solidFill>
                <a:effectLst/>
                <a:latin typeface="Times New Roman"/>
                <a:ea typeface="+mn-ea"/>
                <a:cs typeface="+mn-cs"/>
              </a:rPr>
              <a:t>…as delivered by the Savior to the ancient inhabitants</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18854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EB2CA-A932-484C-971C-C158B09A36F2}" type="slidenum">
              <a:rPr lang="en-US" altLang="en-US"/>
              <a:pPr>
                <a:defRPr/>
              </a:pPr>
              <a:t>‹#›</a:t>
            </a:fld>
            <a:endParaRPr lang="en-US" altLang="en-US"/>
          </a:p>
        </p:txBody>
      </p:sp>
    </p:spTree>
    <p:extLst>
      <p:ext uri="{BB962C8B-B14F-4D97-AF65-F5344CB8AC3E}">
        <p14:creationId xmlns:p14="http://schemas.microsoft.com/office/powerpoint/2010/main" val="370284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5A2D75-295E-4F7D-AD89-22F68F02FAA8}" type="slidenum">
              <a:rPr lang="en-US" altLang="en-US"/>
              <a:pPr>
                <a:defRPr/>
              </a:pPr>
              <a:t>‹#›</a:t>
            </a:fld>
            <a:endParaRPr lang="en-US" altLang="en-US"/>
          </a:p>
        </p:txBody>
      </p:sp>
    </p:spTree>
    <p:extLst>
      <p:ext uri="{BB962C8B-B14F-4D97-AF65-F5344CB8AC3E}">
        <p14:creationId xmlns:p14="http://schemas.microsoft.com/office/powerpoint/2010/main" val="39174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097A66-32BB-4C6A-A540-D5F088C0D134}" type="slidenum">
              <a:rPr lang="en-US" altLang="en-US"/>
              <a:pPr>
                <a:defRPr/>
              </a:pPr>
              <a:t>‹#›</a:t>
            </a:fld>
            <a:endParaRPr lang="en-US" altLang="en-US"/>
          </a:p>
        </p:txBody>
      </p:sp>
    </p:spTree>
    <p:extLst>
      <p:ext uri="{BB962C8B-B14F-4D97-AF65-F5344CB8AC3E}">
        <p14:creationId xmlns:p14="http://schemas.microsoft.com/office/powerpoint/2010/main" val="47299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F6942-0363-4078-8B2C-3672F53F86BE}" type="slidenum">
              <a:rPr lang="en-US" altLang="en-US"/>
              <a:pPr>
                <a:defRPr/>
              </a:pPr>
              <a:t>‹#›</a:t>
            </a:fld>
            <a:endParaRPr lang="en-US" altLang="en-US"/>
          </a:p>
        </p:txBody>
      </p:sp>
    </p:spTree>
    <p:extLst>
      <p:ext uri="{BB962C8B-B14F-4D97-AF65-F5344CB8AC3E}">
        <p14:creationId xmlns:p14="http://schemas.microsoft.com/office/powerpoint/2010/main" val="375595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3B9C6-D6F7-42FB-9363-7DEA2FCDE8D1}" type="slidenum">
              <a:rPr lang="en-US" altLang="en-US"/>
              <a:pPr>
                <a:defRPr/>
              </a:pPr>
              <a:t>‹#›</a:t>
            </a:fld>
            <a:endParaRPr lang="en-US" altLang="en-US"/>
          </a:p>
        </p:txBody>
      </p:sp>
    </p:spTree>
    <p:extLst>
      <p:ext uri="{BB962C8B-B14F-4D97-AF65-F5344CB8AC3E}">
        <p14:creationId xmlns:p14="http://schemas.microsoft.com/office/powerpoint/2010/main" val="15991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C9C9EB-9C13-4696-BAC4-2082128E3F8E}" type="slidenum">
              <a:rPr lang="en-US" altLang="en-US"/>
              <a:pPr>
                <a:defRPr/>
              </a:pPr>
              <a:t>‹#›</a:t>
            </a:fld>
            <a:endParaRPr lang="en-US" altLang="en-US"/>
          </a:p>
        </p:txBody>
      </p:sp>
    </p:spTree>
    <p:extLst>
      <p:ext uri="{BB962C8B-B14F-4D97-AF65-F5344CB8AC3E}">
        <p14:creationId xmlns:p14="http://schemas.microsoft.com/office/powerpoint/2010/main" val="190324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90669B-06AD-4F10-972B-6D9ABFD9BCC3}" type="slidenum">
              <a:rPr lang="en-US" altLang="en-US"/>
              <a:pPr>
                <a:defRPr/>
              </a:pPr>
              <a:t>‹#›</a:t>
            </a:fld>
            <a:endParaRPr lang="en-US" altLang="en-US"/>
          </a:p>
        </p:txBody>
      </p:sp>
    </p:spTree>
    <p:extLst>
      <p:ext uri="{BB962C8B-B14F-4D97-AF65-F5344CB8AC3E}">
        <p14:creationId xmlns:p14="http://schemas.microsoft.com/office/powerpoint/2010/main" val="101732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0B63B1-0D71-4C5E-BB0B-22BF926050B3}" type="slidenum">
              <a:rPr lang="en-US" altLang="en-US"/>
              <a:pPr>
                <a:defRPr/>
              </a:pPr>
              <a:t>‹#›</a:t>
            </a:fld>
            <a:endParaRPr lang="en-US" altLang="en-US"/>
          </a:p>
        </p:txBody>
      </p:sp>
    </p:spTree>
    <p:extLst>
      <p:ext uri="{BB962C8B-B14F-4D97-AF65-F5344CB8AC3E}">
        <p14:creationId xmlns:p14="http://schemas.microsoft.com/office/powerpoint/2010/main" val="6646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9339AA-29B4-4219-97F1-CF2764F6191B}" type="slidenum">
              <a:rPr lang="en-US" altLang="en-US"/>
              <a:pPr>
                <a:defRPr/>
              </a:pPr>
              <a:t>‹#›</a:t>
            </a:fld>
            <a:endParaRPr lang="en-US" altLang="en-US"/>
          </a:p>
        </p:txBody>
      </p:sp>
    </p:spTree>
    <p:extLst>
      <p:ext uri="{BB962C8B-B14F-4D97-AF65-F5344CB8AC3E}">
        <p14:creationId xmlns:p14="http://schemas.microsoft.com/office/powerpoint/2010/main" val="292093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4C6CF9-C907-4A89-A5C4-BE72D4215998}" type="slidenum">
              <a:rPr lang="en-US" altLang="en-US"/>
              <a:pPr>
                <a:defRPr/>
              </a:pPr>
              <a:t>‹#›</a:t>
            </a:fld>
            <a:endParaRPr lang="en-US" altLang="en-US"/>
          </a:p>
        </p:txBody>
      </p:sp>
    </p:spTree>
    <p:extLst>
      <p:ext uri="{BB962C8B-B14F-4D97-AF65-F5344CB8AC3E}">
        <p14:creationId xmlns:p14="http://schemas.microsoft.com/office/powerpoint/2010/main" val="268541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CD9AFC-80F1-4CE1-B3C5-96855D37468A}" type="slidenum">
              <a:rPr lang="en-US" altLang="en-US"/>
              <a:pPr>
                <a:defRPr/>
              </a:pPr>
              <a:t>‹#›</a:t>
            </a:fld>
            <a:endParaRPr lang="en-US" altLang="en-US"/>
          </a:p>
        </p:txBody>
      </p:sp>
    </p:spTree>
    <p:extLst>
      <p:ext uri="{BB962C8B-B14F-4D97-AF65-F5344CB8AC3E}">
        <p14:creationId xmlns:p14="http://schemas.microsoft.com/office/powerpoint/2010/main" val="295766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ahoma" panose="020B0604030504040204" pitchFamily="34" charset="0"/>
              </a:defRPr>
            </a:lvl1pPr>
          </a:lstStyle>
          <a:p>
            <a:pPr>
              <a:defRPr/>
            </a:pPr>
            <a:fld id="{A9E8120E-121B-42A5-97B8-59C5803A3D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imes New Roman"/>
        </a:defRPr>
      </a:lvl6pPr>
      <a:lvl7pPr marL="914400" algn="ctr" rtl="0" fontAlgn="base">
        <a:spcBef>
          <a:spcPct val="0"/>
        </a:spcBef>
        <a:spcAft>
          <a:spcPct val="0"/>
        </a:spcAft>
        <a:defRPr sz="4400">
          <a:solidFill>
            <a:schemeClr val="tx2"/>
          </a:solidFill>
          <a:latin typeface="Times New Roman"/>
        </a:defRPr>
      </a:lvl7pPr>
      <a:lvl8pPr marL="1371600" algn="ctr" rtl="0" fontAlgn="base">
        <a:spcBef>
          <a:spcPct val="0"/>
        </a:spcBef>
        <a:spcAft>
          <a:spcPct val="0"/>
        </a:spcAft>
        <a:defRPr sz="4400">
          <a:solidFill>
            <a:schemeClr val="tx2"/>
          </a:solidFill>
          <a:latin typeface="Times New Roman"/>
        </a:defRPr>
      </a:lvl8pPr>
      <a:lvl9pPr marL="1828800" algn="ctr" rtl="0" fontAlgn="base">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7000" b="-89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nvPr>
        </p:nvGraphicFramePr>
        <p:xfrm>
          <a:off x="228600" y="533400"/>
          <a:ext cx="8610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3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7EA6DCE-D0F6-43FB-8B58-A77B4A53BBB9}"/>
                                            </p:graphicEl>
                                          </p:spTgt>
                                        </p:tgtEl>
                                        <p:attrNameLst>
                                          <p:attrName>style.visibility</p:attrName>
                                        </p:attrNameLst>
                                      </p:cBhvr>
                                      <p:to>
                                        <p:strVal val="visible"/>
                                      </p:to>
                                    </p:set>
                                    <p:animEffect transition="in" filter="fade">
                                      <p:cBhvr>
                                        <p:cTn id="7" dur="500"/>
                                        <p:tgtEl>
                                          <p:spTgt spid="2">
                                            <p:graphicEl>
                                              <a:dgm id="{17EA6DCE-D0F6-43FB-8B58-A77B4A53BBB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036C615B-02C8-4374-A79C-D313D9A5CD28}"/>
                                            </p:graphicEl>
                                          </p:spTgt>
                                        </p:tgtEl>
                                        <p:attrNameLst>
                                          <p:attrName>style.visibility</p:attrName>
                                        </p:attrNameLst>
                                      </p:cBhvr>
                                      <p:to>
                                        <p:strVal val="visible"/>
                                      </p:to>
                                    </p:set>
                                    <p:animEffect transition="in" filter="fade">
                                      <p:cBhvr>
                                        <p:cTn id="10" dur="500"/>
                                        <p:tgtEl>
                                          <p:spTgt spid="2">
                                            <p:graphicEl>
                                              <a:dgm id="{036C615B-02C8-4374-A79C-D313D9A5CD2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30FA25B5-5111-4C52-8AB3-16B2B12D49A6}"/>
                                            </p:graphicEl>
                                          </p:spTgt>
                                        </p:tgtEl>
                                        <p:attrNameLst>
                                          <p:attrName>style.visibility</p:attrName>
                                        </p:attrNameLst>
                                      </p:cBhvr>
                                      <p:to>
                                        <p:strVal val="visible"/>
                                      </p:to>
                                    </p:set>
                                    <p:animEffect transition="in" filter="fade">
                                      <p:cBhvr>
                                        <p:cTn id="15" dur="500"/>
                                        <p:tgtEl>
                                          <p:spTgt spid="2">
                                            <p:graphicEl>
                                              <a:dgm id="{30FA25B5-5111-4C52-8AB3-16B2B12D49A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91807A1A-F5EA-4013-80E4-2D464395FB0B}"/>
                                            </p:graphicEl>
                                          </p:spTgt>
                                        </p:tgtEl>
                                        <p:attrNameLst>
                                          <p:attrName>style.visibility</p:attrName>
                                        </p:attrNameLst>
                                      </p:cBhvr>
                                      <p:to>
                                        <p:strVal val="visible"/>
                                      </p:to>
                                    </p:set>
                                    <p:animEffect transition="in" filter="fade">
                                      <p:cBhvr>
                                        <p:cTn id="18" dur="500"/>
                                        <p:tgtEl>
                                          <p:spTgt spid="2">
                                            <p:graphicEl>
                                              <a:dgm id="{91807A1A-F5EA-4013-80E4-2D464395FB0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4ABE050B-D879-4431-BE31-5AEB75096D68}"/>
                                            </p:graphicEl>
                                          </p:spTgt>
                                        </p:tgtEl>
                                        <p:attrNameLst>
                                          <p:attrName>style.visibility</p:attrName>
                                        </p:attrNameLst>
                                      </p:cBhvr>
                                      <p:to>
                                        <p:strVal val="visible"/>
                                      </p:to>
                                    </p:set>
                                    <p:animEffect transition="in" filter="fade">
                                      <p:cBhvr>
                                        <p:cTn id="23" dur="500"/>
                                        <p:tgtEl>
                                          <p:spTgt spid="2">
                                            <p:graphicEl>
                                              <a:dgm id="{4ABE050B-D879-4431-BE31-5AEB75096D68}"/>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74934D79-5F80-4C0D-AB61-BD35D09E62A1}"/>
                                            </p:graphicEl>
                                          </p:spTgt>
                                        </p:tgtEl>
                                        <p:attrNameLst>
                                          <p:attrName>style.visibility</p:attrName>
                                        </p:attrNameLst>
                                      </p:cBhvr>
                                      <p:to>
                                        <p:strVal val="visible"/>
                                      </p:to>
                                    </p:set>
                                    <p:animEffect transition="in" filter="fade">
                                      <p:cBhvr>
                                        <p:cTn id="26" dur="500"/>
                                        <p:tgtEl>
                                          <p:spTgt spid="2">
                                            <p:graphicEl>
                                              <a:dgm id="{74934D79-5F80-4C0D-AB61-BD35D09E62A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2D7960B8-B9E8-474B-BD76-57F348A73807}"/>
                                            </p:graphicEl>
                                          </p:spTgt>
                                        </p:tgtEl>
                                        <p:attrNameLst>
                                          <p:attrName>style.visibility</p:attrName>
                                        </p:attrNameLst>
                                      </p:cBhvr>
                                      <p:to>
                                        <p:strVal val="visible"/>
                                      </p:to>
                                    </p:set>
                                    <p:animEffect transition="in" filter="fade">
                                      <p:cBhvr>
                                        <p:cTn id="31" dur="500"/>
                                        <p:tgtEl>
                                          <p:spTgt spid="2">
                                            <p:graphicEl>
                                              <a:dgm id="{2D7960B8-B9E8-474B-BD76-57F348A73807}"/>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590A715D-31A0-4619-8E5F-33F0E6ABF945}"/>
                                            </p:graphicEl>
                                          </p:spTgt>
                                        </p:tgtEl>
                                        <p:attrNameLst>
                                          <p:attrName>style.visibility</p:attrName>
                                        </p:attrNameLst>
                                      </p:cBhvr>
                                      <p:to>
                                        <p:strVal val="visible"/>
                                      </p:to>
                                    </p:set>
                                    <p:animEffect transition="in" filter="fade">
                                      <p:cBhvr>
                                        <p:cTn id="34" dur="500"/>
                                        <p:tgtEl>
                                          <p:spTgt spid="2">
                                            <p:graphicEl>
                                              <a:dgm id="{590A715D-31A0-4619-8E5F-33F0E6ABF94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695B34C3-D2F9-4BDB-8FF1-320027C6328E}"/>
                                            </p:graphicEl>
                                          </p:spTgt>
                                        </p:tgtEl>
                                        <p:attrNameLst>
                                          <p:attrName>style.visibility</p:attrName>
                                        </p:attrNameLst>
                                      </p:cBhvr>
                                      <p:to>
                                        <p:strVal val="visible"/>
                                      </p:to>
                                    </p:set>
                                    <p:animEffect transition="in" filter="fade">
                                      <p:cBhvr>
                                        <p:cTn id="39" dur="500"/>
                                        <p:tgtEl>
                                          <p:spTgt spid="2">
                                            <p:graphicEl>
                                              <a:dgm id="{695B34C3-D2F9-4BDB-8FF1-320027C6328E}"/>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F1306BDE-CA1E-4C2C-9F56-8A548B2D1E3C}"/>
                                            </p:graphicEl>
                                          </p:spTgt>
                                        </p:tgtEl>
                                        <p:attrNameLst>
                                          <p:attrName>style.visibility</p:attrName>
                                        </p:attrNameLst>
                                      </p:cBhvr>
                                      <p:to>
                                        <p:strVal val="visible"/>
                                      </p:to>
                                    </p:set>
                                    <p:animEffect transition="in" filter="fade">
                                      <p:cBhvr>
                                        <p:cTn id="42" dur="500"/>
                                        <p:tgtEl>
                                          <p:spTgt spid="2">
                                            <p:graphicEl>
                                              <a:dgm id="{F1306BDE-CA1E-4C2C-9F56-8A548B2D1E3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821EC1E0-D659-4CDA-A807-5008DBADEDB6}"/>
                                            </p:graphicEl>
                                          </p:spTgt>
                                        </p:tgtEl>
                                        <p:attrNameLst>
                                          <p:attrName>style.visibility</p:attrName>
                                        </p:attrNameLst>
                                      </p:cBhvr>
                                      <p:to>
                                        <p:strVal val="visible"/>
                                      </p:to>
                                    </p:set>
                                    <p:animEffect transition="in" filter="fade">
                                      <p:cBhvr>
                                        <p:cTn id="47" dur="500"/>
                                        <p:tgtEl>
                                          <p:spTgt spid="2">
                                            <p:graphicEl>
                                              <a:dgm id="{821EC1E0-D659-4CDA-A807-5008DBADEDB6}"/>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graphicEl>
                                              <a:dgm id="{47732660-3DC3-4900-8F84-BF68C944DE65}"/>
                                            </p:graphicEl>
                                          </p:spTgt>
                                        </p:tgtEl>
                                        <p:attrNameLst>
                                          <p:attrName>style.visibility</p:attrName>
                                        </p:attrNameLst>
                                      </p:cBhvr>
                                      <p:to>
                                        <p:strVal val="visible"/>
                                      </p:to>
                                    </p:set>
                                    <p:animEffect transition="in" filter="fade">
                                      <p:cBhvr>
                                        <p:cTn id="50" dur="500"/>
                                        <p:tgtEl>
                                          <p:spTgt spid="2">
                                            <p:graphicEl>
                                              <a:dgm id="{47732660-3DC3-4900-8F84-BF68C944DE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609600" y="1447800"/>
            <a:ext cx="7924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just" eaLnBrk="1" hangingPunct="1">
              <a:spcBef>
                <a:spcPct val="0"/>
              </a:spcBef>
              <a:buFontTx/>
              <a:buNone/>
            </a:pPr>
            <a:r>
              <a:rPr lang="en-US" altLang="en-US" dirty="0">
                <a:latin typeface="Times New Roman" panose="02020603050405020304" pitchFamily="18" charset="0"/>
              </a:rPr>
              <a:t>He said there was a book deposited written upon gold plates, giving an account of the former inhabitants of this continent, and the source from whence they sprang. He also said that the fullness of the everlasting gospel was contained in it, as delivered by the Savior to the ancient inhabitants.</a:t>
            </a:r>
          </a:p>
          <a:p>
            <a:pPr eaLnBrk="1" hangingPunct="1">
              <a:spcBef>
                <a:spcPct val="0"/>
              </a:spcBef>
              <a:buFontTx/>
              <a:buNone/>
            </a:pPr>
            <a:endParaRPr lang="en-US" altLang="en-US" sz="2800" b="1" dirty="0">
              <a:latin typeface="Times New Roman" panose="02020603050405020304" pitchFamily="18" charset="0"/>
            </a:endParaRPr>
          </a:p>
          <a:p>
            <a:pPr algn="r" eaLnBrk="1" hangingPunct="1">
              <a:spcBef>
                <a:spcPct val="0"/>
              </a:spcBef>
              <a:buFontTx/>
              <a:buNone/>
            </a:pPr>
            <a:r>
              <a:rPr lang="en-US" altLang="en-US" sz="1600" b="1" dirty="0">
                <a:latin typeface="Times New Roman" panose="02020603050405020304" pitchFamily="18" charset="0"/>
              </a:rPr>
              <a:t>Church History, vol. 1, p. 13</a:t>
            </a:r>
          </a:p>
        </p:txBody>
      </p:sp>
    </p:spTree>
    <p:extLst>
      <p:ext uri="{BB962C8B-B14F-4D97-AF65-F5344CB8AC3E}">
        <p14:creationId xmlns:p14="http://schemas.microsoft.com/office/powerpoint/2010/main" val="428553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6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5000" b="-51000"/>
          </a:stretch>
        </a:blipFill>
        <a:effectLst/>
      </p:bgPr>
    </p:bg>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762000" y="685800"/>
            <a:ext cx="7543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stellar" pitchFamily="18" charset="0"/>
              </a:defRPr>
            </a:lvl1pPr>
            <a:lvl2pPr marL="742950" indent="-285750" eaLnBrk="0" hangingPunct="0">
              <a:defRPr sz="2400">
                <a:solidFill>
                  <a:schemeClr val="tx1"/>
                </a:solidFill>
                <a:latin typeface="Castellar" pitchFamily="18" charset="0"/>
              </a:defRPr>
            </a:lvl2pPr>
            <a:lvl3pPr marL="1143000" indent="-228600" eaLnBrk="0" hangingPunct="0">
              <a:defRPr sz="2400">
                <a:solidFill>
                  <a:schemeClr val="tx1"/>
                </a:solidFill>
                <a:latin typeface="Castellar" pitchFamily="18" charset="0"/>
              </a:defRPr>
            </a:lvl3pPr>
            <a:lvl4pPr marL="1600200" indent="-228600" eaLnBrk="0" hangingPunct="0">
              <a:defRPr sz="2400">
                <a:solidFill>
                  <a:schemeClr val="tx1"/>
                </a:solidFill>
                <a:latin typeface="Castellar" pitchFamily="18" charset="0"/>
              </a:defRPr>
            </a:lvl4pPr>
            <a:lvl5pPr marL="2057400" indent="-228600" eaLnBrk="0" hangingPunct="0">
              <a:defRPr sz="2400">
                <a:solidFill>
                  <a:schemeClr val="tx1"/>
                </a:solidFill>
                <a:latin typeface="Castellar" pitchFamily="18" charset="0"/>
              </a:defRPr>
            </a:lvl5pPr>
            <a:lvl6pPr marL="2514600" indent="-228600" eaLnBrk="0" fontAlgn="base" hangingPunct="0">
              <a:spcBef>
                <a:spcPct val="0"/>
              </a:spcBef>
              <a:spcAft>
                <a:spcPct val="0"/>
              </a:spcAft>
              <a:defRPr sz="2400">
                <a:solidFill>
                  <a:schemeClr val="tx1"/>
                </a:solidFill>
                <a:latin typeface="Castellar" pitchFamily="18" charset="0"/>
              </a:defRPr>
            </a:lvl6pPr>
            <a:lvl7pPr marL="2971800" indent="-228600" eaLnBrk="0" fontAlgn="base" hangingPunct="0">
              <a:spcBef>
                <a:spcPct val="0"/>
              </a:spcBef>
              <a:spcAft>
                <a:spcPct val="0"/>
              </a:spcAft>
              <a:defRPr sz="2400">
                <a:solidFill>
                  <a:schemeClr val="tx1"/>
                </a:solidFill>
                <a:latin typeface="Castellar" pitchFamily="18" charset="0"/>
              </a:defRPr>
            </a:lvl7pPr>
            <a:lvl8pPr marL="3429000" indent="-228600" eaLnBrk="0" fontAlgn="base" hangingPunct="0">
              <a:spcBef>
                <a:spcPct val="0"/>
              </a:spcBef>
              <a:spcAft>
                <a:spcPct val="0"/>
              </a:spcAft>
              <a:defRPr sz="2400">
                <a:solidFill>
                  <a:schemeClr val="tx1"/>
                </a:solidFill>
                <a:latin typeface="Castellar" pitchFamily="18" charset="0"/>
              </a:defRPr>
            </a:lvl8pPr>
            <a:lvl9pPr marL="3886200" indent="-228600" eaLnBrk="0" fontAlgn="base" hangingPunct="0">
              <a:spcBef>
                <a:spcPct val="0"/>
              </a:spcBef>
              <a:spcAft>
                <a:spcPct val="0"/>
              </a:spcAft>
              <a:defRPr sz="2400">
                <a:solidFill>
                  <a:schemeClr val="tx1"/>
                </a:solidFill>
                <a:latin typeface="Castellar" pitchFamily="18" charset="0"/>
              </a:defRPr>
            </a:lvl9pPr>
          </a:lstStyle>
          <a:p>
            <a:pPr algn="just" eaLnBrk="1" hangingPunct="1"/>
            <a:r>
              <a:rPr lang="en-US" altLang="en-US" sz="3200" b="1" dirty="0">
                <a:latin typeface="Times New Roman" panose="02020603050405020304" pitchFamily="18" charset="0"/>
                <a:cs typeface="Times New Roman" panose="02020603050405020304" pitchFamily="18" charset="0"/>
              </a:rPr>
              <a:t>Oliver Cowdery:</a:t>
            </a:r>
          </a:p>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“These were days never to be forgotten – to sit under the sound of a voice dictated by the inspiration of heaven, awakened the utmost gratitude of this bosom! Day after day I continued, uninterrupted, to write from his mouth, as he translated, with the Urim and Thummim, or, as the Nephites would have said, ‘Interpreters,’ the </a:t>
            </a:r>
            <a:r>
              <a:rPr lang="en-US" altLang="en-US" sz="3200" dirty="0" smtClean="0">
                <a:latin typeface="Times New Roman" panose="02020603050405020304" pitchFamily="18" charset="0"/>
                <a:cs typeface="Times New Roman" panose="02020603050405020304" pitchFamily="18" charset="0"/>
              </a:rPr>
              <a:t>history, </a:t>
            </a:r>
            <a:r>
              <a:rPr lang="en-US" altLang="en-US" sz="3200" dirty="0">
                <a:latin typeface="Times New Roman" panose="02020603050405020304" pitchFamily="18" charset="0"/>
                <a:cs typeface="Times New Roman" panose="02020603050405020304" pitchFamily="18" charset="0"/>
              </a:rPr>
              <a:t>or record, called ‘The Book of Mormon.’”</a:t>
            </a:r>
          </a:p>
        </p:txBody>
      </p:sp>
    </p:spTree>
    <p:extLst>
      <p:ext uri="{BB962C8B-B14F-4D97-AF65-F5344CB8AC3E}">
        <p14:creationId xmlns:p14="http://schemas.microsoft.com/office/powerpoint/2010/main" val="424291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INTERNAL EVIDENCE IN THE BOOK OF </a:t>
            </a:r>
            <a:r>
              <a:rPr lang="en-US" altLang="en-US" b="1" dirty="0" smtClean="0">
                <a:latin typeface="Times New Roman" panose="02020603050405020304" pitchFamily="18" charset="0"/>
                <a:cs typeface="Times New Roman" panose="02020603050405020304" pitchFamily="18" charset="0"/>
              </a:rPr>
              <a:t>MORMON</a:t>
            </a:r>
            <a:endParaRPr lang="en-US" dirty="0"/>
          </a:p>
        </p:txBody>
      </p:sp>
      <p:sp>
        <p:nvSpPr>
          <p:cNvPr id="3" name="Text Placeholder 2"/>
          <p:cNvSpPr>
            <a:spLocks noGrp="1"/>
          </p:cNvSpPr>
          <p:nvPr>
            <p:ph type="body" idx="1"/>
          </p:nvPr>
        </p:nvSpPr>
        <p:spPr/>
        <p:txBody>
          <a:bodyPr/>
          <a:lstStyle/>
          <a:p>
            <a:pPr algn="ctr"/>
            <a:r>
              <a:rPr lang="en-US" dirty="0" smtClean="0"/>
              <a:t>Chiasmus </a:t>
            </a:r>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14400" y="2151459"/>
            <a:ext cx="3017520" cy="4526280"/>
          </a:xfrm>
        </p:spPr>
      </p:pic>
      <p:sp>
        <p:nvSpPr>
          <p:cNvPr id="5" name="Text Placeholder 4"/>
          <p:cNvSpPr>
            <a:spLocks noGrp="1"/>
          </p:cNvSpPr>
          <p:nvPr>
            <p:ph type="body" sz="quarter" idx="3"/>
          </p:nvPr>
        </p:nvSpPr>
        <p:spPr/>
        <p:txBody>
          <a:bodyPr/>
          <a:lstStyle/>
          <a:p>
            <a:pPr algn="ctr"/>
            <a:r>
              <a:rPr lang="en-US" dirty="0" smtClean="0"/>
              <a:t>Hebraisms</a:t>
            </a:r>
            <a:endParaRPr lang="en-US" dirty="0"/>
          </a:p>
        </p:txBody>
      </p:sp>
      <p:pic>
        <p:nvPicPr>
          <p:cNvPr id="8" name="Content Placeholder 7"/>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5135880" y="2174878"/>
            <a:ext cx="3017520" cy="4454522"/>
          </a:xfrm>
        </p:spPr>
      </p:pic>
    </p:spTree>
    <p:extLst>
      <p:ext uri="{BB962C8B-B14F-4D97-AF65-F5344CB8AC3E}">
        <p14:creationId xmlns:p14="http://schemas.microsoft.com/office/powerpoint/2010/main" val="128657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457200" y="304800"/>
            <a:ext cx="8382000" cy="6001643"/>
          </a:xfrm>
          <a:prstGeom prst="rect">
            <a:avLst/>
          </a:prstGeom>
          <a:noFill/>
          <a:ln w="9525">
            <a:noFill/>
            <a:miter lim="800000"/>
            <a:headEnd/>
            <a:tailEnd/>
          </a:ln>
        </p:spPr>
        <p:txBody>
          <a:bodyPr wrap="square">
            <a:spAutoFit/>
          </a:bodyPr>
          <a:lstStyle/>
          <a:p>
            <a:pPr algn="just">
              <a:defRPr/>
            </a:pP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“chiasm” is a literary device in which a series of </a:t>
            </a:r>
            <a:r>
              <a:rPr lang="en-US" sz="3200" dirty="0" smtClean="0">
                <a:latin typeface="Times New Roman" panose="02020603050405020304" pitchFamily="18" charset="0"/>
                <a:cs typeface="Times New Roman" panose="02020603050405020304" pitchFamily="18" charset="0"/>
              </a:rPr>
              <a:t>topics </a:t>
            </a:r>
            <a:r>
              <a:rPr lang="en-US" sz="3200" dirty="0">
                <a:latin typeface="Times New Roman" panose="02020603050405020304" pitchFamily="18" charset="0"/>
                <a:cs typeface="Times New Roman" panose="02020603050405020304" pitchFamily="18" charset="0"/>
              </a:rPr>
              <a:t>are repeated in inverted parallel order (i.e., in reverse order). The second half is a mirror image of the first half. Subjects in a typical chiasm could have the following order</a:t>
            </a:r>
            <a:r>
              <a:rPr lang="en-US" sz="3200" dirty="0" smtClean="0">
                <a:latin typeface="Times New Roman" panose="02020603050405020304" pitchFamily="18" charset="0"/>
                <a:cs typeface="Times New Roman" panose="02020603050405020304" pitchFamily="18" charset="0"/>
              </a:rPr>
              <a:t>:</a:t>
            </a:r>
          </a:p>
          <a:p>
            <a:pPr>
              <a:defRPr/>
            </a:pPr>
            <a:endParaRPr lang="en-US" sz="3200" dirty="0">
              <a:latin typeface="Times New Roman" panose="02020603050405020304" pitchFamily="18" charset="0"/>
              <a:cs typeface="Times New Roman" panose="02020603050405020304" pitchFamily="18" charset="0"/>
            </a:endParaRPr>
          </a:p>
          <a:p>
            <a:pPr>
              <a:defRPr/>
            </a:pPr>
            <a:r>
              <a:rPr lang="en-US" sz="3200" dirty="0" smtClean="0">
                <a:latin typeface="Times New Roman" panose="02020603050405020304" pitchFamily="18" charset="0"/>
                <a:cs typeface="Times New Roman" panose="02020603050405020304" pitchFamily="18" charset="0"/>
              </a:rPr>
              <a:t>	    A </a:t>
            </a:r>
            <a:r>
              <a:rPr lang="en-US" sz="3200" dirty="0">
                <a:latin typeface="Times New Roman" panose="02020603050405020304" pitchFamily="18" charset="0"/>
                <a:cs typeface="Times New Roman" panose="02020603050405020304" pitchFamily="18" charset="0"/>
              </a:rPr>
              <a:t>– first subject</a:t>
            </a:r>
          </a:p>
          <a:p>
            <a:pPr>
              <a:defRPr/>
            </a:pPr>
            <a:r>
              <a:rPr lang="en-US" sz="3200" dirty="0" smtClean="0">
                <a:latin typeface="Times New Roman" panose="02020603050405020304" pitchFamily="18" charset="0"/>
                <a:cs typeface="Times New Roman" panose="02020603050405020304" pitchFamily="18" charset="0"/>
              </a:rPr>
              <a:t>		  B </a:t>
            </a:r>
            <a:r>
              <a:rPr lang="en-US" sz="3200" dirty="0">
                <a:latin typeface="Times New Roman" panose="02020603050405020304" pitchFamily="18" charset="0"/>
                <a:cs typeface="Times New Roman" panose="02020603050405020304" pitchFamily="18" charset="0"/>
              </a:rPr>
              <a:t>– second subject</a:t>
            </a:r>
          </a:p>
          <a:p>
            <a:pPr>
              <a:defRPr/>
            </a:pPr>
            <a:r>
              <a:rPr lang="en-US" sz="3200" dirty="0" smtClean="0">
                <a:latin typeface="Times New Roman" panose="02020603050405020304" pitchFamily="18" charset="0"/>
                <a:cs typeface="Times New Roman" panose="02020603050405020304" pitchFamily="18" charset="0"/>
              </a:rPr>
              <a:t>			C </a:t>
            </a:r>
            <a:r>
              <a:rPr lang="en-US" sz="3200" dirty="0">
                <a:latin typeface="Times New Roman" panose="02020603050405020304" pitchFamily="18" charset="0"/>
                <a:cs typeface="Times New Roman" panose="02020603050405020304" pitchFamily="18" charset="0"/>
              </a:rPr>
              <a:t>– third subject</a:t>
            </a:r>
          </a:p>
          <a:p>
            <a:pPr>
              <a:defRPr/>
            </a:pPr>
            <a:r>
              <a:rPr lang="en-US" sz="3200" dirty="0" smtClean="0">
                <a:latin typeface="Times New Roman" panose="02020603050405020304" pitchFamily="18" charset="0"/>
                <a:cs typeface="Times New Roman" panose="02020603050405020304" pitchFamily="18" charset="0"/>
              </a:rPr>
              <a:t>			C</a:t>
            </a:r>
            <a:r>
              <a:rPr lang="en-US" sz="3200" dirty="0">
                <a:latin typeface="Times New Roman" panose="02020603050405020304" pitchFamily="18" charset="0"/>
                <a:cs typeface="Times New Roman" panose="02020603050405020304" pitchFamily="18" charset="0"/>
              </a:rPr>
              <a:t>’ – third subject repeated</a:t>
            </a:r>
          </a:p>
          <a:p>
            <a:pPr>
              <a:defRPr/>
            </a:pPr>
            <a:r>
              <a:rPr lang="en-US" sz="3200" dirty="0" smtClean="0">
                <a:latin typeface="Times New Roman" panose="02020603050405020304" pitchFamily="18" charset="0"/>
                <a:cs typeface="Times New Roman" panose="02020603050405020304" pitchFamily="18" charset="0"/>
              </a:rPr>
              <a:t>		  B</a:t>
            </a:r>
            <a:r>
              <a:rPr lang="en-US" sz="3200" dirty="0">
                <a:latin typeface="Times New Roman" panose="02020603050405020304" pitchFamily="18" charset="0"/>
                <a:cs typeface="Times New Roman" panose="02020603050405020304" pitchFamily="18" charset="0"/>
              </a:rPr>
              <a:t>’ – second subject repeated</a:t>
            </a:r>
          </a:p>
          <a:p>
            <a:pPr>
              <a:defRPr/>
            </a:pPr>
            <a:r>
              <a:rPr lang="en-US" sz="3200" dirty="0" smtClean="0">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 first subject </a:t>
            </a:r>
            <a:r>
              <a:rPr lang="en-US" sz="3200" dirty="0" smtClean="0">
                <a:latin typeface="Times New Roman" panose="02020603050405020304" pitchFamily="18" charset="0"/>
                <a:cs typeface="Times New Roman" panose="02020603050405020304" pitchFamily="18" charset="0"/>
              </a:rPr>
              <a:t>repeated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75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75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75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75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304800"/>
            <a:ext cx="8915400" cy="5693866"/>
          </a:xfrm>
          <a:prstGeom prst="rect">
            <a:avLst/>
          </a:prstGeom>
          <a:noFill/>
          <a:ln w="9525">
            <a:noFill/>
            <a:miter lim="800000"/>
            <a:headEnd/>
            <a:tailEnd/>
          </a:ln>
        </p:spPr>
        <p:txBody>
          <a:bodyPr>
            <a:spAutoFit/>
          </a:bodyPr>
          <a:lstStyle/>
          <a:p>
            <a:pPr>
              <a:defRPr/>
            </a:pPr>
            <a:r>
              <a:rPr lang="en-US" sz="2600" dirty="0" smtClean="0">
                <a:latin typeface="Times New Roman" panose="02020603050405020304" pitchFamily="18" charset="0"/>
                <a:cs typeface="Times New Roman" panose="02020603050405020304" pitchFamily="18" charset="0"/>
              </a:rPr>
              <a:t>The following is an example from Leviticus </a:t>
            </a:r>
            <a:r>
              <a:rPr lang="en-US" sz="2600" dirty="0">
                <a:latin typeface="Times New Roman" panose="02020603050405020304" pitchFamily="18" charset="0"/>
                <a:cs typeface="Times New Roman" panose="02020603050405020304" pitchFamily="18" charset="0"/>
              </a:rPr>
              <a:t>14:49-53:</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cleanse the </a:t>
            </a:r>
            <a:r>
              <a:rPr lang="en-US" sz="2600" b="1" dirty="0">
                <a:ln>
                  <a:solidFill>
                    <a:sysClr val="windowText" lastClr="000000"/>
                  </a:solidFill>
                </a:ln>
                <a:latin typeface="Times New Roman" panose="02020603050405020304" pitchFamily="18" charset="0"/>
                <a:cs typeface="Times New Roman" panose="02020603050405020304" pitchFamily="18" charset="0"/>
              </a:rPr>
              <a:t>house</a:t>
            </a:r>
            <a:r>
              <a:rPr lang="en-US" sz="2600" dirty="0">
                <a:latin typeface="Times New Roman" panose="02020603050405020304" pitchFamily="18" charset="0"/>
                <a:cs typeface="Times New Roman" panose="02020603050405020304" pitchFamily="18" charset="0"/>
              </a:rPr>
              <a:t> (14:49)</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B  </a:t>
            </a:r>
            <a:r>
              <a:rPr lang="en-US" sz="2600" dirty="0">
                <a:latin typeface="Times New Roman" panose="02020603050405020304" pitchFamily="18" charset="0"/>
                <a:cs typeface="Times New Roman" panose="02020603050405020304" pitchFamily="18" charset="0"/>
              </a:rPr>
              <a:t>kill one of the </a:t>
            </a:r>
            <a:r>
              <a:rPr lang="en-US" sz="2600" b="1" dirty="0">
                <a:ln>
                  <a:solidFill>
                    <a:sysClr val="windowText" lastClr="000000"/>
                  </a:solidFill>
                </a:ln>
                <a:latin typeface="Times New Roman" panose="02020603050405020304" pitchFamily="18" charset="0"/>
                <a:cs typeface="Times New Roman" panose="02020603050405020304" pitchFamily="18" charset="0"/>
              </a:rPr>
              <a:t>birds</a:t>
            </a:r>
            <a:r>
              <a:rPr lang="en-US" sz="2600" dirty="0">
                <a:latin typeface="Times New Roman" panose="02020603050405020304" pitchFamily="18" charset="0"/>
                <a:cs typeface="Times New Roman" panose="02020603050405020304" pitchFamily="18" charset="0"/>
              </a:rPr>
              <a:t> (50)</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C  </a:t>
            </a:r>
            <a:r>
              <a:rPr lang="en-US" sz="2600" b="1" dirty="0">
                <a:ln>
                  <a:solidFill>
                    <a:sysClr val="windowText" lastClr="000000"/>
                  </a:solidFill>
                </a:ln>
                <a:latin typeface="Times New Roman" panose="02020603050405020304" pitchFamily="18" charset="0"/>
                <a:cs typeface="Times New Roman" panose="02020603050405020304" pitchFamily="18" charset="0"/>
              </a:rPr>
              <a:t>cedar wood, hyssop, scarlet </a:t>
            </a:r>
            <a:r>
              <a:rPr lang="en-US" sz="2600" dirty="0">
                <a:latin typeface="Times New Roman" panose="02020603050405020304" pitchFamily="18" charset="0"/>
                <a:cs typeface="Times New Roman" panose="02020603050405020304" pitchFamily="18" charset="0"/>
              </a:rPr>
              <a:t>(51)</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D  </a:t>
            </a:r>
            <a:r>
              <a:rPr lang="en-US" sz="2600" dirty="0">
                <a:latin typeface="Times New Roman" panose="02020603050405020304" pitchFamily="18" charset="0"/>
                <a:cs typeface="Times New Roman" panose="02020603050405020304" pitchFamily="18" charset="0"/>
              </a:rPr>
              <a:t>the slain </a:t>
            </a:r>
            <a:r>
              <a:rPr lang="en-US" sz="2600" b="1" dirty="0">
                <a:ln>
                  <a:solidFill>
                    <a:sysClr val="windowText" lastClr="000000"/>
                  </a:solidFill>
                </a:ln>
                <a:latin typeface="Times New Roman" panose="02020603050405020304" pitchFamily="18" charset="0"/>
                <a:cs typeface="Times New Roman" panose="02020603050405020304" pitchFamily="18" charset="0"/>
              </a:rPr>
              <a:t>bird</a:t>
            </a:r>
            <a:r>
              <a:rPr lang="en-US" sz="2600" dirty="0">
                <a:latin typeface="Times New Roman" panose="02020603050405020304" pitchFamily="18" charset="0"/>
                <a:cs typeface="Times New Roman" panose="02020603050405020304" pitchFamily="18" charset="0"/>
              </a:rPr>
              <a:t> (51)</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E  </a:t>
            </a:r>
            <a:r>
              <a:rPr lang="en-US" sz="2600" b="1" dirty="0">
                <a:ln>
                  <a:solidFill>
                    <a:sysClr val="windowText" lastClr="000000"/>
                  </a:solidFill>
                </a:ln>
                <a:latin typeface="Times New Roman" panose="02020603050405020304" pitchFamily="18" charset="0"/>
                <a:cs typeface="Times New Roman" panose="02020603050405020304" pitchFamily="18" charset="0"/>
              </a:rPr>
              <a:t>running water </a:t>
            </a:r>
            <a:r>
              <a:rPr lang="en-US" sz="2600" dirty="0">
                <a:latin typeface="Times New Roman" panose="02020603050405020304" pitchFamily="18" charset="0"/>
                <a:cs typeface="Times New Roman" panose="02020603050405020304" pitchFamily="18" charset="0"/>
              </a:rPr>
              <a:t>(51)</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F  </a:t>
            </a:r>
            <a:r>
              <a:rPr lang="en-US" sz="2600" dirty="0">
                <a:latin typeface="Times New Roman" panose="02020603050405020304" pitchFamily="18" charset="0"/>
                <a:cs typeface="Times New Roman" panose="02020603050405020304" pitchFamily="18" charset="0"/>
              </a:rPr>
              <a:t>sprinkle the </a:t>
            </a:r>
            <a:r>
              <a:rPr lang="en-US" sz="2600" b="1" dirty="0">
                <a:ln>
                  <a:solidFill>
                    <a:sysClr val="windowText" lastClr="000000"/>
                  </a:solidFill>
                </a:ln>
                <a:latin typeface="Times New Roman" panose="02020603050405020304" pitchFamily="18" charset="0"/>
                <a:cs typeface="Times New Roman" panose="02020603050405020304" pitchFamily="18" charset="0"/>
              </a:rPr>
              <a:t>house</a:t>
            </a:r>
            <a:r>
              <a:rPr lang="en-US" sz="2600" dirty="0">
                <a:latin typeface="Times New Roman" panose="02020603050405020304" pitchFamily="18" charset="0"/>
                <a:cs typeface="Times New Roman" panose="02020603050405020304" pitchFamily="18" charset="0"/>
              </a:rPr>
              <a:t> (51)  </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G  </a:t>
            </a:r>
            <a:r>
              <a:rPr lang="en-US" sz="2600" b="1" dirty="0">
                <a:ln>
                  <a:solidFill>
                    <a:sysClr val="windowText" lastClr="000000"/>
                  </a:solidFill>
                </a:ln>
                <a:latin typeface="Times New Roman" panose="02020603050405020304" pitchFamily="18" charset="0"/>
                <a:cs typeface="Times New Roman" panose="02020603050405020304" pitchFamily="18" charset="0"/>
              </a:rPr>
              <a:t>seven times </a:t>
            </a:r>
            <a:r>
              <a:rPr lang="en-US" sz="2600" dirty="0">
                <a:latin typeface="Times New Roman" panose="02020603050405020304" pitchFamily="18" charset="0"/>
                <a:cs typeface="Times New Roman" panose="02020603050405020304" pitchFamily="18" charset="0"/>
              </a:rPr>
              <a:t>(51)</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F</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cleanse </a:t>
            </a:r>
            <a:r>
              <a:rPr lang="en-US" sz="2600" dirty="0">
                <a:latin typeface="Times New Roman" panose="02020603050405020304" pitchFamily="18" charset="0"/>
                <a:cs typeface="Times New Roman" panose="02020603050405020304" pitchFamily="18" charset="0"/>
              </a:rPr>
              <a:t>the </a:t>
            </a:r>
            <a:r>
              <a:rPr lang="en-US" sz="2600" b="1" dirty="0">
                <a:ln>
                  <a:solidFill>
                    <a:sysClr val="windowText" lastClr="000000"/>
                  </a:solidFill>
                </a:ln>
                <a:latin typeface="Times New Roman" panose="02020603050405020304" pitchFamily="18" charset="0"/>
                <a:cs typeface="Times New Roman" panose="02020603050405020304" pitchFamily="18" charset="0"/>
              </a:rPr>
              <a:t>house</a:t>
            </a:r>
            <a:r>
              <a:rPr lang="en-US" sz="2600" dirty="0">
                <a:latin typeface="Times New Roman" panose="02020603050405020304" pitchFamily="18" charset="0"/>
                <a:cs typeface="Times New Roman" panose="02020603050405020304" pitchFamily="18" charset="0"/>
              </a:rPr>
              <a:t> (52)</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E</a:t>
            </a:r>
            <a:r>
              <a:rPr lang="en-US" sz="2600" dirty="0">
                <a:latin typeface="Times New Roman" panose="02020603050405020304" pitchFamily="18" charset="0"/>
                <a:cs typeface="Times New Roman" panose="02020603050405020304" pitchFamily="18" charset="0"/>
              </a:rPr>
              <a:t>’  </a:t>
            </a:r>
            <a:r>
              <a:rPr lang="en-US" sz="2600" b="1" dirty="0">
                <a:ln>
                  <a:solidFill>
                    <a:sysClr val="windowText" lastClr="000000"/>
                  </a:solidFill>
                </a:ln>
                <a:latin typeface="Times New Roman" panose="02020603050405020304" pitchFamily="18" charset="0"/>
                <a:cs typeface="Times New Roman" panose="02020603050405020304" pitchFamily="18" charset="0"/>
              </a:rPr>
              <a:t>running water </a:t>
            </a:r>
            <a:r>
              <a:rPr lang="en-US" sz="2600" dirty="0">
                <a:latin typeface="Times New Roman" panose="02020603050405020304" pitchFamily="18" charset="0"/>
                <a:cs typeface="Times New Roman" panose="02020603050405020304" pitchFamily="18" charset="0"/>
              </a:rPr>
              <a:t>(52)</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D</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the </a:t>
            </a:r>
            <a:r>
              <a:rPr lang="en-US" sz="2600" dirty="0">
                <a:latin typeface="Times New Roman" panose="02020603050405020304" pitchFamily="18" charset="0"/>
                <a:cs typeface="Times New Roman" panose="02020603050405020304" pitchFamily="18" charset="0"/>
              </a:rPr>
              <a:t>living </a:t>
            </a:r>
            <a:r>
              <a:rPr lang="en-US" sz="2600" b="1" dirty="0">
                <a:ln>
                  <a:solidFill>
                    <a:sysClr val="windowText" lastClr="000000"/>
                  </a:solidFill>
                </a:ln>
                <a:latin typeface="Times New Roman" panose="02020603050405020304" pitchFamily="18" charset="0"/>
                <a:cs typeface="Times New Roman" panose="02020603050405020304" pitchFamily="18" charset="0"/>
              </a:rPr>
              <a:t>bird</a:t>
            </a:r>
            <a:r>
              <a:rPr lang="en-US" sz="2600" dirty="0">
                <a:latin typeface="Times New Roman" panose="02020603050405020304" pitchFamily="18" charset="0"/>
                <a:cs typeface="Times New Roman" panose="02020603050405020304" pitchFamily="18" charset="0"/>
              </a:rPr>
              <a:t> (52)</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C</a:t>
            </a:r>
            <a:r>
              <a:rPr lang="en-US" sz="2600" dirty="0">
                <a:latin typeface="Times New Roman" panose="02020603050405020304" pitchFamily="18" charset="0"/>
                <a:cs typeface="Times New Roman" panose="02020603050405020304" pitchFamily="18" charset="0"/>
              </a:rPr>
              <a:t>’  </a:t>
            </a:r>
            <a:r>
              <a:rPr lang="en-US" sz="2600" b="1" dirty="0">
                <a:ln>
                  <a:solidFill>
                    <a:sysClr val="windowText" lastClr="000000"/>
                  </a:solidFill>
                </a:ln>
                <a:latin typeface="Times New Roman" panose="02020603050405020304" pitchFamily="18" charset="0"/>
                <a:cs typeface="Times New Roman" panose="02020603050405020304" pitchFamily="18" charset="0"/>
              </a:rPr>
              <a:t>cedar wood, hyssop, scarlet </a:t>
            </a:r>
            <a:r>
              <a:rPr lang="en-US" sz="2600" dirty="0">
                <a:latin typeface="Times New Roman" panose="02020603050405020304" pitchFamily="18" charset="0"/>
                <a:cs typeface="Times New Roman" panose="02020603050405020304" pitchFamily="18" charset="0"/>
              </a:rPr>
              <a:t>(52)</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B</a:t>
            </a:r>
            <a:r>
              <a:rPr lang="en-US" sz="2600" dirty="0">
                <a:latin typeface="Times New Roman" panose="02020603050405020304" pitchFamily="18" charset="0"/>
                <a:cs typeface="Times New Roman" panose="02020603050405020304" pitchFamily="18" charset="0"/>
              </a:rPr>
              <a:t>’  the living </a:t>
            </a:r>
            <a:r>
              <a:rPr lang="en-US" sz="2600" b="1" dirty="0">
                <a:ln>
                  <a:solidFill>
                    <a:sysClr val="windowText" lastClr="000000"/>
                  </a:solidFill>
                </a:ln>
                <a:latin typeface="Times New Roman" panose="02020603050405020304" pitchFamily="18" charset="0"/>
                <a:cs typeface="Times New Roman" panose="02020603050405020304" pitchFamily="18" charset="0"/>
              </a:rPr>
              <a:t>bird</a:t>
            </a:r>
            <a:r>
              <a:rPr lang="en-US" sz="2600" dirty="0">
                <a:latin typeface="Times New Roman" panose="02020603050405020304" pitchFamily="18" charset="0"/>
                <a:cs typeface="Times New Roman" panose="02020603050405020304" pitchFamily="18" charset="0"/>
              </a:rPr>
              <a:t> (53)</a:t>
            </a:r>
          </a:p>
          <a:p>
            <a:pPr>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a:t>
            </a:r>
            <a:r>
              <a:rPr lang="en-US" sz="2600" dirty="0">
                <a:latin typeface="Times New Roman" panose="02020603050405020304" pitchFamily="18" charset="0"/>
                <a:cs typeface="Times New Roman" panose="02020603050405020304" pitchFamily="18" charset="0"/>
              </a:rPr>
              <a:t>’  the </a:t>
            </a:r>
            <a:r>
              <a:rPr lang="en-US" sz="2600" b="1" dirty="0">
                <a:ln>
                  <a:solidFill>
                    <a:sysClr val="windowText" lastClr="000000"/>
                  </a:solidFill>
                </a:ln>
                <a:latin typeface="Times New Roman" panose="02020603050405020304" pitchFamily="18" charset="0"/>
                <a:cs typeface="Times New Roman" panose="02020603050405020304" pitchFamily="18" charset="0"/>
              </a:rPr>
              <a:t>house</a:t>
            </a:r>
            <a:r>
              <a:rPr lang="en-US" sz="2600" dirty="0">
                <a:latin typeface="Times New Roman" panose="02020603050405020304" pitchFamily="18" charset="0"/>
                <a:cs typeface="Times New Roman" panose="02020603050405020304" pitchFamily="18" charset="0"/>
              </a:rPr>
              <a:t> . . . be clean (53)</a:t>
            </a:r>
          </a:p>
        </p:txBody>
      </p:sp>
    </p:spTree>
    <p:extLst>
      <p:ext uri="{BB962C8B-B14F-4D97-AF65-F5344CB8AC3E}">
        <p14:creationId xmlns:p14="http://schemas.microsoft.com/office/powerpoint/2010/main" val="343497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7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7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75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7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75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75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2" dur="75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75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75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74" dur="75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75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0" dur="75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alphaModFix amt="73000"/>
            <a:lum/>
          </a:blip>
          <a:srcRect/>
          <a:stretch>
            <a:fillRect t="-37000" b="-29000"/>
          </a:stretch>
        </a:blip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28600" y="1371600"/>
            <a:ext cx="8458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US" altLang="en-US" sz="5400" b="1" i="1" dirty="0">
                <a:latin typeface="Lucida Calligraphy" panose="03010101010101010101" pitchFamily="66" charset="0"/>
              </a:rPr>
              <a:t>The </a:t>
            </a:r>
            <a:r>
              <a:rPr lang="en-US" altLang="en-US" sz="5400" b="1" i="1" dirty="0" smtClean="0">
                <a:latin typeface="Lucida Calligraphy" panose="03010101010101010101" pitchFamily="66" charset="0"/>
              </a:rPr>
              <a:t>Book of Mormon</a:t>
            </a:r>
          </a:p>
          <a:p>
            <a:pPr eaLnBrk="1" hangingPunct="1">
              <a:spcBef>
                <a:spcPct val="0"/>
              </a:spcBef>
              <a:buFontTx/>
              <a:buNone/>
            </a:pPr>
            <a:endParaRPr lang="en-US" altLang="en-US" sz="5400" b="1" i="1" dirty="0">
              <a:latin typeface="Lucida Calligraphy" panose="03010101010101010101" pitchFamily="66" charset="0"/>
            </a:endParaRPr>
          </a:p>
          <a:p>
            <a:pPr algn="ctr" eaLnBrk="1" hangingPunct="1">
              <a:spcBef>
                <a:spcPct val="0"/>
              </a:spcBef>
              <a:buFontTx/>
              <a:buNone/>
            </a:pPr>
            <a:r>
              <a:rPr lang="en-US" altLang="en-US" sz="4400" i="1" dirty="0" smtClean="0">
                <a:latin typeface="Lucida Calligraphy" panose="03010101010101010101" pitchFamily="66" charset="0"/>
              </a:rPr>
              <a:t>Internal Evidences and Restored Truths</a:t>
            </a:r>
            <a:endParaRPr lang="en-US" altLang="en-US" sz="4400" i="1" dirty="0">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228600" y="304800"/>
            <a:ext cx="8915400" cy="5693866"/>
          </a:xfrm>
          <a:prstGeom prst="rect">
            <a:avLst/>
          </a:prstGeom>
          <a:noFill/>
          <a:ln w="9525">
            <a:noFill/>
            <a:miter lim="800000"/>
            <a:headEnd/>
            <a:tailEnd/>
          </a:ln>
        </p:spPr>
        <p:txBody>
          <a:bodyPr>
            <a:spAutoFit/>
          </a:bodyPr>
          <a:lstStyle/>
          <a:p>
            <a:pPr>
              <a:defRP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epistle to the Galatians is one example in which some scholars believe sections were organized in a chiastic structure:</a:t>
            </a:r>
          </a:p>
          <a:p>
            <a:pPr>
              <a:defRPr/>
            </a:pP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  </a:t>
            </a:r>
            <a:r>
              <a:rPr lang="en-US" sz="2800" dirty="0">
                <a:latin typeface="Times New Roman" panose="02020603050405020304" pitchFamily="18" charset="0"/>
                <a:cs typeface="Times New Roman" panose="02020603050405020304" pitchFamily="18" charset="0"/>
              </a:rPr>
              <a:t>Prologue (1:1 to </a:t>
            </a:r>
            <a:r>
              <a:rPr lang="en-US" sz="2800" dirty="0" smtClean="0">
                <a:latin typeface="Times New Roman" panose="02020603050405020304" pitchFamily="18" charset="0"/>
                <a:cs typeface="Times New Roman" panose="02020603050405020304" pitchFamily="18" charset="0"/>
              </a:rPr>
              <a:t>1:12)</a:t>
            </a: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B  </a:t>
            </a:r>
            <a:r>
              <a:rPr lang="en-US" sz="2800" dirty="0">
                <a:latin typeface="Times New Roman" panose="02020603050405020304" pitchFamily="18" charset="0"/>
                <a:cs typeface="Times New Roman" panose="02020603050405020304" pitchFamily="18" charset="0"/>
              </a:rPr>
              <a:t>Autobiographical Section (1:13 to 2:10)</a:t>
            </a: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Justification by Faith (2:11 to 3:4)</a:t>
            </a: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 </a:t>
            </a:r>
            <a:r>
              <a:rPr lang="en-US" sz="2800" dirty="0">
                <a:latin typeface="Times New Roman" panose="02020603050405020304" pitchFamily="18" charset="0"/>
                <a:cs typeface="Times New Roman" panose="02020603050405020304" pitchFamily="18" charset="0"/>
              </a:rPr>
              <a:t>Arguments from Scripture (3:5 to 3:29)</a:t>
            </a: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E </a:t>
            </a:r>
            <a:r>
              <a:rPr lang="en-US" sz="2800" dirty="0">
                <a:latin typeface="Times New Roman" panose="02020603050405020304" pitchFamily="18" charset="0"/>
                <a:cs typeface="Times New Roman" panose="02020603050405020304" pitchFamily="18" charset="0"/>
              </a:rPr>
              <a:t>Central Chiasm (4:1-10)</a:t>
            </a: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 Arguments from Scripture (4:11 to 4:31)</a:t>
            </a: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Justification by Faith (5:1 to 5:10)</a:t>
            </a: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 Moral Section (5:11 to 6:11)</a:t>
            </a:r>
          </a:p>
          <a:p>
            <a:pPr>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a:t>
            </a:r>
            <a:r>
              <a:rPr lang="en-US" sz="2800" dirty="0">
                <a:latin typeface="Times New Roman" panose="02020603050405020304" pitchFamily="18" charset="0"/>
                <a:cs typeface="Times New Roman" panose="02020603050405020304" pitchFamily="18" charset="0"/>
              </a:rPr>
              <a:t>’ Epilogue (6:12 to 6:18</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73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7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75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75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75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75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75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75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2" name="Rectangle 1"/>
          <p:cNvSpPr/>
          <p:nvPr/>
        </p:nvSpPr>
        <p:spPr>
          <a:xfrm>
            <a:off x="509954" y="533400"/>
            <a:ext cx="8100646" cy="5632311"/>
          </a:xfrm>
          <a:prstGeom prst="rect">
            <a:avLst/>
          </a:prstGeom>
        </p:spPr>
        <p:txBody>
          <a:bodyPr wrap="square">
            <a:spAutoFit/>
          </a:bodyPr>
          <a:lstStyle/>
          <a:p>
            <a:pPr marL="228600" indent="-228600">
              <a:spcAft>
                <a:spcPts val="1200"/>
              </a:spcAft>
              <a:buFont typeface="Arial" pitchFamily="34" charset="0"/>
              <a:buChar char="•"/>
              <a:defRPr/>
            </a:pPr>
            <a:r>
              <a:rPr lang="en-US" sz="3200" b="1" dirty="0">
                <a:latin typeface="Times New Roman" panose="02020603050405020304" pitchFamily="18" charset="0"/>
                <a:cs typeface="Times New Roman" panose="02020603050405020304" pitchFamily="18" charset="0"/>
              </a:rPr>
              <a:t>1830</a:t>
            </a:r>
            <a:r>
              <a:rPr lang="en-US" sz="3200" dirty="0">
                <a:latin typeface="Times New Roman" panose="02020603050405020304" pitchFamily="18" charset="0"/>
                <a:cs typeface="Times New Roman" panose="02020603050405020304" pitchFamily="18" charset="0"/>
              </a:rPr>
              <a:t> - Book of Mormon was published</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228600" indent="-228600">
              <a:spcAft>
                <a:spcPts val="1200"/>
              </a:spcAft>
              <a:buFont typeface="Arial" pitchFamily="34" charset="0"/>
              <a:buChar char="•"/>
              <a:tabLst>
                <a:tab pos="1371600" algn="l"/>
              </a:tabLst>
              <a:defRPr/>
            </a:pPr>
            <a:r>
              <a:rPr lang="en-US" sz="3200" b="1" dirty="0">
                <a:latin typeface="Times New Roman" panose="02020603050405020304" pitchFamily="18" charset="0"/>
                <a:cs typeface="Times New Roman" panose="02020603050405020304" pitchFamily="18" charset="0"/>
              </a:rPr>
              <a:t>1800s</a:t>
            </a:r>
            <a:r>
              <a:rPr lang="en-US" sz="3200" dirty="0">
                <a:latin typeface="Times New Roman" panose="02020603050405020304" pitchFamily="18" charset="0"/>
                <a:cs typeface="Times New Roman" panose="02020603050405020304" pitchFamily="18" charset="0"/>
              </a:rPr>
              <a:t> - Scholars were not generally aware of chiasmus in ancient literature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228600" indent="-228600">
              <a:spcAft>
                <a:spcPts val="1200"/>
              </a:spcAft>
              <a:buFont typeface="Arial" pitchFamily="34" charset="0"/>
              <a:buChar char="•"/>
              <a:defRPr/>
            </a:pPr>
            <a:r>
              <a:rPr lang="en-US" sz="3200" b="1" dirty="0">
                <a:latin typeface="Times New Roman" panose="02020603050405020304" pitchFamily="18" charset="0"/>
                <a:cs typeface="Times New Roman" panose="02020603050405020304" pitchFamily="18" charset="0"/>
              </a:rPr>
              <a:t>1908</a:t>
            </a:r>
            <a:r>
              <a:rPr lang="en-US" sz="3200" dirty="0">
                <a:latin typeface="Times New Roman" panose="02020603050405020304" pitchFamily="18" charset="0"/>
                <a:cs typeface="Times New Roman" panose="02020603050405020304" pitchFamily="18" charset="0"/>
              </a:rPr>
              <a:t> - Nils W. Lund, a skeptic, began the first formal investigation into biblical chiasmus. </a:t>
            </a:r>
          </a:p>
          <a:p>
            <a:pPr marL="228600" indent="-228600">
              <a:spcAft>
                <a:spcPts val="1200"/>
              </a:spcAft>
              <a:buFont typeface="Arial" pitchFamily="34" charset="0"/>
              <a:buChar char="•"/>
              <a:defRPr/>
            </a:pPr>
            <a:r>
              <a:rPr lang="en-US" sz="3200" b="1" dirty="0">
                <a:latin typeface="Times New Roman" panose="02020603050405020304" pitchFamily="18" charset="0"/>
                <a:cs typeface="Times New Roman" panose="02020603050405020304" pitchFamily="18" charset="0"/>
              </a:rPr>
              <a:t>1940s</a:t>
            </a:r>
            <a:r>
              <a:rPr lang="en-US" sz="3200" dirty="0">
                <a:latin typeface="Times New Roman" panose="02020603050405020304" pitchFamily="18" charset="0"/>
                <a:cs typeface="Times New Roman" panose="02020603050405020304" pitchFamily="18" charset="0"/>
              </a:rPr>
              <a:t> - There was finally a consensus among scholars that such inversions existed in ancient literature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228600" indent="-228600">
              <a:spcAft>
                <a:spcPts val="1200"/>
              </a:spcAft>
              <a:buFont typeface="Arial" pitchFamily="34" charset="0"/>
              <a:buChar char="•"/>
              <a:defRPr/>
            </a:pPr>
            <a:r>
              <a:rPr lang="en-US" sz="3200" b="1" dirty="0">
                <a:latin typeface="Times New Roman" panose="02020603050405020304" pitchFamily="18" charset="0"/>
                <a:cs typeface="Times New Roman" panose="02020603050405020304" pitchFamily="18" charset="0"/>
              </a:rPr>
              <a:t>1969</a:t>
            </a:r>
            <a:r>
              <a:rPr lang="en-US" sz="3200" dirty="0">
                <a:latin typeface="Times New Roman" panose="02020603050405020304" pitchFamily="18" charset="0"/>
                <a:cs typeface="Times New Roman" panose="02020603050405020304" pitchFamily="18" charset="0"/>
              </a:rPr>
              <a:t> - John W. Welch identified chiasmus in the Book of Mormon.</a:t>
            </a:r>
          </a:p>
        </p:txBody>
      </p:sp>
    </p:spTree>
    <p:extLst>
      <p:ext uri="{BB962C8B-B14F-4D97-AF65-F5344CB8AC3E}">
        <p14:creationId xmlns:p14="http://schemas.microsoft.com/office/powerpoint/2010/main" val="295649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81001" y="304800"/>
            <a:ext cx="8153399" cy="5693866"/>
          </a:xfrm>
          <a:prstGeom prst="rect">
            <a:avLst/>
          </a:prstGeom>
          <a:noFill/>
          <a:ln w="9525">
            <a:noFill/>
            <a:miter lim="800000"/>
            <a:headEnd/>
            <a:tailEnd/>
          </a:ln>
        </p:spPr>
        <p:txBody>
          <a:bodyPr wrap="square">
            <a:spAutoFit/>
          </a:bodyPr>
          <a:lstStyle/>
          <a:p>
            <a:pPr>
              <a:defRPr/>
            </a:pPr>
            <a:r>
              <a:rPr lang="en-US" sz="2800" b="1" dirty="0" smtClean="0">
                <a:latin typeface="Times New Roman" panose="02020603050405020304" pitchFamily="18" charset="0"/>
                <a:cs typeface="Times New Roman" panose="02020603050405020304" pitchFamily="18" charset="0"/>
              </a:rPr>
              <a:t>John </a:t>
            </a:r>
            <a:r>
              <a:rPr lang="en-US" sz="2800" b="1" dirty="0">
                <a:latin typeface="Times New Roman" panose="02020603050405020304" pitchFamily="18" charset="0"/>
                <a:cs typeface="Times New Roman" panose="02020603050405020304" pitchFamily="18" charset="0"/>
              </a:rPr>
              <a:t>W. Welch is one of the foremost experts </a:t>
            </a:r>
            <a:r>
              <a:rPr lang="en-US" sz="2800" b="1" dirty="0" smtClean="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this area of ancient literature. He states:</a:t>
            </a:r>
          </a:p>
          <a:p>
            <a:pPr>
              <a:defRPr/>
            </a:pPr>
            <a:r>
              <a:rPr lang="en-US" sz="2800" b="1" dirty="0">
                <a:latin typeface="Times New Roman" panose="02020603050405020304" pitchFamily="18" charset="0"/>
                <a:cs typeface="Times New Roman" panose="02020603050405020304" pitchFamily="18" charset="0"/>
              </a:rPr>
              <a:t> </a:t>
            </a:r>
          </a:p>
          <a:p>
            <a:pPr marL="228600" algn="just">
              <a:defRPr/>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 of all the things which can be said about the Book of Mormon, it must be acknowledged that the book, especially in its most literary portions, is replete with precise and extensive chiastic </a:t>
            </a:r>
            <a:r>
              <a:rPr lang="en-US" sz="2800" dirty="0" smtClean="0">
                <a:latin typeface="Times New Roman" panose="02020603050405020304" pitchFamily="18" charset="0"/>
                <a:cs typeface="Times New Roman" panose="02020603050405020304" pitchFamily="18" charset="0"/>
              </a:rPr>
              <a:t>compositions.  These </a:t>
            </a:r>
            <a:r>
              <a:rPr lang="en-US" sz="2800" dirty="0">
                <a:latin typeface="Times New Roman" panose="02020603050405020304" pitchFamily="18" charset="0"/>
                <a:cs typeface="Times New Roman" panose="02020603050405020304" pitchFamily="18" charset="0"/>
              </a:rPr>
              <a:t>passages are often meaningfully creative, original, and intricate, judged to be highly successful by any consistently applied criteria.”</a:t>
            </a:r>
          </a:p>
          <a:p>
            <a:pPr marL="182563">
              <a:defRPr/>
            </a:pPr>
            <a:r>
              <a:rPr lang="en-US" sz="2800" dirty="0">
                <a:latin typeface="Times New Roman" panose="02020603050405020304" pitchFamily="18" charset="0"/>
                <a:cs typeface="Times New Roman" panose="02020603050405020304" pitchFamily="18" charset="0"/>
              </a:rPr>
              <a:t>		</a:t>
            </a:r>
          </a:p>
          <a:p>
            <a:pPr marL="182563">
              <a:defRPr/>
            </a:pPr>
            <a:r>
              <a:rPr lang="en-US" sz="2800" dirty="0">
                <a:latin typeface="Times New Roman" panose="02020603050405020304" pitchFamily="18" charset="0"/>
                <a:cs typeface="Times New Roman" panose="02020603050405020304" pitchFamily="18" charset="0"/>
              </a:rPr>
              <a:t>		John Welch, </a:t>
            </a:r>
            <a:r>
              <a:rPr lang="en-US" sz="2800" i="1" dirty="0">
                <a:latin typeface="Times New Roman" panose="02020603050405020304" pitchFamily="18" charset="0"/>
                <a:cs typeface="Times New Roman" panose="02020603050405020304" pitchFamily="18" charset="0"/>
              </a:rPr>
              <a:t>Chiasmus in Antiquity </a:t>
            </a:r>
          </a:p>
          <a:p>
            <a:pPr marL="182563">
              <a:defRPr/>
            </a:pP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(Provo: Research Press, 1981), p. 198 </a:t>
            </a:r>
          </a:p>
        </p:txBody>
      </p:sp>
      <p:pic>
        <p:nvPicPr>
          <p:cNvPr id="3" name="Picture 5" descr="C:\Users\Robert\Dropbox\CHURCH\I BELIEVE SERIES\PICTURES\Miscellaneous Pictures\John W. Wel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46" y="4724400"/>
            <a:ext cx="1414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97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304800"/>
            <a:ext cx="8839200" cy="6247864"/>
          </a:xfrm>
          <a:prstGeom prst="rect">
            <a:avLst/>
          </a:prstGeom>
          <a:noFill/>
          <a:ln w="9525">
            <a:noFill/>
            <a:miter lim="800000"/>
            <a:headEnd/>
            <a:tailEnd/>
          </a:ln>
        </p:spPr>
        <p:txBody>
          <a:bodyPr wrap="square">
            <a:spAutoFit/>
          </a:bodyPr>
          <a:lstStyle/>
          <a:p>
            <a:pPr>
              <a:defRPr/>
            </a:pPr>
            <a:r>
              <a:rPr lang="en-US" sz="2500" b="1" dirty="0" smtClean="0">
                <a:latin typeface="Times New Roman" panose="02020603050405020304" pitchFamily="18" charset="0"/>
                <a:cs typeface="Times New Roman" panose="02020603050405020304" pitchFamily="18" charset="0"/>
              </a:rPr>
              <a:t>In </a:t>
            </a:r>
            <a:r>
              <a:rPr lang="en-US" sz="2500" b="1" dirty="0">
                <a:latin typeface="Times New Roman" panose="02020603050405020304" pitchFamily="18" charset="0"/>
                <a:cs typeface="Times New Roman" panose="02020603050405020304" pitchFamily="18" charset="0"/>
              </a:rPr>
              <a:t>1 Nephi 1:104-130, </a:t>
            </a:r>
            <a:r>
              <a:rPr lang="en-US" sz="2500" b="1" dirty="0" smtClean="0">
                <a:latin typeface="Times New Roman" panose="02020603050405020304" pitchFamily="18" charset="0"/>
                <a:cs typeface="Times New Roman" panose="02020603050405020304" pitchFamily="18" charset="0"/>
              </a:rPr>
              <a:t> Nephi </a:t>
            </a:r>
            <a:r>
              <a:rPr lang="en-US" sz="2500" b="1" dirty="0">
                <a:latin typeface="Times New Roman" panose="02020603050405020304" pitchFamily="18" charset="0"/>
                <a:cs typeface="Times New Roman" panose="02020603050405020304" pitchFamily="18" charset="0"/>
              </a:rPr>
              <a:t>tells the story of going back to Jerusalem in a chiastic fashion</a:t>
            </a:r>
            <a:r>
              <a:rPr lang="en-US" sz="2500" b="1" dirty="0" smtClean="0">
                <a:latin typeface="Times New Roman" panose="02020603050405020304" pitchFamily="18" charset="0"/>
                <a:cs typeface="Times New Roman" panose="02020603050405020304" pitchFamily="18" charset="0"/>
              </a:rPr>
              <a:t>:</a:t>
            </a:r>
          </a:p>
          <a:p>
            <a:pPr>
              <a:defRPr/>
            </a:pPr>
            <a:endParaRPr lang="en-US" sz="2500" b="1" dirty="0">
              <a:latin typeface="Times New Roman" panose="02020603050405020304" pitchFamily="18" charset="0"/>
              <a:cs typeface="Times New Roman" panose="02020603050405020304" pitchFamily="18" charset="0"/>
            </a:endParaRPr>
          </a:p>
          <a:p>
            <a:pPr marL="342900" indent="-342900">
              <a:defRPr/>
            </a:pPr>
            <a:r>
              <a:rPr lang="en-US" sz="2500" b="1" dirty="0">
                <a:latin typeface="Times New Roman" panose="02020603050405020304" pitchFamily="18" charset="0"/>
                <a:cs typeface="Times New Roman" panose="02020603050405020304" pitchFamily="18" charset="0"/>
              </a:rPr>
              <a:t>A</a:t>
            </a:r>
            <a:r>
              <a:rPr lang="en-US" sz="2500" dirty="0">
                <a:latin typeface="Times New Roman" panose="02020603050405020304" pitchFamily="18" charset="0"/>
                <a:cs typeface="Times New Roman" panose="02020603050405020304" pitchFamily="18" charset="0"/>
              </a:rPr>
              <a:t>  Nephi leaves his</a:t>
            </a:r>
            <a:r>
              <a:rPr lang="en-US" sz="2500" b="1" dirty="0">
                <a:latin typeface="Times New Roman" panose="02020603050405020304" pitchFamily="18" charset="0"/>
                <a:cs typeface="Times New Roman" panose="02020603050405020304" pitchFamily="18" charset="0"/>
              </a:rPr>
              <a:t> </a:t>
            </a:r>
            <a:r>
              <a:rPr lang="en-US" sz="2500" b="1" dirty="0">
                <a:ln>
                  <a:solidFill>
                    <a:sysClr val="windowText" lastClr="000000"/>
                  </a:solidFill>
                </a:ln>
                <a:latin typeface="Times New Roman" panose="02020603050405020304" pitchFamily="18" charset="0"/>
                <a:cs typeface="Times New Roman" panose="02020603050405020304" pitchFamily="18" charset="0"/>
              </a:rPr>
              <a:t>brothers</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at the </a:t>
            </a:r>
            <a:r>
              <a:rPr lang="en-US" sz="2500" b="1" dirty="0">
                <a:ln>
                  <a:solidFill>
                    <a:sysClr val="windowText" lastClr="000000"/>
                  </a:solidFill>
                </a:ln>
                <a:latin typeface="Times New Roman" panose="02020603050405020304" pitchFamily="18" charset="0"/>
                <a:cs typeface="Times New Roman" panose="02020603050405020304" pitchFamily="18" charset="0"/>
              </a:rPr>
              <a:t>city walls</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B</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Heads to </a:t>
            </a:r>
            <a:r>
              <a:rPr lang="en-US" sz="2500" b="1" dirty="0">
                <a:ln>
                  <a:solidFill>
                    <a:sysClr val="windowText" lastClr="000000"/>
                  </a:solidFill>
                </a:ln>
                <a:latin typeface="Times New Roman" panose="02020603050405020304" pitchFamily="18" charset="0"/>
                <a:cs typeface="Times New Roman" panose="02020603050405020304" pitchFamily="18" charset="0"/>
              </a:rPr>
              <a:t>house of Laban</a:t>
            </a:r>
            <a:r>
              <a:rPr lang="en-US" sz="2500" dirty="0">
                <a:latin typeface="Times New Roman" panose="02020603050405020304" pitchFamily="18" charset="0"/>
                <a:cs typeface="Times New Roman" panose="02020603050405020304" pitchFamily="18" charset="0"/>
              </a:rPr>
              <a:t>; finds him on the street.</a:t>
            </a:r>
          </a:p>
          <a:p>
            <a:pPr marL="342900" indent="-342900">
              <a:defRPr/>
            </a:pPr>
            <a:r>
              <a:rPr lang="en-US" sz="2500" b="1" dirty="0">
                <a:latin typeface="Times New Roman" panose="02020603050405020304" pitchFamily="18" charset="0"/>
                <a:cs typeface="Times New Roman" panose="02020603050405020304" pitchFamily="18" charset="0"/>
              </a:rPr>
              <a:t>   C</a:t>
            </a:r>
            <a:r>
              <a:rPr lang="en-US" sz="2500" dirty="0">
                <a:latin typeface="Times New Roman" panose="02020603050405020304" pitchFamily="18" charset="0"/>
                <a:cs typeface="Times New Roman" panose="02020603050405020304" pitchFamily="18" charset="0"/>
              </a:rPr>
              <a:t> Nephi sees and describes Laban’s steel </a:t>
            </a:r>
            <a:r>
              <a:rPr lang="en-US" sz="2500" b="1" dirty="0">
                <a:ln>
                  <a:solidFill>
                    <a:sysClr val="windowText" lastClr="000000"/>
                  </a:solidFill>
                </a:ln>
                <a:latin typeface="Times New Roman" panose="02020603050405020304" pitchFamily="18" charset="0"/>
                <a:cs typeface="Times New Roman" panose="02020603050405020304" pitchFamily="18" charset="0"/>
              </a:rPr>
              <a:t>sword</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D</a:t>
            </a:r>
            <a:r>
              <a:rPr lang="en-US" sz="2500" dirty="0">
                <a:latin typeface="Times New Roman" panose="02020603050405020304" pitchFamily="18" charset="0"/>
                <a:cs typeface="Times New Roman" panose="02020603050405020304" pitchFamily="18" charset="0"/>
              </a:rPr>
              <a:t> He is constrained to </a:t>
            </a:r>
            <a:r>
              <a:rPr lang="en-US" sz="2500" b="1" dirty="0">
                <a:ln>
                  <a:solidFill>
                    <a:sysClr val="windowText" lastClr="000000"/>
                  </a:solidFill>
                </a:ln>
                <a:latin typeface="Times New Roman" panose="02020603050405020304" pitchFamily="18" charset="0"/>
                <a:cs typeface="Times New Roman" panose="02020603050405020304" pitchFamily="18" charset="0"/>
              </a:rPr>
              <a:t>kill Laban</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E</a:t>
            </a:r>
            <a:r>
              <a:rPr lang="en-US" sz="2500" dirty="0">
                <a:latin typeface="Times New Roman" panose="02020603050405020304" pitchFamily="18" charset="0"/>
                <a:cs typeface="Times New Roman" panose="02020603050405020304" pitchFamily="18" charset="0"/>
              </a:rPr>
              <a:t> Laban had been </a:t>
            </a:r>
            <a:r>
              <a:rPr lang="en-US" sz="2500" b="1" dirty="0">
                <a:ln>
                  <a:solidFill>
                    <a:sysClr val="windowText" lastClr="000000"/>
                  </a:solidFill>
                </a:ln>
                <a:latin typeface="Times New Roman" panose="02020603050405020304" pitchFamily="18" charset="0"/>
                <a:cs typeface="Times New Roman" panose="02020603050405020304" pitchFamily="18" charset="0"/>
              </a:rPr>
              <a:t>delivered into Nephi’s hands</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F</a:t>
            </a:r>
            <a:r>
              <a:rPr lang="en-US" sz="2500" dirty="0">
                <a:latin typeface="Times New Roman" panose="02020603050405020304" pitchFamily="18" charset="0"/>
                <a:cs typeface="Times New Roman" panose="02020603050405020304" pitchFamily="18" charset="0"/>
              </a:rPr>
              <a:t> Nephi recalls that his nation must</a:t>
            </a:r>
            <a:r>
              <a:rPr lang="en-US" sz="2500" b="1" dirty="0">
                <a:latin typeface="Times New Roman" panose="02020603050405020304" pitchFamily="18" charset="0"/>
                <a:cs typeface="Times New Roman" panose="02020603050405020304" pitchFamily="18" charset="0"/>
              </a:rPr>
              <a:t> </a:t>
            </a:r>
            <a:r>
              <a:rPr lang="en-US" sz="2500" b="1" dirty="0">
                <a:ln>
                  <a:solidFill>
                    <a:sysClr val="windowText" lastClr="000000"/>
                  </a:solidFill>
                </a:ln>
                <a:latin typeface="Times New Roman" panose="02020603050405020304" pitchFamily="18" charset="0"/>
                <a:cs typeface="Times New Roman" panose="02020603050405020304" pitchFamily="18" charset="0"/>
              </a:rPr>
              <a:t>not perish in unbelief</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G </a:t>
            </a:r>
            <a:r>
              <a:rPr lang="en-US" sz="2500" dirty="0">
                <a:latin typeface="Times New Roman" panose="02020603050405020304" pitchFamily="18" charset="0"/>
                <a:cs typeface="Times New Roman" panose="02020603050405020304" pitchFamily="18" charset="0"/>
              </a:rPr>
              <a:t>He remembers promise: If nation </a:t>
            </a:r>
            <a:r>
              <a:rPr lang="en-US" sz="2500" b="1" dirty="0">
                <a:ln>
                  <a:solidFill>
                    <a:sysClr val="windowText" lastClr="000000"/>
                  </a:solidFill>
                </a:ln>
                <a:latin typeface="Times New Roman" panose="02020603050405020304" pitchFamily="18" charset="0"/>
                <a:cs typeface="Times New Roman" panose="02020603050405020304" pitchFamily="18" charset="0"/>
              </a:rPr>
              <a:t>obeys</a:t>
            </a:r>
            <a:r>
              <a:rPr lang="en-US" sz="2500" dirty="0">
                <a:latin typeface="Times New Roman" panose="02020603050405020304" pitchFamily="18" charset="0"/>
                <a:cs typeface="Times New Roman" panose="02020603050405020304" pitchFamily="18" charset="0"/>
              </a:rPr>
              <a:t>, it will </a:t>
            </a:r>
            <a:r>
              <a:rPr lang="en-US" sz="2500" b="1" dirty="0">
                <a:ln>
                  <a:solidFill>
                    <a:sysClr val="windowText" lastClr="000000"/>
                  </a:solidFill>
                </a:ln>
                <a:latin typeface="Times New Roman" panose="02020603050405020304" pitchFamily="18" charset="0"/>
                <a:cs typeface="Times New Roman" panose="02020603050405020304" pitchFamily="18" charset="0"/>
              </a:rPr>
              <a:t>prosper</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F’</a:t>
            </a:r>
            <a:r>
              <a:rPr lang="en-US" sz="2500" dirty="0">
                <a:latin typeface="Times New Roman" panose="02020603050405020304" pitchFamily="18" charset="0"/>
                <a:cs typeface="Times New Roman" panose="02020603050405020304" pitchFamily="18" charset="0"/>
              </a:rPr>
              <a:t> It is essential to have the law to </a:t>
            </a:r>
            <a:r>
              <a:rPr lang="en-US" sz="2500" b="1" dirty="0">
                <a:ln>
                  <a:solidFill>
                    <a:sysClr val="windowText" lastClr="000000"/>
                  </a:solidFill>
                </a:ln>
                <a:latin typeface="Times New Roman" panose="02020603050405020304" pitchFamily="18" charset="0"/>
                <a:cs typeface="Times New Roman" panose="02020603050405020304" pitchFamily="18" charset="0"/>
              </a:rPr>
              <a:t>not perish in unbelief</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E’ </a:t>
            </a:r>
            <a:r>
              <a:rPr lang="en-US" sz="2500" dirty="0">
                <a:latin typeface="Times New Roman" panose="02020603050405020304" pitchFamily="18" charset="0"/>
                <a:cs typeface="Times New Roman" panose="02020603050405020304" pitchFamily="18" charset="0"/>
              </a:rPr>
              <a:t>Nephi accepts that Laban was </a:t>
            </a:r>
            <a:r>
              <a:rPr lang="en-US" sz="2500" b="1" dirty="0">
                <a:ln>
                  <a:solidFill>
                    <a:sysClr val="windowText" lastClr="000000"/>
                  </a:solidFill>
                </a:ln>
                <a:latin typeface="Times New Roman" panose="02020603050405020304" pitchFamily="18" charset="0"/>
                <a:cs typeface="Times New Roman" panose="02020603050405020304" pitchFamily="18" charset="0"/>
              </a:rPr>
              <a:t>delivered into his hands</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 D</a:t>
            </a:r>
            <a:r>
              <a:rPr lang="en-US" sz="2500" b="1" dirty="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He </a:t>
            </a:r>
            <a:r>
              <a:rPr lang="en-US" sz="2500" b="1" dirty="0">
                <a:ln>
                  <a:solidFill>
                    <a:sysClr val="windowText" lastClr="000000"/>
                  </a:solidFill>
                </a:ln>
                <a:latin typeface="Times New Roman" panose="02020603050405020304" pitchFamily="18" charset="0"/>
                <a:cs typeface="Times New Roman" panose="02020603050405020304" pitchFamily="18" charset="0"/>
              </a:rPr>
              <a:t>kills Laban</a:t>
            </a:r>
            <a:r>
              <a:rPr lang="en-US" sz="2500" dirty="0">
                <a:latin typeface="Times New Roman" panose="02020603050405020304" pitchFamily="18" charset="0"/>
                <a:cs typeface="Times New Roman" panose="02020603050405020304" pitchFamily="18" charset="0"/>
              </a:rPr>
              <a:t>.</a:t>
            </a:r>
          </a:p>
          <a:p>
            <a:pPr marL="342900" indent="-342900">
              <a:defRPr/>
            </a:pPr>
            <a:r>
              <a:rPr lang="en-US" sz="2500" b="1" dirty="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 C</a:t>
            </a:r>
            <a:r>
              <a:rPr lang="en-US" sz="2500" b="1" dirty="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Takes </a:t>
            </a:r>
            <a:r>
              <a:rPr lang="en-US" sz="2500" b="1" dirty="0">
                <a:ln>
                  <a:solidFill>
                    <a:sysClr val="windowText" lastClr="000000"/>
                  </a:solidFill>
                </a:ln>
                <a:latin typeface="Times New Roman" panose="02020603050405020304" pitchFamily="18" charset="0"/>
                <a:cs typeface="Times New Roman" panose="02020603050405020304" pitchFamily="18" charset="0"/>
              </a:rPr>
              <a:t>sword</a:t>
            </a:r>
            <a:r>
              <a:rPr lang="en-US" sz="2500" dirty="0">
                <a:latin typeface="Times New Roman" panose="02020603050405020304" pitchFamily="18" charset="0"/>
                <a:cs typeface="Times New Roman" panose="02020603050405020304" pitchFamily="18" charset="0"/>
              </a:rPr>
              <a:t>, armor and clothing.</a:t>
            </a:r>
          </a:p>
          <a:p>
            <a:pPr marL="342900" indent="-342900">
              <a:defRPr/>
            </a:pPr>
            <a:r>
              <a:rPr lang="en-US" sz="2500" b="1" dirty="0">
                <a:latin typeface="Times New Roman" panose="02020603050405020304" pitchFamily="18" charset="0"/>
                <a:cs typeface="Times New Roman" panose="02020603050405020304" pitchFamily="18" charset="0"/>
              </a:rPr>
              <a:t>  B’</a:t>
            </a:r>
            <a:r>
              <a:rPr lang="en-US" sz="2500" dirty="0">
                <a:latin typeface="Times New Roman" panose="02020603050405020304" pitchFamily="18" charset="0"/>
                <a:cs typeface="Times New Roman" panose="02020603050405020304" pitchFamily="18" charset="0"/>
              </a:rPr>
              <a:t> Proceeds to the </a:t>
            </a:r>
            <a:r>
              <a:rPr lang="en-US" sz="2500" b="1" dirty="0">
                <a:ln>
                  <a:solidFill>
                    <a:sysClr val="windowText" lastClr="000000"/>
                  </a:solidFill>
                </a:ln>
                <a:latin typeface="Times New Roman" panose="02020603050405020304" pitchFamily="18" charset="0"/>
                <a:cs typeface="Times New Roman" panose="02020603050405020304" pitchFamily="18" charset="0"/>
              </a:rPr>
              <a:t>house of La</a:t>
            </a:r>
            <a:r>
              <a:rPr lang="en-US" sz="2500" b="1" dirty="0">
                <a:latin typeface="Times New Roman" panose="02020603050405020304" pitchFamily="18" charset="0"/>
                <a:cs typeface="Times New Roman" panose="02020603050405020304" pitchFamily="18" charset="0"/>
              </a:rPr>
              <a:t>ban </a:t>
            </a:r>
            <a:r>
              <a:rPr lang="en-US" sz="2500" dirty="0">
                <a:latin typeface="Times New Roman" panose="02020603050405020304" pitchFamily="18" charset="0"/>
                <a:cs typeface="Times New Roman" panose="02020603050405020304" pitchFamily="18" charset="0"/>
              </a:rPr>
              <a:t>and obtains the plates.</a:t>
            </a:r>
          </a:p>
          <a:p>
            <a:pPr marL="342900" indent="-342900">
              <a:defRPr/>
            </a:pPr>
            <a:r>
              <a:rPr lang="en-US" sz="2500" b="1" dirty="0">
                <a:latin typeface="Times New Roman" panose="02020603050405020304" pitchFamily="18" charset="0"/>
                <a:cs typeface="Times New Roman" panose="02020603050405020304" pitchFamily="18" charset="0"/>
              </a:rPr>
              <a:t>A’</a:t>
            </a:r>
            <a:r>
              <a:rPr lang="en-US" sz="2500" dirty="0">
                <a:latin typeface="Times New Roman" panose="02020603050405020304" pitchFamily="18" charset="0"/>
                <a:cs typeface="Times New Roman" panose="02020603050405020304" pitchFamily="18" charset="0"/>
              </a:rPr>
              <a:t>	Returns to his </a:t>
            </a:r>
            <a:r>
              <a:rPr lang="en-US" sz="2500" b="1" dirty="0">
                <a:ln>
                  <a:solidFill>
                    <a:sysClr val="windowText" lastClr="000000"/>
                  </a:solidFill>
                </a:ln>
                <a:latin typeface="Times New Roman" panose="02020603050405020304" pitchFamily="18" charset="0"/>
                <a:cs typeface="Times New Roman" panose="02020603050405020304" pitchFamily="18" charset="0"/>
              </a:rPr>
              <a:t>brothers</a:t>
            </a:r>
            <a:r>
              <a:rPr lang="en-US" sz="2500" dirty="0">
                <a:latin typeface="Times New Roman" panose="02020603050405020304" pitchFamily="18" charset="0"/>
                <a:cs typeface="Times New Roman" panose="02020603050405020304" pitchFamily="18" charset="0"/>
              </a:rPr>
              <a:t> outside the </a:t>
            </a:r>
            <a:r>
              <a:rPr lang="en-US" sz="2500" b="1" dirty="0">
                <a:ln>
                  <a:solidFill>
                    <a:sysClr val="windowText" lastClr="000000"/>
                  </a:solidFill>
                </a:ln>
                <a:latin typeface="Times New Roman" panose="02020603050405020304" pitchFamily="18" charset="0"/>
                <a:cs typeface="Times New Roman" panose="02020603050405020304" pitchFamily="18" charset="0"/>
              </a:rPr>
              <a:t>city </a:t>
            </a:r>
            <a:r>
              <a:rPr lang="en-US" sz="2500" b="1" dirty="0" smtClean="0">
                <a:ln>
                  <a:solidFill>
                    <a:sysClr val="windowText" lastClr="000000"/>
                  </a:solidFill>
                </a:ln>
                <a:latin typeface="Times New Roman" panose="02020603050405020304" pitchFamily="18" charset="0"/>
                <a:cs typeface="Times New Roman" panose="02020603050405020304" pitchFamily="18" charset="0"/>
              </a:rPr>
              <a:t>walls</a:t>
            </a:r>
            <a:endParaRPr lang="en-US" sz="2500" b="1" dirty="0">
              <a:ln>
                <a:solidFill>
                  <a:sysClr val="windowText" lastClr="00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25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52400" y="523756"/>
            <a:ext cx="8839200" cy="5724644"/>
          </a:xfrm>
          <a:prstGeom prst="rect">
            <a:avLst/>
          </a:prstGeom>
          <a:noFill/>
          <a:ln w="9525">
            <a:noFill/>
            <a:miter lim="800000"/>
            <a:headEnd/>
            <a:tailEnd/>
          </a:ln>
        </p:spPr>
        <p:txBody>
          <a:bodyPr wrap="square">
            <a:spAutoFit/>
          </a:bodyPr>
          <a:lstStyle/>
          <a:p>
            <a:pPr>
              <a:defRPr/>
            </a:pPr>
            <a:r>
              <a:rPr lang="en-US" sz="2600" dirty="0" smtClean="0">
                <a:latin typeface="Times New Roman" panose="02020603050405020304" pitchFamily="18" charset="0"/>
                <a:cs typeface="Times New Roman" panose="02020603050405020304" pitchFamily="18" charset="0"/>
              </a:rPr>
              <a:t>Not </a:t>
            </a:r>
            <a:r>
              <a:rPr lang="en-US" sz="2600" dirty="0">
                <a:latin typeface="Times New Roman" panose="02020603050405020304" pitchFamily="18" charset="0"/>
                <a:cs typeface="Times New Roman" panose="02020603050405020304" pitchFamily="18" charset="0"/>
              </a:rPr>
              <a:t>only </a:t>
            </a:r>
            <a:r>
              <a:rPr lang="en-US" sz="2600" b="1" dirty="0">
                <a:ln>
                  <a:solidFill>
                    <a:sysClr val="windowText" lastClr="000000"/>
                  </a:solidFill>
                </a:ln>
                <a:latin typeface="Times New Roman" panose="02020603050405020304" pitchFamily="18" charset="0"/>
                <a:cs typeface="Times New Roman" panose="02020603050405020304" pitchFamily="18" charset="0"/>
              </a:rPr>
              <a:t>sections</a:t>
            </a:r>
            <a:r>
              <a:rPr lang="en-US" sz="2600" dirty="0">
                <a:latin typeface="Times New Roman" panose="02020603050405020304" pitchFamily="18" charset="0"/>
                <a:cs typeface="Times New Roman" panose="02020603050405020304" pitchFamily="18" charset="0"/>
              </a:rPr>
              <a:t>, but Nephi’s </a:t>
            </a:r>
            <a:r>
              <a:rPr lang="en-US" sz="2600" b="1" dirty="0">
                <a:ln>
                  <a:solidFill>
                    <a:sysClr val="windowText" lastClr="000000"/>
                  </a:solidFill>
                </a:ln>
                <a:latin typeface="Times New Roman" panose="02020603050405020304" pitchFamily="18" charset="0"/>
                <a:cs typeface="Times New Roman" panose="02020603050405020304" pitchFamily="18" charset="0"/>
              </a:rPr>
              <a:t>words</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are also written in carefully constructed inversions 1 Nephi </a:t>
            </a:r>
            <a:r>
              <a:rPr lang="en-US" sz="2600" dirty="0" smtClean="0">
                <a:latin typeface="Times New Roman" panose="02020603050405020304" pitchFamily="18" charset="0"/>
                <a:cs typeface="Times New Roman" panose="02020603050405020304" pitchFamily="18" charset="0"/>
              </a:rPr>
              <a:t>5:126-131: </a:t>
            </a:r>
          </a:p>
          <a:p>
            <a:pPr>
              <a:defRPr/>
            </a:pPr>
            <a:endParaRPr lang="en-US" sz="2600" dirty="0">
              <a:latin typeface="Times New Roman" panose="02020603050405020304" pitchFamily="18" charset="0"/>
              <a:cs typeface="Times New Roman" panose="02020603050405020304" pitchFamily="18" charset="0"/>
            </a:endParaRPr>
          </a:p>
          <a:p>
            <a:pPr marL="342900" indent="-342900">
              <a:defRPr/>
            </a:pPr>
            <a:r>
              <a:rPr lang="en-US" sz="2600" dirty="0" smtClean="0">
                <a:latin typeface="Times New Roman" panose="02020603050405020304" pitchFamily="18" charset="0"/>
                <a:cs typeface="Times New Roman" panose="02020603050405020304" pitchFamily="18" charset="0"/>
              </a:rPr>
              <a:t>A  behold</a:t>
            </a:r>
            <a:r>
              <a:rPr lang="en-US" sz="2600" dirty="0">
                <a:latin typeface="Times New Roman" panose="02020603050405020304" pitchFamily="18" charset="0"/>
                <a:cs typeface="Times New Roman" panose="02020603050405020304" pitchFamily="18" charset="0"/>
              </a:rPr>
              <a:t>, the Lord hath created the </a:t>
            </a:r>
            <a:r>
              <a:rPr lang="en-US" sz="2600" b="1" dirty="0">
                <a:ln>
                  <a:solidFill>
                    <a:sysClr val="windowText" lastClr="000000"/>
                  </a:solidFill>
                </a:ln>
                <a:latin typeface="Times New Roman" panose="02020603050405020304" pitchFamily="18" charset="0"/>
                <a:cs typeface="Times New Roman" panose="02020603050405020304" pitchFamily="18" charset="0"/>
              </a:rPr>
              <a:t>earth</a:t>
            </a:r>
            <a:r>
              <a:rPr lang="en-US" sz="2600" dirty="0">
                <a:latin typeface="Times New Roman" panose="02020603050405020304" pitchFamily="18" charset="0"/>
                <a:cs typeface="Times New Roman" panose="02020603050405020304" pitchFamily="18" charset="0"/>
              </a:rPr>
              <a:t> that it should be inhabited; and he hath created </a:t>
            </a:r>
            <a:r>
              <a:rPr lang="en-US" sz="2600" b="1" dirty="0">
                <a:ln>
                  <a:solidFill>
                    <a:sysClr val="windowText" lastClr="000000"/>
                  </a:solidFill>
                </a:ln>
                <a:latin typeface="Times New Roman" panose="02020603050405020304" pitchFamily="18" charset="0"/>
                <a:cs typeface="Times New Roman" panose="02020603050405020304" pitchFamily="18" charset="0"/>
              </a:rPr>
              <a:t>his</a:t>
            </a:r>
            <a:r>
              <a:rPr lang="en-US" sz="2600" dirty="0">
                <a:ln>
                  <a:solidFill>
                    <a:sysClr val="windowText" lastClr="000000"/>
                  </a:solidFill>
                </a:ln>
                <a:latin typeface="Times New Roman" panose="02020603050405020304" pitchFamily="18" charset="0"/>
                <a:cs typeface="Times New Roman" panose="02020603050405020304" pitchFamily="18" charset="0"/>
              </a:rPr>
              <a:t> </a:t>
            </a:r>
            <a:r>
              <a:rPr lang="en-US" sz="2600" b="1" dirty="0">
                <a:ln>
                  <a:solidFill>
                    <a:sysClr val="windowText" lastClr="000000"/>
                  </a:solidFill>
                </a:ln>
                <a:latin typeface="Times New Roman" panose="02020603050405020304" pitchFamily="18" charset="0"/>
                <a:cs typeface="Times New Roman" panose="02020603050405020304" pitchFamily="18" charset="0"/>
              </a:rPr>
              <a:t>children</a:t>
            </a:r>
            <a:r>
              <a:rPr lang="en-US" sz="2600" i="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that they should possess </a:t>
            </a:r>
            <a:r>
              <a:rPr lang="en-US" sz="2600" dirty="0" smtClean="0">
                <a:latin typeface="Times New Roman" panose="02020603050405020304" pitchFamily="18" charset="0"/>
                <a:cs typeface="Times New Roman" panose="02020603050405020304" pitchFamily="18" charset="0"/>
              </a:rPr>
              <a:t>it.</a:t>
            </a:r>
          </a:p>
          <a:p>
            <a:pPr marL="342900" indent="-342900">
              <a:defRPr/>
            </a:pPr>
            <a:r>
              <a:rPr lang="en-US" sz="2600" dirty="0" smtClean="0">
                <a:latin typeface="Times New Roman" panose="02020603050405020304" pitchFamily="18" charset="0"/>
                <a:cs typeface="Times New Roman" panose="02020603050405020304" pitchFamily="18" charset="0"/>
              </a:rPr>
              <a:t>		B  and </a:t>
            </a:r>
            <a:r>
              <a:rPr lang="en-US" sz="2600" dirty="0">
                <a:latin typeface="Times New Roman" panose="02020603050405020304" pitchFamily="18" charset="0"/>
                <a:cs typeface="Times New Roman" panose="02020603050405020304" pitchFamily="18" charset="0"/>
              </a:rPr>
              <a:t>he raiseth up </a:t>
            </a:r>
            <a:r>
              <a:rPr lang="en-US" sz="2600" b="1" dirty="0">
                <a:ln>
                  <a:solidFill>
                    <a:sysClr val="windowText" lastClr="000000"/>
                  </a:solidFill>
                </a:ln>
                <a:latin typeface="Times New Roman" panose="02020603050405020304" pitchFamily="18" charset="0"/>
                <a:cs typeface="Times New Roman" panose="02020603050405020304" pitchFamily="18" charset="0"/>
              </a:rPr>
              <a:t>a righteous </a:t>
            </a:r>
            <a:r>
              <a:rPr lang="en-US" sz="2600" dirty="0">
                <a:latin typeface="Times New Roman" panose="02020603050405020304" pitchFamily="18" charset="0"/>
                <a:cs typeface="Times New Roman" panose="02020603050405020304" pitchFamily="18" charset="0"/>
              </a:rPr>
              <a:t>nation; and </a:t>
            </a:r>
            <a:r>
              <a:rPr lang="en-US" sz="2600" b="1" dirty="0" smtClean="0">
                <a:ln>
                  <a:solidFill>
                    <a:sysClr val="windowText" lastClr="000000"/>
                  </a:solidFill>
                </a:ln>
                <a:latin typeface="Times New Roman" panose="02020603050405020304" pitchFamily="18" charset="0"/>
                <a:cs typeface="Times New Roman" panose="02020603050405020304" pitchFamily="18" charset="0"/>
              </a:rPr>
              <a:t>destroyeth 	     the </a:t>
            </a:r>
            <a:r>
              <a:rPr lang="en-US" sz="2600" b="1" dirty="0">
                <a:ln>
                  <a:solidFill>
                    <a:sysClr val="windowText" lastClr="000000"/>
                  </a:solidFill>
                </a:ln>
                <a:latin typeface="Times New Roman" panose="02020603050405020304" pitchFamily="18" charset="0"/>
                <a:cs typeface="Times New Roman" panose="02020603050405020304" pitchFamily="18" charset="0"/>
              </a:rPr>
              <a:t>nations of the </a:t>
            </a:r>
            <a:r>
              <a:rPr lang="en-US" sz="2600" b="1" dirty="0" smtClean="0">
                <a:ln>
                  <a:solidFill>
                    <a:sysClr val="windowText" lastClr="000000"/>
                  </a:solidFill>
                </a:ln>
                <a:latin typeface="Times New Roman" panose="02020603050405020304" pitchFamily="18" charset="0"/>
                <a:cs typeface="Times New Roman" panose="02020603050405020304" pitchFamily="18" charset="0"/>
              </a:rPr>
              <a:t>wicked</a:t>
            </a:r>
            <a:r>
              <a:rPr lang="en-US" sz="2600" dirty="0" smtClean="0">
                <a:latin typeface="Times New Roman" panose="02020603050405020304" pitchFamily="18" charset="0"/>
                <a:cs typeface="Times New Roman" panose="02020603050405020304" pitchFamily="18" charset="0"/>
              </a:rPr>
              <a:t>.</a:t>
            </a:r>
          </a:p>
          <a:p>
            <a:pPr marL="342900" indent="-342900">
              <a:defRP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B’ and </a:t>
            </a:r>
            <a:r>
              <a:rPr lang="en-US" sz="2600" dirty="0">
                <a:latin typeface="Times New Roman" panose="02020603050405020304" pitchFamily="18" charset="0"/>
                <a:cs typeface="Times New Roman" panose="02020603050405020304" pitchFamily="18" charset="0"/>
              </a:rPr>
              <a:t>he leadeth away </a:t>
            </a:r>
            <a:r>
              <a:rPr lang="en-US" sz="2600" b="1" dirty="0">
                <a:ln>
                  <a:solidFill>
                    <a:sysClr val="windowText" lastClr="000000"/>
                  </a:solidFill>
                </a:ln>
                <a:latin typeface="Times New Roman" panose="02020603050405020304" pitchFamily="18" charset="0"/>
                <a:cs typeface="Times New Roman" panose="02020603050405020304" pitchFamily="18" charset="0"/>
              </a:rPr>
              <a:t>the righteous </a:t>
            </a:r>
            <a:r>
              <a:rPr lang="en-US" sz="2600" dirty="0">
                <a:latin typeface="Times New Roman" panose="02020603050405020304" pitchFamily="18" charset="0"/>
                <a:cs typeface="Times New Roman" panose="02020603050405020304" pitchFamily="18" charset="0"/>
              </a:rPr>
              <a:t>into precious </a:t>
            </a:r>
            <a:r>
              <a:rPr lang="en-US" sz="2600" dirty="0" smtClean="0">
                <a:latin typeface="Times New Roman" panose="02020603050405020304" pitchFamily="18" charset="0"/>
                <a:cs typeface="Times New Roman" panose="02020603050405020304" pitchFamily="18" charset="0"/>
              </a:rPr>
              <a:t>		     lands</a:t>
            </a:r>
            <a:r>
              <a:rPr lang="en-US" sz="2600" dirty="0">
                <a:latin typeface="Times New Roman" panose="02020603050405020304" pitchFamily="18" charset="0"/>
                <a:cs typeface="Times New Roman" panose="02020603050405020304" pitchFamily="18" charset="0"/>
              </a:rPr>
              <a:t>, and </a:t>
            </a:r>
            <a:r>
              <a:rPr lang="en-US" sz="2600" b="1" dirty="0">
                <a:ln>
                  <a:solidFill>
                    <a:sysClr val="windowText" lastClr="000000"/>
                  </a:solidFill>
                </a:ln>
                <a:latin typeface="Times New Roman" panose="02020603050405020304" pitchFamily="18" charset="0"/>
                <a:cs typeface="Times New Roman" panose="02020603050405020304" pitchFamily="18" charset="0"/>
              </a:rPr>
              <a:t>the wicked he destroyeth </a:t>
            </a:r>
            <a:r>
              <a:rPr lang="en-US" sz="2600" dirty="0">
                <a:latin typeface="Times New Roman" panose="02020603050405020304" pitchFamily="18" charset="0"/>
                <a:cs typeface="Times New Roman" panose="02020603050405020304" pitchFamily="18" charset="0"/>
              </a:rPr>
              <a:t>and curseth the </a:t>
            </a:r>
            <a:r>
              <a:rPr lang="en-US" sz="2600" dirty="0" smtClean="0">
                <a:latin typeface="Times New Roman" panose="02020603050405020304" pitchFamily="18" charset="0"/>
                <a:cs typeface="Times New Roman" panose="02020603050405020304" pitchFamily="18" charset="0"/>
              </a:rPr>
              <a:t>	     land </a:t>
            </a:r>
            <a:r>
              <a:rPr lang="en-US" sz="2600" dirty="0">
                <a:latin typeface="Times New Roman" panose="02020603050405020304" pitchFamily="18" charset="0"/>
                <a:cs typeface="Times New Roman" panose="02020603050405020304" pitchFamily="18" charset="0"/>
              </a:rPr>
              <a:t>unto them for their sakes.</a:t>
            </a:r>
          </a:p>
          <a:p>
            <a:pPr marL="342900" indent="-342900">
              <a:defRPr/>
            </a:pPr>
            <a:r>
              <a:rPr lang="en-US" sz="2600" dirty="0">
                <a:latin typeface="Times New Roman" panose="02020603050405020304" pitchFamily="18" charset="0"/>
                <a:cs typeface="Times New Roman" panose="02020603050405020304" pitchFamily="18" charset="0"/>
              </a:rPr>
              <a:t>A’	</a:t>
            </a:r>
            <a:r>
              <a:rPr lang="en-US" sz="2600" dirty="0" smtClean="0">
                <a:latin typeface="Times New Roman" panose="02020603050405020304" pitchFamily="18" charset="0"/>
                <a:cs typeface="Times New Roman" panose="02020603050405020304" pitchFamily="18" charset="0"/>
              </a:rPr>
              <a:t>he </a:t>
            </a:r>
            <a:r>
              <a:rPr lang="en-US" sz="2600" dirty="0">
                <a:latin typeface="Times New Roman" panose="02020603050405020304" pitchFamily="18" charset="0"/>
                <a:cs typeface="Times New Roman" panose="02020603050405020304" pitchFamily="18" charset="0"/>
              </a:rPr>
              <a:t>ruleth high in the heavens, for it is his throne, and this </a:t>
            </a:r>
            <a:r>
              <a:rPr lang="en-US" sz="2600" b="1" dirty="0">
                <a:ln>
                  <a:solidFill>
                    <a:sysClr val="windowText" lastClr="000000"/>
                  </a:solidFill>
                </a:ln>
                <a:latin typeface="Times New Roman" panose="02020603050405020304" pitchFamily="18" charset="0"/>
                <a:cs typeface="Times New Roman" panose="02020603050405020304" pitchFamily="18" charset="0"/>
              </a:rPr>
              <a:t>earth</a:t>
            </a:r>
            <a:r>
              <a:rPr lang="en-US" sz="2600" dirty="0">
                <a:latin typeface="Times New Roman" panose="02020603050405020304" pitchFamily="18" charset="0"/>
                <a:cs typeface="Times New Roman" panose="02020603050405020304" pitchFamily="18" charset="0"/>
              </a:rPr>
              <a:t> is his footstool. And he loveth </a:t>
            </a:r>
            <a:r>
              <a:rPr lang="en-US" sz="2600" b="1" dirty="0">
                <a:ln>
                  <a:solidFill>
                    <a:sysClr val="windowText" lastClr="000000"/>
                  </a:solidFill>
                </a:ln>
                <a:latin typeface="Times New Roman" panose="02020603050405020304" pitchFamily="18" charset="0"/>
                <a:cs typeface="Times New Roman" panose="02020603050405020304" pitchFamily="18" charset="0"/>
              </a:rPr>
              <a:t>those who will have him to be their God</a:t>
            </a:r>
            <a:r>
              <a:rPr lang="en-US" sz="26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5678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6200" y="304800"/>
            <a:ext cx="8915400" cy="6093976"/>
          </a:xfrm>
          <a:prstGeom prst="rect">
            <a:avLst/>
          </a:prstGeom>
          <a:noFill/>
          <a:ln w="9525">
            <a:noFill/>
            <a:miter lim="800000"/>
            <a:headEnd/>
            <a:tailEnd/>
          </a:ln>
        </p:spPr>
        <p:txBody>
          <a:bodyPr wrap="square">
            <a:spAutoFit/>
          </a:bodyPr>
          <a:lstStyle/>
          <a:p>
            <a:pPr marL="296863" indent="-296863">
              <a:defRPr/>
            </a:pPr>
            <a:r>
              <a:rPr lang="en-US" sz="2600" b="1" dirty="0">
                <a:latin typeface="Times New Roman" panose="02020603050405020304" pitchFamily="18" charset="0"/>
                <a:cs typeface="Times New Roman" panose="02020603050405020304" pitchFamily="18" charset="0"/>
              </a:rPr>
              <a:t>Mosiah </a:t>
            </a:r>
            <a:r>
              <a:rPr lang="en-US" sz="2600" b="1" dirty="0" smtClean="0">
                <a:latin typeface="Times New Roman" panose="02020603050405020304" pitchFamily="18" charset="0"/>
                <a:cs typeface="Times New Roman" panose="02020603050405020304" pitchFamily="18" charset="0"/>
              </a:rPr>
              <a:t>3:13-16:</a:t>
            </a:r>
          </a:p>
          <a:p>
            <a:pPr marL="296863" indent="-296863">
              <a:defRPr/>
            </a:pPr>
            <a:endParaRPr lang="en-US" sz="2600" b="1" dirty="0">
              <a:latin typeface="Times New Roman" panose="02020603050405020304" pitchFamily="18" charset="0"/>
              <a:cs typeface="Times New Roman" panose="02020603050405020304" pitchFamily="18" charset="0"/>
            </a:endParaRPr>
          </a:p>
          <a:p>
            <a:pPr marL="296863" indent="-296863">
              <a:defRPr/>
            </a:pPr>
            <a:r>
              <a:rPr lang="en-US" sz="2600" b="1" dirty="0" smtClean="0">
                <a:latin typeface="Times New Roman" panose="02020603050405020304" pitchFamily="18" charset="0"/>
                <a:cs typeface="Times New Roman" panose="02020603050405020304" pitchFamily="18" charset="0"/>
              </a:rPr>
              <a:t>A</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whosoever shall not take upon them the </a:t>
            </a:r>
            <a:r>
              <a:rPr lang="en-US" sz="2600" b="1" dirty="0">
                <a:ln>
                  <a:solidFill>
                    <a:sysClr val="windowText" lastClr="000000"/>
                  </a:solidFill>
                </a:ln>
                <a:latin typeface="Times New Roman" panose="02020603050405020304" pitchFamily="18" charset="0"/>
                <a:cs typeface="Times New Roman" panose="02020603050405020304" pitchFamily="18" charset="0"/>
              </a:rPr>
              <a:t>name of Christ</a:t>
            </a:r>
          </a:p>
          <a:p>
            <a:pPr marL="342900" indent="-342900">
              <a:defRPr/>
            </a:pPr>
            <a:r>
              <a:rPr lang="en-US" sz="2600" b="1" dirty="0" smtClean="0">
                <a:latin typeface="Times New Roman" panose="02020603050405020304" pitchFamily="18" charset="0"/>
                <a:cs typeface="Times New Roman" panose="02020603050405020304" pitchFamily="18" charset="0"/>
              </a:rPr>
              <a:t>    B</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must </a:t>
            </a:r>
            <a:r>
              <a:rPr lang="en-US" sz="2600" dirty="0">
                <a:latin typeface="Times New Roman" panose="02020603050405020304" pitchFamily="18" charset="0"/>
                <a:cs typeface="Times New Roman" panose="02020603050405020304" pitchFamily="18" charset="0"/>
              </a:rPr>
              <a:t>be </a:t>
            </a:r>
            <a:r>
              <a:rPr lang="en-US" sz="2600" b="1" dirty="0">
                <a:ln>
                  <a:solidFill>
                    <a:sysClr val="windowText" lastClr="000000"/>
                  </a:solidFill>
                </a:ln>
                <a:latin typeface="Times New Roman" panose="02020603050405020304" pitchFamily="18" charset="0"/>
                <a:cs typeface="Times New Roman" panose="02020603050405020304" pitchFamily="18" charset="0"/>
              </a:rPr>
              <a:t>called</a:t>
            </a:r>
            <a:r>
              <a:rPr lang="en-US" sz="2600" dirty="0">
                <a:latin typeface="Times New Roman" panose="02020603050405020304" pitchFamily="18" charset="0"/>
                <a:cs typeface="Times New Roman" panose="02020603050405020304" pitchFamily="18" charset="0"/>
              </a:rPr>
              <a:t> by some other name</a:t>
            </a:r>
          </a:p>
          <a:p>
            <a:pPr marL="342900" indent="-342900">
              <a:defRPr/>
            </a:pPr>
            <a:r>
              <a:rPr lang="en-US" sz="2600" b="1" dirty="0" smtClean="0">
                <a:latin typeface="Times New Roman" panose="02020603050405020304" pitchFamily="18" charset="0"/>
                <a:cs typeface="Times New Roman" panose="02020603050405020304" pitchFamily="18" charset="0"/>
              </a:rPr>
              <a:t>       C</a:t>
            </a:r>
            <a:r>
              <a:rPr lang="en-US" sz="2600" dirty="0">
                <a:latin typeface="Times New Roman" panose="02020603050405020304" pitchFamily="18" charset="0"/>
                <a:cs typeface="Times New Roman" panose="02020603050405020304" pitchFamily="18" charset="0"/>
              </a:rPr>
              <a:t>	therefore he findeth himself on the </a:t>
            </a:r>
            <a:r>
              <a:rPr lang="en-US" sz="2600" b="1" dirty="0">
                <a:ln>
                  <a:solidFill>
                    <a:sysClr val="windowText" lastClr="000000"/>
                  </a:solidFill>
                </a:ln>
                <a:latin typeface="Times New Roman" panose="02020603050405020304" pitchFamily="18" charset="0"/>
                <a:cs typeface="Times New Roman" panose="02020603050405020304" pitchFamily="18" charset="0"/>
              </a:rPr>
              <a:t>left hand of God</a:t>
            </a:r>
          </a:p>
          <a:p>
            <a:pPr marL="342900" indent="-342900">
              <a:defRPr/>
            </a:pPr>
            <a:r>
              <a:rPr lang="en-US" sz="2600" b="1" dirty="0" smtClean="0">
                <a:latin typeface="Times New Roman" panose="02020603050405020304" pitchFamily="18" charset="0"/>
                <a:cs typeface="Times New Roman" panose="02020603050405020304" pitchFamily="18" charset="0"/>
              </a:rPr>
              <a:t>         D</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ye </a:t>
            </a:r>
            <a:r>
              <a:rPr lang="en-US" sz="2600" dirty="0">
                <a:latin typeface="Times New Roman" panose="02020603050405020304" pitchFamily="18" charset="0"/>
                <a:cs typeface="Times New Roman" panose="02020603050405020304" pitchFamily="18" charset="0"/>
              </a:rPr>
              <a:t>should </a:t>
            </a:r>
            <a:r>
              <a:rPr lang="en-US" sz="2600" b="1" dirty="0">
                <a:ln>
                  <a:solidFill>
                    <a:sysClr val="windowText" lastClr="000000"/>
                  </a:solidFill>
                </a:ln>
                <a:latin typeface="Times New Roman" panose="02020603050405020304" pitchFamily="18" charset="0"/>
                <a:cs typeface="Times New Roman" panose="02020603050405020304" pitchFamily="18" charset="0"/>
              </a:rPr>
              <a:t>remember</a:t>
            </a:r>
            <a:r>
              <a:rPr lang="en-US" sz="2600" dirty="0">
                <a:latin typeface="Times New Roman" panose="02020603050405020304" pitchFamily="18" charset="0"/>
                <a:cs typeface="Times New Roman" panose="02020603050405020304" pitchFamily="18" charset="0"/>
              </a:rPr>
              <a:t> also that this is the </a:t>
            </a:r>
            <a:r>
              <a:rPr lang="en-US" sz="2600" b="1" dirty="0">
                <a:ln>
                  <a:solidFill>
                    <a:sysClr val="windowText" lastClr="000000"/>
                  </a:solidFill>
                </a:ln>
                <a:latin typeface="Times New Roman" panose="02020603050405020304" pitchFamily="18" charset="0"/>
                <a:cs typeface="Times New Roman" panose="02020603050405020304" pitchFamily="18" charset="0"/>
              </a:rPr>
              <a:t>name</a:t>
            </a:r>
          </a:p>
          <a:p>
            <a:pPr marL="342900" indent="-342900">
              <a:defRPr/>
            </a:pPr>
            <a:r>
              <a:rPr lang="en-US" sz="2600" b="1" dirty="0" smtClean="0">
                <a:latin typeface="Times New Roman" panose="02020603050405020304" pitchFamily="18" charset="0"/>
                <a:cs typeface="Times New Roman" panose="02020603050405020304" pitchFamily="18" charset="0"/>
              </a:rPr>
              <a:t>           E</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that </a:t>
            </a:r>
            <a:r>
              <a:rPr lang="en-US" sz="2600" dirty="0">
                <a:latin typeface="Times New Roman" panose="02020603050405020304" pitchFamily="18" charset="0"/>
                <a:cs typeface="Times New Roman" panose="02020603050405020304" pitchFamily="18" charset="0"/>
              </a:rPr>
              <a:t>never should be </a:t>
            </a:r>
            <a:r>
              <a:rPr lang="en-US" sz="2600" b="1" dirty="0">
                <a:ln>
                  <a:solidFill>
                    <a:sysClr val="windowText" lastClr="000000"/>
                  </a:solidFill>
                </a:ln>
                <a:latin typeface="Times New Roman" panose="02020603050405020304" pitchFamily="18" charset="0"/>
                <a:cs typeface="Times New Roman" panose="02020603050405020304" pitchFamily="18" charset="0"/>
              </a:rPr>
              <a:t>blotted out</a:t>
            </a:r>
          </a:p>
          <a:p>
            <a:pPr marL="342900" indent="-342900">
              <a:defRPr/>
            </a:pPr>
            <a:r>
              <a:rPr lang="en-US" sz="2600" b="1" dirty="0" smtClean="0">
                <a:latin typeface="Times New Roman" panose="02020603050405020304" pitchFamily="18" charset="0"/>
                <a:cs typeface="Times New Roman" panose="02020603050405020304" pitchFamily="18" charset="0"/>
              </a:rPr>
              <a:t>               F</a:t>
            </a:r>
            <a:r>
              <a:rPr lang="en-US" sz="2600" dirty="0" smtClean="0">
                <a:latin typeface="Times New Roman" panose="02020603050405020304" pitchFamily="18" charset="0"/>
                <a:cs typeface="Times New Roman" panose="02020603050405020304" pitchFamily="18" charset="0"/>
              </a:rPr>
              <a:t>  except </a:t>
            </a:r>
            <a:r>
              <a:rPr lang="en-US" sz="2600" dirty="0">
                <a:latin typeface="Times New Roman" panose="02020603050405020304" pitchFamily="18" charset="0"/>
                <a:cs typeface="Times New Roman" panose="02020603050405020304" pitchFamily="18" charset="0"/>
              </a:rPr>
              <a:t>it be through </a:t>
            </a:r>
            <a:r>
              <a:rPr lang="en-US" sz="2600" b="1" dirty="0">
                <a:ln>
                  <a:solidFill>
                    <a:sysClr val="windowText" lastClr="000000"/>
                  </a:solidFill>
                </a:ln>
                <a:latin typeface="Times New Roman" panose="02020603050405020304" pitchFamily="18" charset="0"/>
                <a:cs typeface="Times New Roman" panose="02020603050405020304" pitchFamily="18" charset="0"/>
              </a:rPr>
              <a:t>transgression</a:t>
            </a:r>
          </a:p>
          <a:p>
            <a:pPr marL="342900" indent="-342900">
              <a:defRPr/>
            </a:pPr>
            <a:r>
              <a:rPr lang="en-US" sz="2600" b="1" dirty="0" smtClean="0">
                <a:latin typeface="Times New Roman" panose="02020603050405020304" pitchFamily="18" charset="0"/>
                <a:cs typeface="Times New Roman" panose="02020603050405020304" pitchFamily="18" charset="0"/>
              </a:rPr>
              <a:t>               F’</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Therefore</a:t>
            </a:r>
            <a:r>
              <a:rPr lang="en-US" sz="2600" dirty="0">
                <a:latin typeface="Times New Roman" panose="02020603050405020304" pitchFamily="18" charset="0"/>
                <a:cs typeface="Times New Roman" panose="02020603050405020304" pitchFamily="18" charset="0"/>
              </a:rPr>
              <a:t>, take heed that you do not </a:t>
            </a:r>
            <a:r>
              <a:rPr lang="en-US" sz="2600" b="1" dirty="0">
                <a:ln>
                  <a:solidFill>
                    <a:sysClr val="windowText" lastClr="000000"/>
                  </a:solidFill>
                </a:ln>
                <a:latin typeface="Times New Roman" panose="02020603050405020304" pitchFamily="18" charset="0"/>
                <a:cs typeface="Times New Roman" panose="02020603050405020304" pitchFamily="18" charset="0"/>
              </a:rPr>
              <a:t>transgress</a:t>
            </a:r>
          </a:p>
          <a:p>
            <a:pPr marL="342900" indent="-342900">
              <a:defRPr/>
            </a:pPr>
            <a:r>
              <a:rPr lang="en-US" sz="2600" b="1" dirty="0" smtClean="0">
                <a:latin typeface="Times New Roman" panose="02020603050405020304" pitchFamily="18" charset="0"/>
                <a:cs typeface="Times New Roman" panose="02020603050405020304" pitchFamily="18" charset="0"/>
              </a:rPr>
              <a:t>           E’</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that </a:t>
            </a:r>
            <a:r>
              <a:rPr lang="en-US" sz="2600" dirty="0">
                <a:latin typeface="Times New Roman" panose="02020603050405020304" pitchFamily="18" charset="0"/>
                <a:cs typeface="Times New Roman" panose="02020603050405020304" pitchFamily="18" charset="0"/>
              </a:rPr>
              <a:t>the name be not </a:t>
            </a:r>
            <a:r>
              <a:rPr lang="en-US" sz="2600" b="1" dirty="0">
                <a:ln>
                  <a:solidFill>
                    <a:sysClr val="windowText" lastClr="000000"/>
                  </a:solidFill>
                </a:ln>
                <a:latin typeface="Times New Roman" panose="02020603050405020304" pitchFamily="18" charset="0"/>
                <a:cs typeface="Times New Roman" panose="02020603050405020304" pitchFamily="18" charset="0"/>
              </a:rPr>
              <a:t>blotted out </a:t>
            </a:r>
            <a:r>
              <a:rPr lang="en-US" sz="2600" dirty="0">
                <a:latin typeface="Times New Roman" panose="02020603050405020304" pitchFamily="18" charset="0"/>
                <a:cs typeface="Times New Roman" panose="02020603050405020304" pitchFamily="18" charset="0"/>
              </a:rPr>
              <a:t>of your hearts</a:t>
            </a:r>
          </a:p>
          <a:p>
            <a:pPr marL="342900" indent="-342900">
              <a:defRPr/>
            </a:pPr>
            <a:r>
              <a:rPr lang="en-US" sz="2600" b="1" dirty="0" smtClean="0">
                <a:latin typeface="Times New Roman" panose="02020603050405020304" pitchFamily="18" charset="0"/>
                <a:cs typeface="Times New Roman" panose="02020603050405020304" pitchFamily="18" charset="0"/>
              </a:rPr>
              <a:t>         D’  </a:t>
            </a:r>
            <a:r>
              <a:rPr lang="en-US" sz="2600" dirty="0" smtClean="0">
                <a:latin typeface="Times New Roman" panose="02020603050405020304" pitchFamily="18" charset="0"/>
                <a:cs typeface="Times New Roman" panose="02020603050405020304" pitchFamily="18" charset="0"/>
              </a:rPr>
              <a:t>I </a:t>
            </a:r>
            <a:r>
              <a:rPr lang="en-US" sz="2600" dirty="0">
                <a:latin typeface="Times New Roman" panose="02020603050405020304" pitchFamily="18" charset="0"/>
                <a:cs typeface="Times New Roman" panose="02020603050405020304" pitchFamily="18" charset="0"/>
              </a:rPr>
              <a:t>would that ye should </a:t>
            </a:r>
            <a:r>
              <a:rPr lang="en-US" sz="2600" b="1" dirty="0">
                <a:ln>
                  <a:solidFill>
                    <a:sysClr val="windowText" lastClr="000000"/>
                  </a:solidFill>
                </a:ln>
                <a:latin typeface="Times New Roman" panose="02020603050405020304" pitchFamily="18" charset="0"/>
                <a:cs typeface="Times New Roman" panose="02020603050405020304" pitchFamily="18" charset="0"/>
              </a:rPr>
              <a:t>remember</a:t>
            </a:r>
            <a:r>
              <a:rPr lang="en-US" sz="2600" dirty="0">
                <a:latin typeface="Times New Roman" panose="02020603050405020304" pitchFamily="18" charset="0"/>
                <a:cs typeface="Times New Roman" panose="02020603050405020304" pitchFamily="18" charset="0"/>
              </a:rPr>
              <a:t> to retain this </a:t>
            </a:r>
            <a:r>
              <a:rPr lang="en-US" sz="2600" b="1" dirty="0">
                <a:ln>
                  <a:solidFill>
                    <a:sysClr val="windowText" lastClr="000000"/>
                  </a:solidFill>
                </a:ln>
                <a:latin typeface="Times New Roman" panose="02020603050405020304" pitchFamily="18" charset="0"/>
                <a:cs typeface="Times New Roman" panose="02020603050405020304" pitchFamily="18" charset="0"/>
              </a:rPr>
              <a:t>name</a:t>
            </a:r>
          </a:p>
          <a:p>
            <a:pPr marL="342900" indent="-342900">
              <a:defRPr/>
            </a:pPr>
            <a:r>
              <a:rPr lang="en-US" sz="2600" b="1" dirty="0" smtClean="0">
                <a:latin typeface="Times New Roman" panose="02020603050405020304" pitchFamily="18" charset="0"/>
                <a:cs typeface="Times New Roman" panose="02020603050405020304" pitchFamily="18" charset="0"/>
              </a:rPr>
              <a:t>       C’</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that </a:t>
            </a:r>
            <a:r>
              <a:rPr lang="en-US" sz="2600" dirty="0">
                <a:latin typeface="Times New Roman" panose="02020603050405020304" pitchFamily="18" charset="0"/>
                <a:cs typeface="Times New Roman" panose="02020603050405020304" pitchFamily="18" charset="0"/>
              </a:rPr>
              <a:t>ye are not found on the </a:t>
            </a:r>
            <a:r>
              <a:rPr lang="en-US" sz="2600" b="1" dirty="0">
                <a:ln>
                  <a:solidFill>
                    <a:sysClr val="windowText" lastClr="000000"/>
                  </a:solidFill>
                </a:ln>
                <a:latin typeface="Times New Roman" panose="02020603050405020304" pitchFamily="18" charset="0"/>
                <a:cs typeface="Times New Roman" panose="02020603050405020304" pitchFamily="18" charset="0"/>
              </a:rPr>
              <a:t>left hand of God</a:t>
            </a:r>
          </a:p>
          <a:p>
            <a:pPr marL="342900" indent="-342900">
              <a:defRPr/>
            </a:pPr>
            <a:r>
              <a:rPr lang="en-US" sz="2600" b="1" dirty="0" smtClean="0">
                <a:latin typeface="Times New Roman" panose="02020603050405020304" pitchFamily="18" charset="0"/>
                <a:cs typeface="Times New Roman" panose="02020603050405020304" pitchFamily="18" charset="0"/>
              </a:rPr>
              <a:t>    B</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but </a:t>
            </a:r>
            <a:r>
              <a:rPr lang="en-US" sz="2600" dirty="0">
                <a:latin typeface="Times New Roman" panose="02020603050405020304" pitchFamily="18" charset="0"/>
                <a:cs typeface="Times New Roman" panose="02020603050405020304" pitchFamily="18" charset="0"/>
              </a:rPr>
              <a:t>that ye hear and know the voice by which ye shall be </a:t>
            </a:r>
            <a:r>
              <a:rPr lang="en-US" sz="2600" dirty="0" smtClean="0">
                <a:latin typeface="Times New Roman" panose="02020603050405020304" pitchFamily="18" charset="0"/>
                <a:cs typeface="Times New Roman" panose="02020603050405020304" pitchFamily="18" charset="0"/>
              </a:rPr>
              <a:t>    	</a:t>
            </a:r>
            <a:r>
              <a:rPr lang="en-US" sz="2600" b="1" dirty="0" smtClean="0">
                <a:ln>
                  <a:solidFill>
                    <a:sysClr val="windowText" lastClr="000000"/>
                  </a:solidFill>
                </a:ln>
                <a:latin typeface="Times New Roman" panose="02020603050405020304" pitchFamily="18" charset="0"/>
                <a:cs typeface="Times New Roman" panose="02020603050405020304" pitchFamily="18" charset="0"/>
              </a:rPr>
              <a:t>called</a:t>
            </a:r>
            <a:endParaRPr lang="en-US" sz="2600" b="1" dirty="0">
              <a:ln>
                <a:solidFill>
                  <a:sysClr val="windowText" lastClr="000000"/>
                </a:solidFill>
              </a:ln>
              <a:latin typeface="Times New Roman" panose="02020603050405020304" pitchFamily="18" charset="0"/>
              <a:cs typeface="Times New Roman" panose="02020603050405020304" pitchFamily="18" charset="0"/>
            </a:endParaRPr>
          </a:p>
          <a:p>
            <a:pPr marL="342900" indent="-342900">
              <a:defRPr/>
            </a:pPr>
            <a:r>
              <a:rPr lang="en-US" sz="2600" b="1" dirty="0">
                <a:latin typeface="Times New Roman" panose="02020603050405020304" pitchFamily="18" charset="0"/>
                <a:cs typeface="Times New Roman" panose="02020603050405020304" pitchFamily="18" charset="0"/>
              </a:rPr>
              <a:t>A’</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and </a:t>
            </a:r>
            <a:r>
              <a:rPr lang="en-US" sz="2600" dirty="0">
                <a:latin typeface="Times New Roman" panose="02020603050405020304" pitchFamily="18" charset="0"/>
                <a:cs typeface="Times New Roman" panose="02020603050405020304" pitchFamily="18" charset="0"/>
              </a:rPr>
              <a:t>also the </a:t>
            </a:r>
            <a:r>
              <a:rPr lang="en-US" sz="2600" b="1" dirty="0">
                <a:ln>
                  <a:solidFill>
                    <a:sysClr val="windowText" lastClr="000000"/>
                  </a:solidFill>
                </a:ln>
                <a:latin typeface="Times New Roman" panose="02020603050405020304" pitchFamily="18" charset="0"/>
                <a:cs typeface="Times New Roman" panose="02020603050405020304" pitchFamily="18" charset="0"/>
              </a:rPr>
              <a:t>name</a:t>
            </a:r>
            <a:r>
              <a:rPr lang="en-US" sz="2600" dirty="0">
                <a:latin typeface="Times New Roman" panose="02020603050405020304" pitchFamily="18" charset="0"/>
                <a:cs typeface="Times New Roman" panose="02020603050405020304" pitchFamily="18" charset="0"/>
              </a:rPr>
              <a:t> by which he shall call </a:t>
            </a:r>
            <a:r>
              <a:rPr lang="en-US" sz="2600" dirty="0" smtClean="0">
                <a:latin typeface="Times New Roman" panose="02020603050405020304" pitchFamily="18" charset="0"/>
                <a:cs typeface="Times New Roman" panose="02020603050405020304" pitchFamily="18" charset="0"/>
              </a:rPr>
              <a:t>you</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95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 y="304800"/>
            <a:ext cx="8534400" cy="6278642"/>
          </a:xfrm>
          <a:prstGeom prst="rect">
            <a:avLst/>
          </a:prstGeom>
          <a:noFill/>
          <a:ln w="9525">
            <a:noFill/>
            <a:miter lim="800000"/>
            <a:headEnd/>
            <a:tailEnd/>
          </a:ln>
        </p:spPr>
        <p:txBody>
          <a:bodyPr wrap="square">
            <a:spAutoFit/>
          </a:bodyPr>
          <a:lstStyle/>
          <a:p>
            <a:pPr>
              <a:defRPr/>
            </a:pPr>
            <a:r>
              <a:rPr lang="en-US" sz="2800" b="1" dirty="0" smtClean="0">
                <a:latin typeface="Times New Roman" panose="02020603050405020304" pitchFamily="18" charset="0"/>
                <a:cs typeface="Times New Roman" panose="02020603050405020304" pitchFamily="18" charset="0"/>
              </a:rPr>
              <a:t>John </a:t>
            </a:r>
            <a:r>
              <a:rPr lang="en-US" sz="2800" b="1" dirty="0">
                <a:latin typeface="Times New Roman" panose="02020603050405020304" pitchFamily="18" charset="0"/>
                <a:cs typeface="Times New Roman" panose="02020603050405020304" pitchFamily="18" charset="0"/>
              </a:rPr>
              <a:t>W. Welch’s conclusion: </a:t>
            </a:r>
          </a:p>
          <a:p>
            <a:pPr>
              <a:defRPr/>
            </a:pPr>
            <a:endParaRPr lang="en-US" sz="2800" b="1" dirty="0">
              <a:latin typeface="Times New Roman" panose="02020603050405020304" pitchFamily="18" charset="0"/>
              <a:cs typeface="Times New Roman" panose="02020603050405020304" pitchFamily="18" charset="0"/>
            </a:endParaRPr>
          </a:p>
          <a:p>
            <a:pPr marL="182563" algn="just">
              <a:spcAft>
                <a:spcPts val="1200"/>
              </a:spcAft>
              <a:defRPr/>
            </a:pPr>
            <a:r>
              <a:rPr lang="en-US" sz="2800" dirty="0">
                <a:latin typeface="Times New Roman" panose="02020603050405020304" pitchFamily="18" charset="0"/>
                <a:cs typeface="Times New Roman" panose="02020603050405020304" pitchFamily="18" charset="0"/>
              </a:rPr>
              <a:t>“No one seriously contends that Joseph Smith </a:t>
            </a:r>
            <a:r>
              <a:rPr lang="en-US" sz="2800" dirty="0" smtClean="0">
                <a:latin typeface="Times New Roman" panose="02020603050405020304" pitchFamily="18" charset="0"/>
                <a:cs typeface="Times New Roman" panose="02020603050405020304" pitchFamily="18" charset="0"/>
              </a:rPr>
              <a:t>or </a:t>
            </a:r>
            <a:r>
              <a:rPr lang="en-US" sz="2800" dirty="0">
                <a:latin typeface="Times New Roman" panose="02020603050405020304" pitchFamily="18" charset="0"/>
                <a:cs typeface="Times New Roman" panose="02020603050405020304" pitchFamily="18" charset="0"/>
              </a:rPr>
              <a:t>anyone associated with him knew or could </a:t>
            </a:r>
            <a:r>
              <a:rPr lang="en-US" sz="2800" dirty="0" smtClean="0">
                <a:latin typeface="Times New Roman" panose="02020603050405020304" pitchFamily="18" charset="0"/>
                <a:cs typeface="Times New Roman" panose="02020603050405020304" pitchFamily="18" charset="0"/>
              </a:rPr>
              <a:t>have </a:t>
            </a:r>
            <a:r>
              <a:rPr lang="en-US" sz="2800" dirty="0">
                <a:latin typeface="Times New Roman" panose="02020603050405020304" pitchFamily="18" charset="0"/>
                <a:cs typeface="Times New Roman" panose="02020603050405020304" pitchFamily="18" charset="0"/>
              </a:rPr>
              <a:t>known of chiasmus or had the training to discover this principle for himself. The evidence is overwhelming against such a claim. And even if he had known in theory of chiasmus, there would still have remained the formidable task of composing the well-balanced, meaningful chiastic structures (combined with other structures unknown or unanalyzed in his time) which are found in precisely those portions of the Book of Mormon in which one would logically and historically expect to find them.” </a:t>
            </a:r>
            <a:endParaRPr lang="en-US" sz="2800" dirty="0" smtClean="0">
              <a:latin typeface="Times New Roman" panose="02020603050405020304" pitchFamily="18" charset="0"/>
              <a:cs typeface="Times New Roman" panose="02020603050405020304" pitchFamily="18" charset="0"/>
            </a:endParaRPr>
          </a:p>
          <a:p>
            <a:pPr marL="182563" algn="ctr">
              <a:defRPr/>
            </a:pPr>
            <a:r>
              <a:rPr lang="en-US" sz="2800" b="1" dirty="0" smtClean="0">
                <a:latin typeface="Times New Roman" panose="02020603050405020304" pitchFamily="18" charset="0"/>
                <a:cs typeface="Times New Roman" panose="02020603050405020304" pitchFamily="18" charset="0"/>
              </a:rPr>
              <a:t>(continued on next slide)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37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686800" cy="6124754"/>
          </a:xfrm>
          <a:prstGeom prst="rect">
            <a:avLst/>
          </a:prstGeom>
          <a:noFill/>
          <a:ln w="9525">
            <a:noFill/>
            <a:miter lim="800000"/>
            <a:headEnd/>
            <a:tailEnd/>
          </a:ln>
        </p:spPr>
        <p:txBody>
          <a:bodyPr wrap="square">
            <a:spAutoFit/>
          </a:bodyPr>
          <a:lstStyle/>
          <a:p>
            <a:pPr>
              <a:defRPr/>
            </a:pPr>
            <a:r>
              <a:rPr lang="en-US" sz="2800" b="1" dirty="0" smtClean="0">
                <a:latin typeface="Times New Roman" panose="02020603050405020304" pitchFamily="18" charset="0"/>
                <a:cs typeface="Times New Roman" panose="02020603050405020304" pitchFamily="18" charset="0"/>
              </a:rPr>
              <a:t>John </a:t>
            </a:r>
            <a:r>
              <a:rPr lang="en-US" sz="2800" b="1" dirty="0">
                <a:latin typeface="Times New Roman" panose="02020603050405020304" pitchFamily="18" charset="0"/>
                <a:cs typeface="Times New Roman" panose="02020603050405020304" pitchFamily="18" charset="0"/>
              </a:rPr>
              <a:t>W. Welch (continued</a:t>
            </a:r>
            <a:r>
              <a:rPr lang="en-US" sz="2800" b="1" dirty="0" smtClean="0">
                <a:latin typeface="Times New Roman" panose="02020603050405020304" pitchFamily="18" charset="0"/>
                <a:cs typeface="Times New Roman" panose="02020603050405020304" pitchFamily="18" charset="0"/>
              </a:rPr>
              <a:t>):</a:t>
            </a:r>
          </a:p>
          <a:p>
            <a:pPr>
              <a:defRPr/>
            </a:pPr>
            <a:endParaRPr lang="en-US" sz="2800" b="1" dirty="0">
              <a:latin typeface="Times New Roman" panose="02020603050405020304" pitchFamily="18" charset="0"/>
              <a:cs typeface="Times New Roman" panose="02020603050405020304" pitchFamily="18" charset="0"/>
            </a:endParaRPr>
          </a:p>
          <a:p>
            <a:pPr marL="182563" algn="just">
              <a:defRPr/>
            </a:pPr>
            <a:r>
              <a:rPr lang="en-US" sz="2800" dirty="0">
                <a:latin typeface="Times New Roman" panose="02020603050405020304" pitchFamily="18" charset="0"/>
                <a:cs typeface="Times New Roman" panose="02020603050405020304" pitchFamily="18" charset="0"/>
              </a:rPr>
              <a:t>“Accomplishing all of this would have been an </a:t>
            </a:r>
            <a:r>
              <a:rPr lang="en-US" sz="2800" dirty="0" smtClean="0">
                <a:latin typeface="Times New Roman" panose="02020603050405020304" pitchFamily="18" charset="0"/>
                <a:cs typeface="Times New Roman" panose="02020603050405020304" pitchFamily="18" charset="0"/>
              </a:rPr>
              <a:t>especially </a:t>
            </a:r>
            <a:r>
              <a:rPr lang="en-US" sz="2800" dirty="0">
                <a:latin typeface="Times New Roman" panose="02020603050405020304" pitchFamily="18" charset="0"/>
                <a:cs typeface="Times New Roman" panose="02020603050405020304" pitchFamily="18" charset="0"/>
              </a:rPr>
              <a:t>imposing task, since the Book </a:t>
            </a:r>
            <a:r>
              <a:rPr lang="en-US" sz="2800" dirty="0" smtClean="0">
                <a:latin typeface="Times New Roman" panose="02020603050405020304" pitchFamily="18" charset="0"/>
                <a:cs typeface="Times New Roman" panose="02020603050405020304" pitchFamily="18" charset="0"/>
              </a:rPr>
              <a:t>of Mormon </a:t>
            </a:r>
            <a:r>
              <a:rPr lang="en-US" sz="2800" dirty="0">
                <a:latin typeface="Times New Roman" panose="02020603050405020304" pitchFamily="18" charset="0"/>
                <a:cs typeface="Times New Roman" panose="02020603050405020304" pitchFamily="18" charset="0"/>
              </a:rPr>
              <a:t>was Joseph Smith’s first work, which, </a:t>
            </a:r>
            <a:r>
              <a:rPr lang="en-US" sz="2800" dirty="0" smtClean="0">
                <a:latin typeface="Times New Roman" panose="02020603050405020304" pitchFamily="18" charset="0"/>
                <a:cs typeface="Times New Roman" panose="02020603050405020304" pitchFamily="18" charset="0"/>
              </a:rPr>
              <a:t>at </a:t>
            </a:r>
            <a:r>
              <a:rPr lang="en-US" sz="2800" dirty="0">
                <a:latin typeface="Times New Roman" panose="02020603050405020304" pitchFamily="18" charset="0"/>
                <a:cs typeface="Times New Roman" panose="02020603050405020304" pitchFamily="18" charset="0"/>
              </a:rPr>
              <a:t>age 24, he dictated without notes mostly inside of six months and </a:t>
            </a:r>
            <a:r>
              <a:rPr lang="en-US" sz="2800" dirty="0" smtClean="0">
                <a:latin typeface="Times New Roman" panose="02020603050405020304" pitchFamily="18" charset="0"/>
                <a:cs typeface="Times New Roman" panose="02020603050405020304" pitchFamily="18" charset="0"/>
              </a:rPr>
              <a:t>rarely revised </a:t>
            </a:r>
            <a:r>
              <a:rPr lang="en-US" sz="2800" dirty="0">
                <a:latin typeface="Times New Roman" panose="02020603050405020304" pitchFamily="18" charset="0"/>
                <a:cs typeface="Times New Roman" panose="02020603050405020304" pitchFamily="18" charset="0"/>
              </a:rPr>
              <a:t>the only draft which the manuscript ever saw . . . As with much of ancient literature, the design and depth of the Book of Mormon often comes to light only when the book is studied with chiastic principles in mind.” 	</a:t>
            </a:r>
            <a:endParaRPr lang="en-US" sz="2800" dirty="0" smtClean="0">
              <a:latin typeface="Times New Roman" panose="02020603050405020304" pitchFamily="18" charset="0"/>
              <a:cs typeface="Times New Roman" panose="02020603050405020304" pitchFamily="18" charset="0"/>
            </a:endParaRPr>
          </a:p>
          <a:p>
            <a:pPr marL="182563">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p>
          <a:p>
            <a:pPr marL="182563">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John </a:t>
            </a:r>
            <a:r>
              <a:rPr lang="en-US" sz="2800" dirty="0">
                <a:latin typeface="Times New Roman" panose="02020603050405020304" pitchFamily="18" charset="0"/>
                <a:cs typeface="Times New Roman" panose="02020603050405020304" pitchFamily="18" charset="0"/>
              </a:rPr>
              <a:t>Welch, </a:t>
            </a:r>
            <a:r>
              <a:rPr lang="en-US" sz="2800" i="1" dirty="0">
                <a:latin typeface="Times New Roman" panose="02020603050405020304" pitchFamily="18" charset="0"/>
                <a:cs typeface="Times New Roman" panose="02020603050405020304" pitchFamily="18" charset="0"/>
              </a:rPr>
              <a:t>Chiasmus in Antiquity </a:t>
            </a:r>
          </a:p>
          <a:p>
            <a:pPr marL="182563">
              <a:defRPr/>
            </a:pP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(Provo: Research Press, 1981), p. 208-209 </a:t>
            </a:r>
          </a:p>
          <a:p>
            <a:pPr marL="182563">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41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5000" b="-51000"/>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310661" y="5334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stellar" pitchFamily="18" charset="0"/>
              </a:defRPr>
            </a:lvl1pPr>
            <a:lvl2pPr marL="742950" indent="-285750" eaLnBrk="0" hangingPunct="0">
              <a:defRPr sz="2400">
                <a:solidFill>
                  <a:schemeClr val="tx1"/>
                </a:solidFill>
                <a:latin typeface="Castellar" pitchFamily="18" charset="0"/>
              </a:defRPr>
            </a:lvl2pPr>
            <a:lvl3pPr marL="1143000" indent="-228600" eaLnBrk="0" hangingPunct="0">
              <a:defRPr sz="2400">
                <a:solidFill>
                  <a:schemeClr val="tx1"/>
                </a:solidFill>
                <a:latin typeface="Castellar" pitchFamily="18" charset="0"/>
              </a:defRPr>
            </a:lvl3pPr>
            <a:lvl4pPr marL="1600200" indent="-228600" eaLnBrk="0" hangingPunct="0">
              <a:defRPr sz="2400">
                <a:solidFill>
                  <a:schemeClr val="tx1"/>
                </a:solidFill>
                <a:latin typeface="Castellar" pitchFamily="18" charset="0"/>
              </a:defRPr>
            </a:lvl4pPr>
            <a:lvl5pPr marL="2057400" indent="-228600" eaLnBrk="0" hangingPunct="0">
              <a:defRPr sz="2400">
                <a:solidFill>
                  <a:schemeClr val="tx1"/>
                </a:solidFill>
                <a:latin typeface="Castellar" pitchFamily="18" charset="0"/>
              </a:defRPr>
            </a:lvl5pPr>
            <a:lvl6pPr marL="2514600" indent="-228600" eaLnBrk="0" fontAlgn="base" hangingPunct="0">
              <a:spcBef>
                <a:spcPct val="0"/>
              </a:spcBef>
              <a:spcAft>
                <a:spcPct val="0"/>
              </a:spcAft>
              <a:defRPr sz="2400">
                <a:solidFill>
                  <a:schemeClr val="tx1"/>
                </a:solidFill>
                <a:latin typeface="Castellar" pitchFamily="18" charset="0"/>
              </a:defRPr>
            </a:lvl6pPr>
            <a:lvl7pPr marL="2971800" indent="-228600" eaLnBrk="0" fontAlgn="base" hangingPunct="0">
              <a:spcBef>
                <a:spcPct val="0"/>
              </a:spcBef>
              <a:spcAft>
                <a:spcPct val="0"/>
              </a:spcAft>
              <a:defRPr sz="2400">
                <a:solidFill>
                  <a:schemeClr val="tx1"/>
                </a:solidFill>
                <a:latin typeface="Castellar" pitchFamily="18" charset="0"/>
              </a:defRPr>
            </a:lvl7pPr>
            <a:lvl8pPr marL="3429000" indent="-228600" eaLnBrk="0" fontAlgn="base" hangingPunct="0">
              <a:spcBef>
                <a:spcPct val="0"/>
              </a:spcBef>
              <a:spcAft>
                <a:spcPct val="0"/>
              </a:spcAft>
              <a:defRPr sz="2400">
                <a:solidFill>
                  <a:schemeClr val="tx1"/>
                </a:solidFill>
                <a:latin typeface="Castellar" pitchFamily="18" charset="0"/>
              </a:defRPr>
            </a:lvl8pPr>
            <a:lvl9pPr marL="3886200" indent="-228600" eaLnBrk="0" fontAlgn="base" hangingPunct="0">
              <a:spcBef>
                <a:spcPct val="0"/>
              </a:spcBef>
              <a:spcAft>
                <a:spcPct val="0"/>
              </a:spcAft>
              <a:defRPr sz="2400">
                <a:solidFill>
                  <a:schemeClr val="tx1"/>
                </a:solidFill>
                <a:latin typeface="Castellar" pitchFamily="18" charset="0"/>
              </a:defRPr>
            </a:lvl9pPr>
          </a:lstStyle>
          <a:p>
            <a:pPr algn="ctr" eaLnBrk="1" hangingPunct="1"/>
            <a:r>
              <a:rPr lang="en-US" altLang="en-US" sz="4400" b="1" dirty="0">
                <a:latin typeface="Times New Roman" panose="02020603050405020304" pitchFamily="18" charset="0"/>
                <a:cs typeface="Times New Roman" panose="02020603050405020304" pitchFamily="18" charset="0"/>
              </a:rPr>
              <a:t>Hebraisms Used in the </a:t>
            </a:r>
          </a:p>
          <a:p>
            <a:pPr algn="ctr" eaLnBrk="1" hangingPunct="1"/>
            <a:r>
              <a:rPr lang="en-US" altLang="en-US" sz="4400" b="1" dirty="0">
                <a:latin typeface="Times New Roman" panose="02020603050405020304" pitchFamily="18" charset="0"/>
                <a:cs typeface="Times New Roman" panose="02020603050405020304" pitchFamily="18" charset="0"/>
              </a:rPr>
              <a:t>Book of Mormon</a:t>
            </a:r>
            <a:endParaRPr lang="en-US" altLang="en-US" sz="44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2438400"/>
            <a:ext cx="4419600" cy="3246530"/>
          </a:xfrm>
          <a:prstGeom prst="rect">
            <a:avLst/>
          </a:prstGeom>
          <a:noFill/>
        </p:spPr>
        <p:txBody>
          <a:bodyPr wrap="square" numCol="1" rtlCol="0">
            <a:spAutoFit/>
          </a:bodyPr>
          <a:lstStyle/>
          <a:p>
            <a:pPr marL="457200" indent="-457200">
              <a:lnSpc>
                <a:spcPct val="150000"/>
              </a:lnSpc>
              <a:buFont typeface="+mj-lt"/>
              <a:buAutoNum type="arabicPeriod"/>
            </a:pPr>
            <a:r>
              <a:rPr lang="en-US" sz="2800" dirty="0" smtClean="0">
                <a:latin typeface="Times New Roman" panose="02020603050405020304" pitchFamily="18" charset="0"/>
                <a:cs typeface="Times New Roman" panose="02020603050405020304" pitchFamily="18" charset="0"/>
              </a:rPr>
              <a:t>Cognate Accusatives</a:t>
            </a:r>
          </a:p>
          <a:p>
            <a:pPr marL="457200" indent="-457200">
              <a:lnSpc>
                <a:spcPct val="150000"/>
              </a:lnSpc>
              <a:buFont typeface="+mj-lt"/>
              <a:buAutoNum type="arabicPeriod"/>
            </a:pPr>
            <a:r>
              <a:rPr lang="en-US" sz="2800" dirty="0" smtClean="0">
                <a:latin typeface="Times New Roman" panose="02020603050405020304" pitchFamily="18" charset="0"/>
                <a:cs typeface="Times New Roman" panose="02020603050405020304" pitchFamily="18" charset="0"/>
              </a:rPr>
              <a:t>Compound Subjects</a:t>
            </a:r>
          </a:p>
          <a:p>
            <a:pPr marL="457200" indent="-457200">
              <a:lnSpc>
                <a:spcPct val="150000"/>
              </a:lnSpc>
              <a:buFont typeface="+mj-lt"/>
              <a:buAutoNum type="arabicPeriod"/>
            </a:pPr>
            <a:r>
              <a:rPr lang="en-US" sz="2800" dirty="0" smtClean="0">
                <a:latin typeface="Times New Roman" panose="02020603050405020304" pitchFamily="18" charset="0"/>
                <a:cs typeface="Times New Roman" panose="02020603050405020304" pitchFamily="18" charset="0"/>
              </a:rPr>
              <a:t>Prophetic Perfect</a:t>
            </a:r>
          </a:p>
          <a:p>
            <a:pPr marL="457200" indent="-457200">
              <a:lnSpc>
                <a:spcPct val="150000"/>
              </a:lnSpc>
              <a:buFont typeface="+mj-lt"/>
              <a:buAutoNum type="arabicPeriod"/>
            </a:pPr>
            <a:r>
              <a:rPr lang="en-US" sz="2800" dirty="0" smtClean="0">
                <a:latin typeface="Times New Roman" panose="02020603050405020304" pitchFamily="18" charset="0"/>
                <a:cs typeface="Times New Roman" panose="02020603050405020304" pitchFamily="18" charset="0"/>
              </a:rPr>
              <a:t>Construct State</a:t>
            </a:r>
          </a:p>
          <a:p>
            <a:pPr marL="457200" indent="-457200">
              <a:lnSpc>
                <a:spcPct val="150000"/>
              </a:lnSpc>
              <a:buFont typeface="+mj-lt"/>
              <a:buAutoNum type="arabicPeriod"/>
            </a:pPr>
            <a:r>
              <a:rPr lang="en-US" sz="2800" dirty="0" smtClean="0">
                <a:latin typeface="Times New Roman" panose="02020603050405020304" pitchFamily="18" charset="0"/>
                <a:cs typeface="Times New Roman" panose="02020603050405020304" pitchFamily="18" charset="0"/>
              </a:rPr>
              <a:t>Repeated Prepositions</a:t>
            </a:r>
          </a:p>
        </p:txBody>
      </p:sp>
      <p:sp>
        <p:nvSpPr>
          <p:cNvPr id="5" name="TextBox 4"/>
          <p:cNvSpPr txBox="1"/>
          <p:nvPr/>
        </p:nvSpPr>
        <p:spPr>
          <a:xfrm>
            <a:off x="4601308" y="2438400"/>
            <a:ext cx="4390292" cy="3246530"/>
          </a:xfrm>
          <a:prstGeom prst="rect">
            <a:avLst/>
          </a:prstGeom>
          <a:noFill/>
        </p:spPr>
        <p:txBody>
          <a:bodyPr wrap="square" rtlCol="0">
            <a:spAutoFit/>
          </a:bodyPr>
          <a:lstStyle/>
          <a:p>
            <a:pPr marL="457200" indent="-457200">
              <a:lnSpc>
                <a:spcPct val="150000"/>
              </a:lnSpc>
              <a:buFont typeface="+mj-lt"/>
              <a:buAutoNum type="arabicPeriod" startAt="6"/>
            </a:pPr>
            <a:r>
              <a:rPr lang="en-US" sz="2800" dirty="0">
                <a:latin typeface="Times New Roman" panose="02020603050405020304" pitchFamily="18" charset="0"/>
                <a:cs typeface="Times New Roman" panose="02020603050405020304" pitchFamily="18" charset="0"/>
              </a:rPr>
              <a:t>Idiom</a:t>
            </a:r>
          </a:p>
          <a:p>
            <a:pPr marL="457200" indent="-457200">
              <a:lnSpc>
                <a:spcPct val="150000"/>
              </a:lnSpc>
              <a:buFont typeface="+mj-lt"/>
              <a:buAutoNum type="arabicPeriod" startAt="6"/>
            </a:pPr>
            <a:r>
              <a:rPr lang="en-US" sz="2800" dirty="0">
                <a:latin typeface="Times New Roman" panose="02020603050405020304" pitchFamily="18" charset="0"/>
                <a:cs typeface="Times New Roman" panose="02020603050405020304" pitchFamily="18" charset="0"/>
              </a:rPr>
              <a:t>Unique Uses of “And”</a:t>
            </a:r>
          </a:p>
          <a:p>
            <a:pPr marL="457200" indent="-457200">
              <a:lnSpc>
                <a:spcPct val="150000"/>
              </a:lnSpc>
              <a:buFont typeface="+mj-lt"/>
              <a:buAutoNum type="arabicPeriod" startAt="6"/>
            </a:pPr>
            <a:r>
              <a:rPr lang="en-US" sz="2800" dirty="0">
                <a:latin typeface="Times New Roman" panose="02020603050405020304" pitchFamily="18" charset="0"/>
                <a:cs typeface="Times New Roman" panose="02020603050405020304" pitchFamily="18" charset="0"/>
              </a:rPr>
              <a:t>Compound Numbers</a:t>
            </a:r>
          </a:p>
          <a:p>
            <a:pPr marL="457200" indent="-457200">
              <a:lnSpc>
                <a:spcPct val="150000"/>
              </a:lnSpc>
              <a:buFont typeface="+mj-lt"/>
              <a:buAutoNum type="arabicPeriod" startAt="6"/>
            </a:pPr>
            <a:r>
              <a:rPr lang="en-US" sz="2800" dirty="0">
                <a:latin typeface="Times New Roman" panose="02020603050405020304" pitchFamily="18" charset="0"/>
                <a:cs typeface="Times New Roman" panose="02020603050405020304" pitchFamily="18" charset="0"/>
              </a:rPr>
              <a:t>Compound Prepositions</a:t>
            </a:r>
          </a:p>
          <a:p>
            <a:pPr marL="457200" indent="-457200">
              <a:lnSpc>
                <a:spcPct val="150000"/>
              </a:lnSpc>
              <a:buFont typeface="+mj-lt"/>
              <a:buAutoNum type="arabicPeriod" startAt="6"/>
            </a:pPr>
            <a:r>
              <a:rPr lang="en-US" sz="2800" dirty="0">
                <a:latin typeface="Times New Roman" panose="02020603050405020304" pitchFamily="18" charset="0"/>
                <a:cs typeface="Times New Roman" panose="02020603050405020304" pitchFamily="18" charset="0"/>
              </a:rPr>
              <a:t>Plural and Singular </a:t>
            </a:r>
            <a:r>
              <a:rPr lang="en-US" sz="2800" dirty="0" smtClean="0">
                <a:latin typeface="Times New Roman" panose="02020603050405020304" pitchFamily="18" charset="0"/>
                <a:cs typeface="Times New Roman" panose="02020603050405020304" pitchFamily="18" charset="0"/>
              </a:rPr>
              <a:t>Forms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365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5000" b="-51000"/>
          </a:stretch>
        </a:blipFill>
        <a:effectLst/>
      </p:bgPr>
    </p:bg>
    <p:spTree>
      <p:nvGrpSpPr>
        <p:cNvPr id="1" name=""/>
        <p:cNvGrpSpPr/>
        <p:nvPr/>
      </p:nvGrpSpPr>
      <p:grpSpPr>
        <a:xfrm>
          <a:off x="0" y="0"/>
          <a:ext cx="0" cy="0"/>
          <a:chOff x="0" y="0"/>
          <a:chExt cx="0" cy="0"/>
        </a:xfrm>
      </p:grpSpPr>
      <p:sp>
        <p:nvSpPr>
          <p:cNvPr id="2" name="Rectangle 1"/>
          <p:cNvSpPr/>
          <p:nvPr/>
        </p:nvSpPr>
        <p:spPr>
          <a:xfrm>
            <a:off x="685800" y="1606927"/>
            <a:ext cx="7543800" cy="4031873"/>
          </a:xfrm>
          <a:prstGeom prst="rect">
            <a:avLst/>
          </a:prstGeom>
        </p:spPr>
        <p:txBody>
          <a:bodyPr wrap="square">
            <a:spAutoFit/>
          </a:bodyPr>
          <a:lstStyle/>
          <a:p>
            <a:pPr marL="342900" algn="just">
              <a:defRPr/>
            </a:pPr>
            <a:r>
              <a:rPr lang="en-US" sz="3200" dirty="0">
                <a:latin typeface="Times New Roman" panose="02020603050405020304" pitchFamily="18" charset="0"/>
                <a:cs typeface="Times New Roman" panose="02020603050405020304" pitchFamily="18" charset="0"/>
              </a:rPr>
              <a:t>“And now, behold, we have written this record according to our knowledge in the characters, which are called among us the reformed Egyptian, being handed down and altered by us, according to our manner of speech. And if our plates had been sufficiently large, we should have written in the Hebrew</a:t>
            </a:r>
            <a:r>
              <a:rPr lang="en-US" sz="3200" dirty="0" smtClean="0">
                <a:latin typeface="Times New Roman" panose="02020603050405020304" pitchFamily="18" charset="0"/>
                <a:cs typeface="Times New Roman" panose="02020603050405020304" pitchFamily="18" charset="0"/>
              </a:rPr>
              <a:t>.” [Mormon 4:98-99]</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57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38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534400" cy="5755422"/>
          </a:xfrm>
          <a:prstGeom prst="rect">
            <a:avLst/>
          </a:prstGeom>
          <a:noFill/>
          <a:ln w="9525">
            <a:noFill/>
            <a:miter lim="800000"/>
            <a:headEnd/>
            <a:tailEnd/>
          </a:ln>
        </p:spPr>
        <p:txBody>
          <a:bodyPr wrap="square">
            <a:spAutoFit/>
          </a:bodyPr>
          <a:lstStyle/>
          <a:p>
            <a:pPr>
              <a:spcAft>
                <a:spcPts val="1200"/>
              </a:spcAft>
              <a:defRPr/>
            </a:pPr>
            <a:r>
              <a:rPr lang="en-US" sz="2600" b="1" dirty="0" smtClean="0">
                <a:latin typeface="Times New Roman" panose="02020603050405020304" pitchFamily="18" charset="0"/>
                <a:cs typeface="Times New Roman" panose="02020603050405020304" pitchFamily="18" charset="0"/>
              </a:rPr>
              <a:t>Angela </a:t>
            </a:r>
            <a:r>
              <a:rPr lang="en-US" sz="2600" b="1" dirty="0">
                <a:latin typeface="Times New Roman" panose="02020603050405020304" pitchFamily="18" charset="0"/>
                <a:cs typeface="Times New Roman" panose="02020603050405020304" pitchFamily="18" charset="0"/>
              </a:rPr>
              <a:t>M. Crowell, at the time she wrote the </a:t>
            </a:r>
            <a:r>
              <a:rPr lang="en-US" sz="2600" b="1" dirty="0" smtClean="0">
                <a:latin typeface="Times New Roman" panose="02020603050405020304" pitchFamily="18" charset="0"/>
                <a:cs typeface="Times New Roman" panose="02020603050405020304" pitchFamily="18" charset="0"/>
              </a:rPr>
              <a:t>following, was </a:t>
            </a:r>
            <a:r>
              <a:rPr lang="en-US" sz="2600" b="1" dirty="0">
                <a:latin typeface="Times New Roman" panose="02020603050405020304" pitchFamily="18" charset="0"/>
                <a:cs typeface="Times New Roman" panose="02020603050405020304" pitchFamily="18" charset="0"/>
              </a:rPr>
              <a:t>working toward her Ph.D. in Hebrew:</a:t>
            </a:r>
          </a:p>
          <a:p>
            <a:pPr marL="114300" algn="just">
              <a:spcAft>
                <a:spcPts val="1200"/>
              </a:spcAft>
              <a:defRPr/>
            </a:pPr>
            <a:r>
              <a:rPr lang="en-US" sz="2600" dirty="0">
                <a:latin typeface="Times New Roman" panose="02020603050405020304" pitchFamily="18" charset="0"/>
                <a:cs typeface="Times New Roman" panose="02020603050405020304" pitchFamily="18" charset="0"/>
              </a:rPr>
              <a:t>“How could a young man, who did not have the </a:t>
            </a:r>
            <a:r>
              <a:rPr lang="en-US" sz="2600" dirty="0" smtClean="0">
                <a:latin typeface="Times New Roman" panose="02020603050405020304" pitchFamily="18" charset="0"/>
                <a:cs typeface="Times New Roman" panose="02020603050405020304" pitchFamily="18" charset="0"/>
              </a:rPr>
              <a:t>knowledge </a:t>
            </a:r>
            <a:r>
              <a:rPr lang="en-US" sz="2600" dirty="0">
                <a:latin typeface="Times New Roman" panose="02020603050405020304" pitchFamily="18" charset="0"/>
                <a:cs typeface="Times New Roman" panose="02020603050405020304" pitchFamily="18" charset="0"/>
              </a:rPr>
              <a:t>of Hebrew or any other Semitic </a:t>
            </a:r>
            <a:r>
              <a:rPr lang="en-US" sz="2600" dirty="0" smtClean="0">
                <a:latin typeface="Times New Roman" panose="02020603050405020304" pitchFamily="18" charset="0"/>
                <a:cs typeface="Times New Roman" panose="02020603050405020304" pitchFamily="18" charset="0"/>
              </a:rPr>
              <a:t>language</a:t>
            </a:r>
            <a:r>
              <a:rPr lang="en-US" sz="2600" dirty="0">
                <a:latin typeface="Times New Roman" panose="02020603050405020304" pitchFamily="18" charset="0"/>
                <a:cs typeface="Times New Roman" panose="02020603050405020304" pitchFamily="18" charset="0"/>
              </a:rPr>
              <a:t>, produce a work such as the Book </a:t>
            </a:r>
            <a:r>
              <a:rPr lang="en-US" sz="2600" dirty="0" smtClean="0">
                <a:latin typeface="Times New Roman" panose="02020603050405020304" pitchFamily="18" charset="0"/>
                <a:cs typeface="Times New Roman" panose="02020603050405020304" pitchFamily="18" charset="0"/>
              </a:rPr>
              <a:t>of </a:t>
            </a:r>
            <a:r>
              <a:rPr lang="en-US" sz="2600" dirty="0">
                <a:latin typeface="Times New Roman" panose="02020603050405020304" pitchFamily="18" charset="0"/>
                <a:cs typeface="Times New Roman" panose="02020603050405020304" pitchFamily="18" charset="0"/>
              </a:rPr>
              <a:t>Mormon? How did so many literal translations of Hebrew words and Hebrew grammatical structures get into the record? We have seen that many Hebraic usages have not even been translated literally into English in the King James Version of the Bible. Mere copying of the words and style of the King James Version of the Bible would not produce the vast number of Hebraisms used correctly in the Book of Mormon.” </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p>
          <a:p>
            <a:pPr marL="114300">
              <a:spcAft>
                <a:spcPts val="0"/>
              </a:spcAft>
              <a:defRPr/>
            </a:pPr>
            <a:r>
              <a:rPr lang="en-US" sz="1800" dirty="0" smtClean="0">
                <a:latin typeface="Times New Roman" panose="02020603050405020304" pitchFamily="18" charset="0"/>
                <a:cs typeface="Times New Roman" panose="02020603050405020304" pitchFamily="18" charset="0"/>
              </a:rPr>
              <a:t>Angela </a:t>
            </a:r>
            <a:r>
              <a:rPr lang="en-US" sz="1800" dirty="0">
                <a:latin typeface="Times New Roman" panose="02020603050405020304" pitchFamily="18" charset="0"/>
                <a:cs typeface="Times New Roman" panose="02020603050405020304" pitchFamily="18" charset="0"/>
              </a:rPr>
              <a:t>M. Crowell, </a:t>
            </a:r>
            <a:r>
              <a:rPr lang="en-US" sz="1800" i="1" dirty="0">
                <a:latin typeface="Times New Roman" panose="02020603050405020304" pitchFamily="18" charset="0"/>
                <a:cs typeface="Times New Roman" panose="02020603050405020304" pitchFamily="18" charset="0"/>
              </a:rPr>
              <a:t>Hebraisms in the Book of  </a:t>
            </a:r>
            <a:r>
              <a:rPr lang="en-US" sz="1800" i="1" dirty="0" smtClean="0">
                <a:latin typeface="Times New Roman" panose="02020603050405020304" pitchFamily="18" charset="0"/>
                <a:cs typeface="Times New Roman" panose="02020603050405020304" pitchFamily="18" charset="0"/>
              </a:rPr>
              <a:t>Mormon</a:t>
            </a:r>
            <a:r>
              <a:rPr lang="en-US" sz="1800" i="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Recent Book of Mormon Developments, </a:t>
            </a:r>
            <a:r>
              <a:rPr lang="en-US" sz="1800" dirty="0" smtClean="0">
                <a:latin typeface="Times New Roman" panose="02020603050405020304" pitchFamily="18" charset="0"/>
                <a:cs typeface="Times New Roman" panose="02020603050405020304" pitchFamily="18" charset="0"/>
              </a:rPr>
              <a:t>vol</a:t>
            </a:r>
            <a:r>
              <a:rPr lang="en-US" sz="1800" dirty="0">
                <a:latin typeface="Times New Roman" panose="02020603050405020304" pitchFamily="18" charset="0"/>
                <a:cs typeface="Times New Roman" panose="02020603050405020304" pitchFamily="18" charset="0"/>
              </a:rPr>
              <a:t>. 2  (Independence: Zarahemla Research </a:t>
            </a:r>
            <a:r>
              <a:rPr lang="en-US" sz="1800" dirty="0" smtClean="0">
                <a:latin typeface="Times New Roman" panose="02020603050405020304" pitchFamily="18" charset="0"/>
                <a:cs typeface="Times New Roman" panose="02020603050405020304" pitchFamily="18" charset="0"/>
              </a:rPr>
              <a:t> Foundation</a:t>
            </a:r>
            <a:r>
              <a:rPr lang="en-US" sz="1800" dirty="0">
                <a:latin typeface="Times New Roman" panose="02020603050405020304" pitchFamily="18" charset="0"/>
                <a:cs typeface="Times New Roman" panose="02020603050405020304" pitchFamily="18" charset="0"/>
              </a:rPr>
              <a:t>: 199), page 10.</a:t>
            </a:r>
          </a:p>
        </p:txBody>
      </p:sp>
    </p:spTree>
    <p:extLst>
      <p:ext uri="{BB962C8B-B14F-4D97-AF65-F5344CB8AC3E}">
        <p14:creationId xmlns:p14="http://schemas.microsoft.com/office/powerpoint/2010/main" val="45391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382000" cy="6155531"/>
          </a:xfrm>
          <a:prstGeom prst="rect">
            <a:avLst/>
          </a:prstGeom>
          <a:noFill/>
          <a:ln w="9525">
            <a:noFill/>
            <a:miter lim="800000"/>
            <a:headEnd/>
            <a:tailEnd/>
          </a:ln>
        </p:spPr>
        <p:txBody>
          <a:bodyPr wrap="square">
            <a:spAutoFit/>
          </a:bodyPr>
          <a:lstStyle/>
          <a:p>
            <a:pPr algn="just">
              <a:spcAft>
                <a:spcPts val="1200"/>
              </a:spcAft>
              <a:defRPr/>
            </a:pPr>
            <a:r>
              <a:rPr lang="en-US" sz="2800" b="1" dirty="0" smtClean="0">
                <a:latin typeface="Times New Roman" panose="02020603050405020304" pitchFamily="18" charset="0"/>
                <a:cs typeface="Times New Roman" panose="02020603050405020304" pitchFamily="18" charset="0"/>
              </a:rPr>
              <a:t>1. Hebraisms</a:t>
            </a:r>
            <a:r>
              <a:rPr lang="en-US" sz="2800" b="1" dirty="0">
                <a:latin typeface="Times New Roman" panose="02020603050405020304" pitchFamily="18" charset="0"/>
                <a:cs typeface="Times New Roman" panose="02020603050405020304" pitchFamily="18" charset="0"/>
              </a:rPr>
              <a:t>: </a:t>
            </a:r>
            <a:r>
              <a:rPr lang="en-US" sz="2800" b="1" dirty="0">
                <a:solidFill>
                  <a:schemeClr val="accent2"/>
                </a:solidFill>
                <a:latin typeface="Times New Roman" panose="02020603050405020304" pitchFamily="18" charset="0"/>
                <a:cs typeface="Times New Roman" panose="02020603050405020304" pitchFamily="18" charset="0"/>
              </a:rPr>
              <a:t>Cognate </a:t>
            </a:r>
            <a:r>
              <a:rPr lang="en-US" sz="2800" b="1" dirty="0" smtClean="0">
                <a:solidFill>
                  <a:schemeClr val="accent2"/>
                </a:solidFill>
                <a:latin typeface="Times New Roman" panose="02020603050405020304" pitchFamily="18" charset="0"/>
                <a:cs typeface="Times New Roman" panose="02020603050405020304" pitchFamily="18" charset="0"/>
              </a:rPr>
              <a:t>Accusatives</a:t>
            </a:r>
            <a:endParaRPr lang="en-US" sz="2800" b="1" dirty="0" smtClean="0">
              <a:latin typeface="Times New Roman" panose="02020603050405020304" pitchFamily="18" charset="0"/>
              <a:cs typeface="Times New Roman" panose="02020603050405020304" pitchFamily="18" charset="0"/>
            </a:endParaRPr>
          </a:p>
          <a:p>
            <a:pPr marL="228600" indent="-228600" algn="just">
              <a:spcAft>
                <a:spcPts val="1200"/>
              </a:spcAft>
              <a:buFont typeface="Arial" pitchFamily="34" charset="0"/>
              <a:buChar char="•"/>
              <a:defRPr/>
            </a:pPr>
            <a:r>
              <a:rPr lang="en-US" sz="2800" dirty="0" smtClean="0">
                <a:latin typeface="Times New Roman" panose="02020603050405020304" pitchFamily="18" charset="0"/>
                <a:cs typeface="Times New Roman" panose="02020603050405020304" pitchFamily="18" charset="0"/>
              </a:rPr>
              <a:t>In 2 Samuel 12:16, the original Hebrew text says, </a:t>
            </a:r>
            <a:r>
              <a:rPr lang="en-US" sz="2800" b="1" dirty="0" smtClean="0">
                <a:solidFill>
                  <a:schemeClr val="accent2"/>
                </a:solidFill>
                <a:latin typeface="Times New Roman" panose="02020603050405020304" pitchFamily="18" charset="0"/>
                <a:cs typeface="Times New Roman" panose="02020603050405020304" pitchFamily="18" charset="0"/>
              </a:rPr>
              <a:t>“David fasted a fast.”</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However, in this case, the King James scholars translated this simply as, “David fasted.”</a:t>
            </a:r>
          </a:p>
          <a:p>
            <a:pPr marL="228600" indent="-228600" algn="just">
              <a:spcAft>
                <a:spcPts val="1200"/>
              </a:spcAft>
              <a:buFont typeface="Arial" pitchFamily="34" charset="0"/>
              <a:buChar char="•"/>
              <a:defRPr/>
            </a:pP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Hebrew, “fasted a fast” is a very common form of writing in which a noun has the same root as a verb in order to add emphasis or intensity (i.e., called a “cognate accusative</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228600" indent="-228600" algn="just">
              <a:spcAft>
                <a:spcPts val="1200"/>
              </a:spcAft>
              <a:buFont typeface="Arial" pitchFamily="34" charset="0"/>
              <a:buChar char="•"/>
              <a:defRPr/>
            </a:pPr>
            <a:r>
              <a:rPr lang="en-US" sz="2800" dirty="0">
                <a:latin typeface="Times New Roman" panose="02020603050405020304" pitchFamily="18" charset="0"/>
                <a:cs typeface="Times New Roman" panose="02020603050405020304" pitchFamily="18" charset="0"/>
              </a:rPr>
              <a:t>In Genesis 27:34, they chose to preserve the more cumbersome Hebrew syntax by saying, “He </a:t>
            </a:r>
            <a:r>
              <a:rPr lang="en-US" sz="2800" b="1" dirty="0">
                <a:solidFill>
                  <a:schemeClr val="accent2"/>
                </a:solidFill>
                <a:latin typeface="Times New Roman" panose="02020603050405020304" pitchFamily="18" charset="0"/>
                <a:cs typeface="Times New Roman" panose="02020603050405020304" pitchFamily="18" charset="0"/>
              </a:rPr>
              <a:t>cried</a:t>
            </a:r>
            <a:r>
              <a:rPr lang="en-US" sz="2800" dirty="0">
                <a:latin typeface="Times New Roman" panose="02020603050405020304" pitchFamily="18" charset="0"/>
                <a:cs typeface="Times New Roman" panose="02020603050405020304" pitchFamily="18" charset="0"/>
              </a:rPr>
              <a:t> with a great and exceeding bitter </a:t>
            </a:r>
            <a:r>
              <a:rPr lang="en-US" sz="2800" b="1" dirty="0">
                <a:solidFill>
                  <a:schemeClr val="accent2"/>
                </a:solidFill>
                <a:latin typeface="Times New Roman" panose="02020603050405020304" pitchFamily="18" charset="0"/>
                <a:cs typeface="Times New Roman" panose="02020603050405020304" pitchFamily="18" charset="0"/>
              </a:rPr>
              <a:t>cry</a:t>
            </a:r>
            <a:r>
              <a:rPr lang="en-US" sz="2800" dirty="0">
                <a:latin typeface="Times New Roman" panose="02020603050405020304" pitchFamily="18" charset="0"/>
                <a:cs typeface="Times New Roman" panose="02020603050405020304" pitchFamily="18" charset="0"/>
              </a:rPr>
              <a:t> . . .” (noun and verb have the same root, adding emphasis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29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610600" cy="4555093"/>
          </a:xfrm>
          <a:prstGeom prst="rect">
            <a:avLst/>
          </a:prstGeom>
          <a:noFill/>
          <a:ln w="9525">
            <a:noFill/>
            <a:miter lim="800000"/>
            <a:headEnd/>
            <a:tailEnd/>
          </a:ln>
        </p:spPr>
        <p:txBody>
          <a:bodyPr wrap="square">
            <a:spAutoFit/>
          </a:bodyPr>
          <a:lstStyle/>
          <a:p>
            <a:pPr algn="just">
              <a:spcAft>
                <a:spcPts val="1200"/>
              </a:spcAft>
              <a:defRPr/>
            </a:pPr>
            <a:r>
              <a:rPr lang="en-US" sz="2800" b="1" dirty="0" smtClean="0">
                <a:latin typeface="Times New Roman" panose="02020603050405020304" pitchFamily="18" charset="0"/>
                <a:cs typeface="Times New Roman" panose="02020603050405020304" pitchFamily="18" charset="0"/>
              </a:rPr>
              <a:t>1. Hebraisms</a:t>
            </a:r>
            <a:r>
              <a:rPr lang="en-US" sz="2800" b="1" dirty="0">
                <a:latin typeface="Times New Roman" panose="02020603050405020304" pitchFamily="18" charset="0"/>
                <a:cs typeface="Times New Roman" panose="02020603050405020304" pitchFamily="18" charset="0"/>
              </a:rPr>
              <a:t>: </a:t>
            </a:r>
            <a:r>
              <a:rPr lang="en-US" sz="2800" b="1" dirty="0">
                <a:solidFill>
                  <a:schemeClr val="accent2"/>
                </a:solidFill>
                <a:latin typeface="Times New Roman" panose="02020603050405020304" pitchFamily="18" charset="0"/>
                <a:cs typeface="Times New Roman" panose="02020603050405020304" pitchFamily="18" charset="0"/>
              </a:rPr>
              <a:t>Cognate </a:t>
            </a:r>
            <a:r>
              <a:rPr lang="en-US" sz="2800" b="1" dirty="0" smtClean="0">
                <a:solidFill>
                  <a:schemeClr val="accent2"/>
                </a:solidFill>
                <a:latin typeface="Times New Roman" panose="02020603050405020304" pitchFamily="18" charset="0"/>
                <a:cs typeface="Times New Roman" panose="02020603050405020304" pitchFamily="18" charset="0"/>
              </a:rPr>
              <a:t>Accusatives</a:t>
            </a:r>
            <a:endParaRPr lang="en-US" sz="2800" b="1" dirty="0" smtClean="0">
              <a:latin typeface="Times New Roman" panose="02020603050405020304" pitchFamily="18" charset="0"/>
              <a:cs typeface="Times New Roman" panose="02020603050405020304" pitchFamily="18" charset="0"/>
            </a:endParaRPr>
          </a:p>
          <a:p>
            <a:pPr marL="639763" indent="-4572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Nephi 1:57 – “cursed with a sore </a:t>
            </a:r>
            <a:r>
              <a:rPr lang="en-US" sz="2800" dirty="0" smtClean="0">
                <a:latin typeface="Times New Roman" panose="02020603050405020304" pitchFamily="18" charset="0"/>
                <a:cs typeface="Times New Roman" panose="02020603050405020304" pitchFamily="18" charset="0"/>
              </a:rPr>
              <a:t>curse”</a:t>
            </a:r>
          </a:p>
          <a:p>
            <a:pPr marL="639763" indent="-4572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Nephi 1:60 – “I have dreamed a </a:t>
            </a:r>
            <a:r>
              <a:rPr lang="en-US" sz="2800" dirty="0" smtClean="0">
                <a:latin typeface="Times New Roman" panose="02020603050405020304" pitchFamily="18" charset="0"/>
                <a:cs typeface="Times New Roman" panose="02020603050405020304" pitchFamily="18" charset="0"/>
              </a:rPr>
              <a:t>dream”</a:t>
            </a:r>
          </a:p>
          <a:p>
            <a:pPr marL="639763" indent="-4572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Nephi 3:140 – “</a:t>
            </a:r>
            <a:r>
              <a:rPr lang="en-US" sz="2800" dirty="0" err="1">
                <a:latin typeface="Times New Roman" panose="02020603050405020304" pitchFamily="18" charset="0"/>
                <a:cs typeface="Times New Roman" panose="02020603050405020304" pitchFamily="18" charset="0"/>
              </a:rPr>
              <a:t>yoketh</a:t>
            </a:r>
            <a:r>
              <a:rPr lang="en-US" sz="2800" dirty="0">
                <a:latin typeface="Times New Roman" panose="02020603050405020304" pitchFamily="18" charset="0"/>
                <a:cs typeface="Times New Roman" panose="02020603050405020304" pitchFamily="18" charset="0"/>
              </a:rPr>
              <a:t> them with a </a:t>
            </a:r>
            <a:r>
              <a:rPr lang="en-US" sz="2800" dirty="0" smtClean="0">
                <a:latin typeface="Times New Roman" panose="02020603050405020304" pitchFamily="18" charset="0"/>
                <a:cs typeface="Times New Roman" panose="02020603050405020304" pitchFamily="18" charset="0"/>
              </a:rPr>
              <a:t>yoke”</a:t>
            </a:r>
          </a:p>
          <a:p>
            <a:pPr marL="639763" indent="-4572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Nephi 3:214 – “work a great and marvelous </a:t>
            </a:r>
            <a:r>
              <a:rPr lang="en-US" sz="2800" dirty="0" smtClean="0">
                <a:latin typeface="Times New Roman" panose="02020603050405020304" pitchFamily="18" charset="0"/>
                <a:cs typeface="Times New Roman" panose="02020603050405020304" pitchFamily="18" charset="0"/>
              </a:rPr>
              <a:t>work”</a:t>
            </a:r>
          </a:p>
          <a:p>
            <a:pPr marL="639763" indent="-4572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Enos </a:t>
            </a:r>
            <a:r>
              <a:rPr lang="en-US" sz="2800" dirty="0">
                <a:latin typeface="Times New Roman" panose="02020603050405020304" pitchFamily="18" charset="0"/>
                <a:cs typeface="Times New Roman" panose="02020603050405020304" pitchFamily="18" charset="0"/>
              </a:rPr>
              <a:t>1:19 – “desire which I </a:t>
            </a:r>
            <a:r>
              <a:rPr lang="en-US" sz="2800" dirty="0" smtClean="0">
                <a:latin typeface="Times New Roman" panose="02020603050405020304" pitchFamily="18" charset="0"/>
                <a:cs typeface="Times New Roman" panose="02020603050405020304" pitchFamily="18" charset="0"/>
              </a:rPr>
              <a:t>desired”</a:t>
            </a:r>
          </a:p>
          <a:p>
            <a:pPr marL="639763" indent="-4572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Mosiah </a:t>
            </a:r>
            <a:r>
              <a:rPr lang="en-US" sz="2800" dirty="0">
                <a:latin typeface="Times New Roman" panose="02020603050405020304" pitchFamily="18" charset="0"/>
                <a:cs typeface="Times New Roman" panose="02020603050405020304" pitchFamily="18" charset="0"/>
              </a:rPr>
              <a:t>2:28 – “succor those that stand in need of your </a:t>
            </a:r>
            <a:r>
              <a:rPr lang="en-US" sz="2800" dirty="0" smtClean="0">
                <a:latin typeface="Times New Roman" panose="02020603050405020304" pitchFamily="18" charset="0"/>
                <a:cs typeface="Times New Roman" panose="02020603050405020304" pitchFamily="18" charset="0"/>
              </a:rPr>
              <a:t>succor”</a:t>
            </a:r>
          </a:p>
          <a:p>
            <a:pPr marL="639763" indent="-4572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Mosiah </a:t>
            </a:r>
            <a:r>
              <a:rPr lang="en-US" sz="2800" dirty="0">
                <a:latin typeface="Times New Roman" panose="02020603050405020304" pitchFamily="18" charset="0"/>
                <a:cs typeface="Times New Roman" panose="02020603050405020304" pitchFamily="18" charset="0"/>
              </a:rPr>
              <a:t>5:20 – “taxed with a </a:t>
            </a:r>
            <a:r>
              <a:rPr lang="en-US" sz="2800" dirty="0" smtClean="0">
                <a:latin typeface="Times New Roman" panose="02020603050405020304" pitchFamily="18" charset="0"/>
                <a:cs typeface="Times New Roman" panose="02020603050405020304" pitchFamily="18" charset="0"/>
              </a:rPr>
              <a:t>tax”</a:t>
            </a:r>
          </a:p>
          <a:p>
            <a:pPr marL="639763" indent="-4572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Alma </a:t>
            </a:r>
            <a:r>
              <a:rPr lang="en-US" sz="2800" dirty="0">
                <a:latin typeface="Times New Roman" panose="02020603050405020304" pitchFamily="18" charset="0"/>
                <a:cs typeface="Times New Roman" panose="02020603050405020304" pitchFamily="18" charset="0"/>
              </a:rPr>
              <a:t>12:72 – “feared exceedingly with fear</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45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164604"/>
            <a:ext cx="8763000" cy="6217087"/>
          </a:xfrm>
          <a:prstGeom prst="rect">
            <a:avLst/>
          </a:prstGeom>
          <a:noFill/>
          <a:ln w="9525">
            <a:noFill/>
            <a:miter lim="800000"/>
            <a:headEnd/>
            <a:tailEnd/>
          </a:ln>
        </p:spPr>
        <p:txBody>
          <a:bodyPr wrap="square">
            <a:spAutoFit/>
          </a:bodyPr>
          <a:lstStyle/>
          <a:p>
            <a:pPr>
              <a:spcAft>
                <a:spcPts val="1800"/>
              </a:spcAft>
              <a:defRPr/>
            </a:pPr>
            <a:r>
              <a:rPr lang="en-US" sz="2600" b="1" dirty="0" smtClean="0">
                <a:latin typeface="Times New Roman" panose="02020603050405020304" pitchFamily="18" charset="0"/>
                <a:cs typeface="Times New Roman" panose="02020603050405020304" pitchFamily="18" charset="0"/>
              </a:rPr>
              <a:t>2</a:t>
            </a:r>
            <a:r>
              <a:rPr lang="en-US" sz="2600" b="1" dirty="0">
                <a:latin typeface="Times New Roman" panose="02020603050405020304" pitchFamily="18" charset="0"/>
                <a:cs typeface="Times New Roman" panose="02020603050405020304" pitchFamily="18" charset="0"/>
              </a:rPr>
              <a:t>. Hebraisms: </a:t>
            </a:r>
            <a:r>
              <a:rPr lang="en-US" sz="2600" b="1" dirty="0">
                <a:solidFill>
                  <a:schemeClr val="accent2"/>
                </a:solidFill>
                <a:latin typeface="Times New Roman" panose="02020603050405020304" pitchFamily="18" charset="0"/>
                <a:cs typeface="Times New Roman" panose="02020603050405020304" pitchFamily="18" charset="0"/>
              </a:rPr>
              <a:t>Compound Subjects</a:t>
            </a:r>
          </a:p>
          <a:p>
            <a:pPr algn="just">
              <a:spcAft>
                <a:spcPts val="1800"/>
              </a:spcAft>
              <a:defRPr/>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English, if there is a compound subject, we speak of the other person first and then ourselves. For example, “</a:t>
            </a:r>
            <a:r>
              <a:rPr lang="en-US" sz="2600" b="1" dirty="0">
                <a:latin typeface="Times New Roman" panose="02020603050405020304" pitchFamily="18" charset="0"/>
                <a:cs typeface="Times New Roman" panose="02020603050405020304" pitchFamily="18" charset="0"/>
              </a:rPr>
              <a:t>My father and I</a:t>
            </a:r>
            <a:r>
              <a:rPr lang="en-US" sz="2600" dirty="0">
                <a:latin typeface="Times New Roman" panose="02020603050405020304" pitchFamily="18" charset="0"/>
                <a:cs typeface="Times New Roman" panose="02020603050405020304" pitchFamily="18" charset="0"/>
              </a:rPr>
              <a:t>.” </a:t>
            </a:r>
          </a:p>
          <a:p>
            <a:pPr algn="just">
              <a:spcAft>
                <a:spcPts val="1800"/>
              </a:spcAft>
              <a:defRPr/>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ancient </a:t>
            </a:r>
            <a:r>
              <a:rPr lang="en-US" sz="2600" b="1" dirty="0">
                <a:solidFill>
                  <a:schemeClr val="accent2"/>
                </a:solidFill>
                <a:latin typeface="Times New Roman" panose="02020603050405020304" pitchFamily="18" charset="0"/>
                <a:cs typeface="Times New Roman" panose="02020603050405020304" pitchFamily="18" charset="0"/>
              </a:rPr>
              <a:t>Hebrew</a:t>
            </a:r>
            <a:r>
              <a:rPr lang="en-US" sz="2600" dirty="0">
                <a:latin typeface="Times New Roman" panose="02020603050405020304" pitchFamily="18" charset="0"/>
                <a:cs typeface="Times New Roman" panose="02020603050405020304" pitchFamily="18" charset="0"/>
              </a:rPr>
              <a:t>, if there was a compound subject, the speaker </a:t>
            </a:r>
            <a:r>
              <a:rPr lang="en-US" sz="2600" b="1" dirty="0">
                <a:solidFill>
                  <a:schemeClr val="accent2"/>
                </a:solidFill>
                <a:latin typeface="Times New Roman" panose="02020603050405020304" pitchFamily="18" charset="0"/>
                <a:cs typeface="Times New Roman" panose="02020603050405020304" pitchFamily="18" charset="0"/>
              </a:rPr>
              <a:t>always mentioned himself first and the other person next</a:t>
            </a:r>
            <a:r>
              <a:rPr lang="en-US" sz="2600" dirty="0">
                <a:latin typeface="Times New Roman" panose="02020603050405020304" pitchFamily="18" charset="0"/>
                <a:cs typeface="Times New Roman" panose="02020603050405020304" pitchFamily="18" charset="0"/>
              </a:rPr>
              <a:t>. For example, </a:t>
            </a:r>
            <a:r>
              <a:rPr lang="en-US" sz="2600" b="1" dirty="0">
                <a:latin typeface="Times New Roman" panose="02020603050405020304" pitchFamily="18" charset="0"/>
                <a:cs typeface="Times New Roman" panose="02020603050405020304" pitchFamily="18" charset="0"/>
              </a:rPr>
              <a:t>“I and my father.” </a:t>
            </a:r>
          </a:p>
          <a:p>
            <a:pPr>
              <a:spcAft>
                <a:spcPts val="1800"/>
              </a:spcAft>
              <a:defRPr/>
            </a:pPr>
            <a:r>
              <a:rPr lang="en-US" sz="2600" dirty="0">
                <a:latin typeface="Times New Roman" panose="02020603050405020304" pitchFamily="18" charset="0"/>
                <a:cs typeface="Times New Roman" panose="02020603050405020304" pitchFamily="18" charset="0"/>
              </a:rPr>
              <a:t>Look at a few examples of </a:t>
            </a:r>
            <a:r>
              <a:rPr lang="en-US" sz="2600" b="1" dirty="0">
                <a:solidFill>
                  <a:schemeClr val="accent2"/>
                </a:solidFill>
                <a:latin typeface="Times New Roman" panose="02020603050405020304" pitchFamily="18" charset="0"/>
                <a:cs typeface="Times New Roman" panose="02020603050405020304" pitchFamily="18" charset="0"/>
              </a:rPr>
              <a:t>compound subjects </a:t>
            </a:r>
            <a:r>
              <a:rPr lang="en-US" sz="2600" dirty="0">
                <a:latin typeface="Times New Roman" panose="02020603050405020304" pitchFamily="18" charset="0"/>
                <a:cs typeface="Times New Roman" panose="02020603050405020304" pitchFamily="18" charset="0"/>
              </a:rPr>
              <a:t>in the </a:t>
            </a:r>
            <a:r>
              <a:rPr lang="en-US" sz="2600" dirty="0" smtClean="0">
                <a:latin typeface="Times New Roman" panose="02020603050405020304" pitchFamily="18" charset="0"/>
                <a:cs typeface="Times New Roman" panose="02020603050405020304" pitchFamily="18" charset="0"/>
              </a:rPr>
              <a:t>Book of Mormon:</a:t>
            </a:r>
            <a:endParaRPr lang="en-US" sz="2600" dirty="0">
              <a:latin typeface="Times New Roman" panose="02020603050405020304" pitchFamily="18" charset="0"/>
              <a:cs typeface="Times New Roman" panose="02020603050405020304" pitchFamily="18" charset="0"/>
            </a:endParaRPr>
          </a:p>
          <a:p>
            <a:pPr marL="457200" indent="-274638">
              <a:buFont typeface="Arial" pitchFamily="34" charset="0"/>
              <a:buChar char="•"/>
              <a:defRPr/>
            </a:pPr>
            <a:r>
              <a:rPr lang="en-US" sz="2600" dirty="0">
                <a:latin typeface="Times New Roman" panose="02020603050405020304" pitchFamily="18" charset="0"/>
                <a:cs typeface="Times New Roman" panose="02020603050405020304" pitchFamily="18" charset="0"/>
              </a:rPr>
              <a:t>1 Nephi 1:68 - “I and my brethren did consult”</a:t>
            </a:r>
          </a:p>
          <a:p>
            <a:pPr marL="457200" indent="-274638">
              <a:buFont typeface="Arial" pitchFamily="34" charset="0"/>
              <a:buChar char="•"/>
              <a:defRPr/>
            </a:pPr>
            <a:r>
              <a:rPr lang="en-US" sz="2600" dirty="0">
                <a:latin typeface="Times New Roman" panose="02020603050405020304" pitchFamily="18" charset="0"/>
                <a:cs typeface="Times New Roman" panose="02020603050405020304" pitchFamily="18" charset="0"/>
              </a:rPr>
              <a:t>1 Nephi 1:172 - “I and my father”</a:t>
            </a:r>
          </a:p>
          <a:p>
            <a:pPr marL="457200" indent="-274638">
              <a:buFont typeface="Arial" pitchFamily="34" charset="0"/>
              <a:buChar char="•"/>
              <a:defRPr/>
            </a:pPr>
            <a:r>
              <a:rPr lang="en-US" sz="2600" dirty="0">
                <a:latin typeface="Times New Roman" panose="02020603050405020304" pitchFamily="18" charset="0"/>
                <a:cs typeface="Times New Roman" panose="02020603050405020304" pitchFamily="18" charset="0"/>
              </a:rPr>
              <a:t>Mosiah 6:21 - “I and my people”</a:t>
            </a:r>
          </a:p>
          <a:p>
            <a:pPr marL="457200" indent="-274638">
              <a:buFont typeface="Arial" pitchFamily="34" charset="0"/>
              <a:buChar char="•"/>
              <a:defRPr/>
            </a:pPr>
            <a:r>
              <a:rPr lang="en-US" sz="2600" dirty="0">
                <a:latin typeface="Times New Roman" panose="02020603050405020304" pitchFamily="18" charset="0"/>
                <a:cs typeface="Times New Roman" panose="02020603050405020304" pitchFamily="18" charset="0"/>
              </a:rPr>
              <a:t>Alma 15:15 - “I and my brethren will go forth</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8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304800"/>
            <a:ext cx="8915400" cy="4431983"/>
          </a:xfrm>
          <a:prstGeom prst="rect">
            <a:avLst/>
          </a:prstGeom>
          <a:noFill/>
          <a:ln w="9525">
            <a:noFill/>
            <a:miter lim="800000"/>
            <a:headEnd/>
            <a:tailEnd/>
          </a:ln>
        </p:spPr>
        <p:txBody>
          <a:bodyPr>
            <a:spAutoFit/>
          </a:bodyPr>
          <a:lstStyle/>
          <a:p>
            <a:pPr>
              <a:spcAft>
                <a:spcPts val="1200"/>
              </a:spcAft>
              <a:defRPr/>
            </a:pPr>
            <a:r>
              <a:rPr lang="en-US" sz="2800" b="1" dirty="0" smtClean="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Hebraisms: </a:t>
            </a:r>
            <a:r>
              <a:rPr lang="en-US" sz="2800" b="1" dirty="0">
                <a:solidFill>
                  <a:schemeClr val="accent2"/>
                </a:solidFill>
                <a:latin typeface="Times New Roman" panose="02020603050405020304" pitchFamily="18" charset="0"/>
                <a:cs typeface="Times New Roman" panose="02020603050405020304" pitchFamily="18" charset="0"/>
              </a:rPr>
              <a:t>Prophetic </a:t>
            </a:r>
            <a:r>
              <a:rPr lang="en-US" sz="2800" b="1" dirty="0" smtClean="0">
                <a:solidFill>
                  <a:schemeClr val="accent2"/>
                </a:solidFill>
                <a:latin typeface="Times New Roman" panose="02020603050405020304" pitchFamily="18" charset="0"/>
                <a:cs typeface="Times New Roman" panose="02020603050405020304" pitchFamily="18" charset="0"/>
              </a:rPr>
              <a:t>Perfect</a:t>
            </a:r>
            <a:endParaRPr lang="en-US" sz="2800" dirty="0">
              <a:latin typeface="Times New Roman" panose="02020603050405020304" pitchFamily="18" charset="0"/>
              <a:cs typeface="Times New Roman" panose="02020603050405020304" pitchFamily="18" charset="0"/>
            </a:endParaRPr>
          </a:p>
          <a:p>
            <a:pPr marL="182563">
              <a:spcAft>
                <a:spcPts val="1200"/>
              </a:spcAft>
              <a:defRPr/>
            </a:pP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In Hebrew thinking, an </a:t>
            </a:r>
            <a:r>
              <a:rPr lang="en-US" sz="2800" b="1" dirty="0">
                <a:latin typeface="Times New Roman" panose="02020603050405020304" pitchFamily="18" charset="0"/>
                <a:cs typeface="Times New Roman" panose="02020603050405020304" pitchFamily="18" charset="0"/>
              </a:rPr>
              <a:t>action</a:t>
            </a:r>
            <a:r>
              <a:rPr lang="en-US" sz="2800" dirty="0">
                <a:latin typeface="Times New Roman" panose="02020603050405020304" pitchFamily="18" charset="0"/>
                <a:cs typeface="Times New Roman" panose="02020603050405020304" pitchFamily="18" charset="0"/>
              </a:rPr>
              <a:t> is regarded as being either </a:t>
            </a:r>
            <a:r>
              <a:rPr lang="en-US" sz="2800" i="1" dirty="0">
                <a:latin typeface="Times New Roman" panose="02020603050405020304" pitchFamily="18" charset="0"/>
                <a:cs typeface="Times New Roman" panose="02020603050405020304" pitchFamily="18" charset="0"/>
              </a:rPr>
              <a:t>completed or incompleted</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solidFill>
                  <a:schemeClr val="accent2"/>
                </a:solidFill>
                <a:latin typeface="Times New Roman" panose="02020603050405020304" pitchFamily="18" charset="0"/>
                <a:cs typeface="Times New Roman" panose="02020603050405020304" pitchFamily="18" charset="0"/>
              </a:rPr>
              <a:t>Hebrew</a:t>
            </a:r>
            <a:r>
              <a:rPr lang="en-US" sz="2800" dirty="0">
                <a:latin typeface="Times New Roman" panose="02020603050405020304" pitchFamily="18" charset="0"/>
                <a:cs typeface="Times New Roman" panose="02020603050405020304" pitchFamily="18" charset="0"/>
              </a:rPr>
              <a:t>, therefore, knows no past, present, or future tenses, but has instead a Perfect [completed] and an Imperfect [not completed].” </a:t>
            </a:r>
            <a:endParaRPr lang="en-US" sz="2800" dirty="0" smtClean="0">
              <a:latin typeface="Times New Roman" panose="02020603050405020304" pitchFamily="18" charset="0"/>
              <a:cs typeface="Times New Roman" panose="02020603050405020304" pitchFamily="18" charset="0"/>
            </a:endParaRPr>
          </a:p>
          <a:p>
            <a:pPr marL="182563">
              <a:spcAft>
                <a:spcPts val="1200"/>
              </a:spcAft>
              <a:defRPr/>
            </a:pPr>
            <a:endParaRPr lang="en-US" sz="2800" b="1" dirty="0">
              <a:solidFill>
                <a:schemeClr val="accent2"/>
              </a:solidFill>
              <a:latin typeface="Times New Roman" panose="02020603050405020304" pitchFamily="18" charset="0"/>
              <a:cs typeface="Times New Roman" panose="02020603050405020304" pitchFamily="18" charset="0"/>
            </a:endParaRPr>
          </a:p>
          <a:p>
            <a:pPr marL="182563">
              <a:defRPr/>
            </a:pPr>
            <a:r>
              <a:rPr lang="en-US" sz="2800" dirty="0">
                <a:latin typeface="Times New Roman" panose="02020603050405020304" pitchFamily="18" charset="0"/>
                <a:cs typeface="Times New Roman" panose="02020603050405020304" pitchFamily="18" charset="0"/>
              </a:rPr>
              <a:t>			J.A. Weingreen, </a:t>
            </a:r>
            <a:r>
              <a:rPr lang="en-US" sz="2800" i="1" dirty="0">
                <a:latin typeface="Times New Roman" panose="02020603050405020304" pitchFamily="18" charset="0"/>
                <a:cs typeface="Times New Roman" panose="02020603050405020304" pitchFamily="18" charset="0"/>
              </a:rPr>
              <a:t>A Practical Grammar for 			</a:t>
            </a:r>
            <a:r>
              <a:rPr lang="en-US" sz="2800" i="1" dirty="0" smtClean="0">
                <a:latin typeface="Times New Roman" panose="02020603050405020304" pitchFamily="18" charset="0"/>
                <a:cs typeface="Times New Roman" panose="02020603050405020304" pitchFamily="18" charset="0"/>
              </a:rPr>
              <a:t>Classical </a:t>
            </a:r>
            <a:r>
              <a:rPr lang="en-US" sz="2800" i="1" dirty="0">
                <a:latin typeface="Times New Roman" panose="02020603050405020304" pitchFamily="18" charset="0"/>
                <a:cs typeface="Times New Roman" panose="02020603050405020304" pitchFamily="18" charset="0"/>
              </a:rPr>
              <a:t>Hebrew</a:t>
            </a:r>
            <a:r>
              <a:rPr lang="en-US" sz="2800" dirty="0">
                <a:latin typeface="Times New Roman" panose="02020603050405020304" pitchFamily="18" charset="0"/>
                <a:cs typeface="Times New Roman" panose="02020603050405020304" pitchFamily="18" charset="0"/>
              </a:rPr>
              <a:t>, 2</a:t>
            </a:r>
            <a:r>
              <a:rPr lang="en-US" sz="2800" baseline="30000" dirty="0">
                <a:latin typeface="Times New Roman" panose="02020603050405020304" pitchFamily="18" charset="0"/>
                <a:cs typeface="Times New Roman" panose="02020603050405020304" pitchFamily="18" charset="0"/>
              </a:rPr>
              <a:t>nd</a:t>
            </a:r>
            <a:r>
              <a:rPr lang="en-US" sz="2800" dirty="0">
                <a:latin typeface="Times New Roman" panose="02020603050405020304" pitchFamily="18" charset="0"/>
                <a:cs typeface="Times New Roman" panose="02020603050405020304" pitchFamily="18" charset="0"/>
              </a:rPr>
              <a:t>. ed., (Oxford: 				</a:t>
            </a:r>
            <a:r>
              <a:rPr lang="en-US" sz="2800" dirty="0" smtClean="0">
                <a:latin typeface="Times New Roman" panose="02020603050405020304" pitchFamily="18" charset="0"/>
                <a:cs typeface="Times New Roman" panose="02020603050405020304" pitchFamily="18" charset="0"/>
              </a:rPr>
              <a:t>Clarendon </a:t>
            </a:r>
            <a:r>
              <a:rPr lang="en-US" sz="2800" dirty="0">
                <a:latin typeface="Times New Roman" panose="02020603050405020304" pitchFamily="18" charset="0"/>
                <a:cs typeface="Times New Roman" panose="02020603050405020304" pitchFamily="18" charset="0"/>
              </a:rPr>
              <a:t>Press, 1959), 56-57</a:t>
            </a:r>
            <a:r>
              <a:rPr lang="en-US" sz="2800" dirty="0" smtClean="0">
                <a:latin typeface="Times New Roman" panose="02020603050405020304" pitchFamily="18" charset="0"/>
                <a:cs typeface="Times New Roman" panose="02020603050405020304" pitchFamily="18" charset="0"/>
              </a:rPr>
              <a:t>.</a:t>
            </a:r>
            <a:endParaRPr lang="en-US" sz="28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94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915400" cy="5524589"/>
          </a:xfrm>
          <a:prstGeom prst="rect">
            <a:avLst/>
          </a:prstGeom>
          <a:noFill/>
          <a:ln w="9525">
            <a:noFill/>
            <a:miter lim="800000"/>
            <a:headEnd/>
            <a:tailEnd/>
          </a:ln>
        </p:spPr>
        <p:txBody>
          <a:bodyPr>
            <a:spAutoFit/>
          </a:bodyPr>
          <a:lstStyle/>
          <a:p>
            <a:pPr>
              <a:spcAft>
                <a:spcPts val="1800"/>
              </a:spcAft>
              <a:defRPr/>
            </a:pPr>
            <a:r>
              <a:rPr lang="en-US" sz="2800" b="1" dirty="0" smtClean="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Hebraisms: </a:t>
            </a:r>
            <a:r>
              <a:rPr lang="en-US" sz="2800" b="1" dirty="0">
                <a:solidFill>
                  <a:schemeClr val="accent2"/>
                </a:solidFill>
                <a:latin typeface="Times New Roman" panose="02020603050405020304" pitchFamily="18" charset="0"/>
                <a:cs typeface="Times New Roman" panose="02020603050405020304" pitchFamily="18" charset="0"/>
              </a:rPr>
              <a:t>Prophetic </a:t>
            </a:r>
            <a:r>
              <a:rPr lang="en-US" sz="2800" b="1" dirty="0" smtClean="0">
                <a:solidFill>
                  <a:schemeClr val="accent2"/>
                </a:solidFill>
                <a:latin typeface="Times New Roman" panose="02020603050405020304" pitchFamily="18" charset="0"/>
                <a:cs typeface="Times New Roman" panose="02020603050405020304" pitchFamily="18" charset="0"/>
              </a:rPr>
              <a:t>Perfect</a:t>
            </a:r>
            <a:endParaRPr lang="en-US" sz="2800" dirty="0">
              <a:latin typeface="Times New Roman" panose="02020603050405020304" pitchFamily="18" charset="0"/>
              <a:cs typeface="Times New Roman" panose="02020603050405020304" pitchFamily="18" charset="0"/>
            </a:endParaRPr>
          </a:p>
          <a:p>
            <a:pPr marL="685800" indent="-457200">
              <a:spcAft>
                <a:spcPts val="180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1 Nephi 1:150</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but </a:t>
            </a:r>
            <a:r>
              <a:rPr lang="en-US" sz="2800" dirty="0" smtClean="0">
                <a:latin typeface="Times New Roman" panose="02020603050405020304" pitchFamily="18" charset="0"/>
                <a:cs typeface="Times New Roman" panose="02020603050405020304" pitchFamily="18" charset="0"/>
              </a:rPr>
              <a:t>behold, </a:t>
            </a:r>
            <a:r>
              <a:rPr lang="en-US" sz="2800" dirty="0">
                <a:latin typeface="Times New Roman" panose="02020603050405020304" pitchFamily="18" charset="0"/>
                <a:cs typeface="Times New Roman" panose="02020603050405020304" pitchFamily="18" charset="0"/>
              </a:rPr>
              <a:t>I </a:t>
            </a:r>
            <a:r>
              <a:rPr lang="en-US" sz="2800" b="1" dirty="0">
                <a:latin typeface="Times New Roman" panose="02020603050405020304" pitchFamily="18" charset="0"/>
                <a:cs typeface="Times New Roman" panose="02020603050405020304" pitchFamily="18" charset="0"/>
              </a:rPr>
              <a:t>have obtained </a:t>
            </a:r>
            <a:r>
              <a:rPr lang="en-US" sz="2800" dirty="0">
                <a:latin typeface="Times New Roman" panose="02020603050405020304" pitchFamily="18" charset="0"/>
                <a:cs typeface="Times New Roman" panose="02020603050405020304" pitchFamily="18" charset="0"/>
              </a:rPr>
              <a:t>a land of </a:t>
            </a:r>
            <a:r>
              <a:rPr lang="en-US" sz="2800" dirty="0" smtClean="0">
                <a:latin typeface="Times New Roman" panose="02020603050405020304" pitchFamily="18" charset="0"/>
                <a:cs typeface="Times New Roman" panose="02020603050405020304" pitchFamily="18" charset="0"/>
              </a:rPr>
              <a:t>promise </a:t>
            </a:r>
            <a:r>
              <a:rPr lang="en-US" sz="2800" dirty="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spoken while still in the wilderness</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685800" indent="-457200">
              <a:spcAft>
                <a:spcPts val="180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2 Nephi 13:10</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After that he </a:t>
            </a:r>
            <a:r>
              <a:rPr lang="en-US" sz="2800" b="1" dirty="0">
                <a:latin typeface="Times New Roman" panose="02020603050405020304" pitchFamily="18" charset="0"/>
                <a:cs typeface="Times New Roman" panose="02020603050405020304" pitchFamily="18" charset="0"/>
              </a:rPr>
              <a:t>was baptized </a:t>
            </a:r>
            <a:r>
              <a:rPr lang="en-US" sz="2800" dirty="0">
                <a:latin typeface="Times New Roman" panose="02020603050405020304" pitchFamily="18" charset="0"/>
                <a:cs typeface="Times New Roman" panose="02020603050405020304" pitchFamily="18" charset="0"/>
              </a:rPr>
              <a:t>with water, the holy </a:t>
            </a:r>
            <a:r>
              <a:rPr lang="en-US" sz="2800" dirty="0" smtClean="0">
                <a:latin typeface="Times New Roman" panose="02020603050405020304" pitchFamily="18" charset="0"/>
                <a:cs typeface="Times New Roman" panose="02020603050405020304" pitchFamily="18" charset="0"/>
              </a:rPr>
              <a:t>Ghost descended </a:t>
            </a:r>
            <a:r>
              <a:rPr lang="en-US" sz="2800" dirty="0">
                <a:latin typeface="Times New Roman" panose="02020603050405020304" pitchFamily="18" charset="0"/>
                <a:cs typeface="Times New Roman" panose="02020603050405020304" pitchFamily="18" charset="0"/>
              </a:rPr>
              <a:t>upon him in the form of a dove</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spoken in 559-545 BC describing Jesus’ baptism</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685800" indent="-457200">
              <a:spcAft>
                <a:spcPts val="1800"/>
              </a:spcAft>
              <a:buFont typeface="Arial" panose="020B0604020202020204" pitchFamily="34" charset="0"/>
              <a:buChar char="•"/>
              <a:defRPr/>
            </a:pPr>
            <a:r>
              <a:rPr lang="en-US" sz="2800" b="1" dirty="0">
                <a:latin typeface="Times New Roman" panose="02020603050405020304" pitchFamily="18" charset="0"/>
                <a:cs typeface="Times New Roman" panose="02020603050405020304" pitchFamily="18" charset="0"/>
              </a:rPr>
              <a:t>Mosiah 8:44</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These are they whose sins he </a:t>
            </a:r>
            <a:r>
              <a:rPr lang="en-US" sz="2800" b="1" dirty="0">
                <a:latin typeface="Times New Roman" panose="02020603050405020304" pitchFamily="18" charset="0"/>
                <a:cs typeface="Times New Roman" panose="02020603050405020304" pitchFamily="18" charset="0"/>
              </a:rPr>
              <a:t>hath borne</a:t>
            </a:r>
            <a:r>
              <a:rPr lang="en-US" sz="2800" dirty="0">
                <a:latin typeface="Times New Roman" panose="02020603050405020304" pitchFamily="18" charset="0"/>
                <a:cs typeface="Times New Roman" panose="02020603050405020304" pitchFamily="18" charset="0"/>
              </a:rPr>
              <a:t>. These are they </a:t>
            </a:r>
            <a:r>
              <a:rPr lang="en-US" sz="2800" dirty="0" smtClean="0">
                <a:latin typeface="Times New Roman" panose="02020603050405020304" pitchFamily="18" charset="0"/>
                <a:cs typeface="Times New Roman" panose="02020603050405020304" pitchFamily="18" charset="0"/>
              </a:rPr>
              <a:t>for whom </a:t>
            </a:r>
            <a:r>
              <a:rPr lang="en-US" sz="2800" dirty="0">
                <a:latin typeface="Times New Roman" panose="02020603050405020304" pitchFamily="18" charset="0"/>
                <a:cs typeface="Times New Roman" panose="02020603050405020304" pitchFamily="18" charset="0"/>
              </a:rPr>
              <a:t>he </a:t>
            </a:r>
            <a:r>
              <a:rPr lang="en-US" sz="2800" b="1" dirty="0">
                <a:latin typeface="Times New Roman" panose="02020603050405020304" pitchFamily="18" charset="0"/>
                <a:cs typeface="Times New Roman" panose="02020603050405020304" pitchFamily="18" charset="0"/>
              </a:rPr>
              <a:t>hath died </a:t>
            </a:r>
            <a:r>
              <a:rPr lang="en-US" sz="2800" dirty="0">
                <a:latin typeface="Times New Roman" panose="02020603050405020304" pitchFamily="18" charset="0"/>
                <a:cs typeface="Times New Roman" panose="02020603050405020304" pitchFamily="18" charset="0"/>
              </a:rPr>
              <a:t>to redeem them from their transgressions</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spoken in 148 BC)</a:t>
            </a:r>
          </a:p>
        </p:txBody>
      </p:sp>
    </p:spTree>
    <p:extLst>
      <p:ext uri="{BB962C8B-B14F-4D97-AF65-F5344CB8AC3E}">
        <p14:creationId xmlns:p14="http://schemas.microsoft.com/office/powerpoint/2010/main" val="342470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915400" cy="5324535"/>
          </a:xfrm>
          <a:prstGeom prst="rect">
            <a:avLst/>
          </a:prstGeom>
          <a:noFill/>
          <a:ln w="9525">
            <a:noFill/>
            <a:miter lim="800000"/>
            <a:headEnd/>
            <a:tailEnd/>
          </a:ln>
        </p:spPr>
        <p:txBody>
          <a:bodyPr>
            <a:spAutoFit/>
          </a:bodyPr>
          <a:lstStyle/>
          <a:p>
            <a:pPr>
              <a:spcAft>
                <a:spcPts val="1800"/>
              </a:spcAft>
              <a:defRPr/>
            </a:pPr>
            <a:r>
              <a:rPr lang="en-US" sz="2800" b="1" dirty="0" smtClean="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Hebraisms: </a:t>
            </a:r>
            <a:r>
              <a:rPr lang="en-US" sz="2800" b="1" dirty="0">
                <a:solidFill>
                  <a:schemeClr val="accent2"/>
                </a:solidFill>
                <a:latin typeface="Times New Roman" panose="02020603050405020304" pitchFamily="18" charset="0"/>
                <a:cs typeface="Times New Roman" panose="02020603050405020304" pitchFamily="18" charset="0"/>
              </a:rPr>
              <a:t>Construct </a:t>
            </a:r>
            <a:r>
              <a:rPr lang="en-US" sz="2800" b="1" dirty="0" smtClean="0">
                <a:solidFill>
                  <a:schemeClr val="accent2"/>
                </a:solidFill>
                <a:latin typeface="Times New Roman" panose="02020603050405020304" pitchFamily="18" charset="0"/>
                <a:cs typeface="Times New Roman" panose="02020603050405020304" pitchFamily="18" charset="0"/>
              </a:rPr>
              <a:t>State</a:t>
            </a:r>
            <a:endParaRPr lang="en-US" sz="2800" b="1" dirty="0">
              <a:solidFill>
                <a:schemeClr val="accent2"/>
              </a:solidFill>
              <a:latin typeface="Times New Roman" panose="02020603050405020304" pitchFamily="18" charset="0"/>
              <a:cs typeface="Times New Roman" panose="02020603050405020304" pitchFamily="18" charset="0"/>
            </a:endParaRPr>
          </a:p>
          <a:p>
            <a:pPr>
              <a:spcAft>
                <a:spcPts val="1800"/>
              </a:spcAft>
              <a:defRPr/>
            </a:pPr>
            <a:r>
              <a:rPr lang="en-US" sz="2800" dirty="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English</a:t>
            </a:r>
            <a:r>
              <a:rPr lang="en-US" sz="2800" dirty="0">
                <a:latin typeface="Times New Roman" panose="02020603050405020304" pitchFamily="18" charset="0"/>
                <a:cs typeface="Times New Roman" panose="02020603050405020304" pitchFamily="18" charset="0"/>
              </a:rPr>
              <a:t>, we use lots of </a:t>
            </a:r>
            <a:r>
              <a:rPr lang="en-US" sz="2800" dirty="0" smtClean="0">
                <a:latin typeface="Times New Roman" panose="02020603050405020304" pitchFamily="18" charset="0"/>
                <a:cs typeface="Times New Roman" panose="02020603050405020304" pitchFamily="18" charset="0"/>
              </a:rPr>
              <a:t>adjectives.  In </a:t>
            </a:r>
            <a:r>
              <a:rPr lang="en-US" sz="2800" b="1" dirty="0">
                <a:solidFill>
                  <a:schemeClr val="accent2"/>
                </a:solidFill>
                <a:latin typeface="Times New Roman" panose="02020603050405020304" pitchFamily="18" charset="0"/>
                <a:cs typeface="Times New Roman" panose="02020603050405020304" pitchFamily="18" charset="0"/>
              </a:rPr>
              <a:t>Hebrew</a:t>
            </a:r>
            <a:r>
              <a:rPr lang="en-US" sz="2800" dirty="0">
                <a:latin typeface="Times New Roman" panose="02020603050405020304" pitchFamily="18" charset="0"/>
                <a:cs typeface="Times New Roman" panose="02020603050405020304" pitchFamily="18" charset="0"/>
              </a:rPr>
              <a:t>, there are fewer adjectives. So ancient Hebrew writers very often used</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two nouns together in a </a:t>
            </a:r>
            <a:r>
              <a:rPr lang="en-US" sz="2800" b="1" dirty="0">
                <a:solidFill>
                  <a:schemeClr val="accent2"/>
                </a:solidFill>
                <a:latin typeface="Times New Roman" panose="02020603050405020304" pitchFamily="18" charset="0"/>
                <a:cs typeface="Times New Roman" panose="02020603050405020304" pitchFamily="18" charset="0"/>
              </a:rPr>
              <a:t>“construct state” </a:t>
            </a:r>
            <a:r>
              <a:rPr lang="en-US" sz="2800" dirty="0">
                <a:latin typeface="Times New Roman" panose="02020603050405020304" pitchFamily="18" charset="0"/>
                <a:cs typeface="Times New Roman" panose="02020603050405020304" pitchFamily="18" charset="0"/>
              </a:rPr>
              <a:t>(i.e., using the two nouns as either a </a:t>
            </a:r>
            <a:r>
              <a:rPr lang="en-US" sz="2800" i="1" dirty="0">
                <a:latin typeface="Times New Roman" panose="02020603050405020304" pitchFamily="18" charset="0"/>
                <a:cs typeface="Times New Roman" panose="02020603050405020304" pitchFamily="18" charset="0"/>
              </a:rPr>
              <a:t>descriptive</a:t>
            </a:r>
            <a:r>
              <a:rPr lang="en-US" sz="2800" dirty="0">
                <a:latin typeface="Times New Roman" panose="02020603050405020304" pitchFamily="18" charset="0"/>
                <a:cs typeface="Times New Roman" panose="02020603050405020304" pitchFamily="18" charset="0"/>
              </a:rPr>
              <a:t> or a </a:t>
            </a:r>
            <a:r>
              <a:rPr lang="en-US" sz="2800" i="1" dirty="0">
                <a:latin typeface="Times New Roman" panose="02020603050405020304" pitchFamily="18" charset="0"/>
                <a:cs typeface="Times New Roman" panose="02020603050405020304" pitchFamily="18" charset="0"/>
              </a:rPr>
              <a:t>possessive</a:t>
            </a:r>
            <a:r>
              <a:rPr lang="en-US" sz="2800" dirty="0">
                <a:latin typeface="Times New Roman" panose="02020603050405020304" pitchFamily="18" charset="0"/>
                <a:cs typeface="Times New Roman" panose="02020603050405020304" pitchFamily="18" charset="0"/>
              </a:rPr>
              <a:t>). </a:t>
            </a:r>
          </a:p>
          <a:p>
            <a:pPr>
              <a:spcAft>
                <a:spcPts val="1800"/>
              </a:spcAft>
              <a:defRPr/>
            </a:pPr>
            <a:r>
              <a:rPr lang="en-US" sz="2800" b="1" dirty="0">
                <a:latin typeface="Times New Roman" panose="02020603050405020304" pitchFamily="18" charset="0"/>
                <a:cs typeface="Times New Roman" panose="02020603050405020304" pitchFamily="18" charset="0"/>
              </a:rPr>
              <a:t>Two Uses of “Construct State” in the Book of Mormon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11163" indent="-228600">
              <a:spcAft>
                <a:spcPts val="1800"/>
              </a:spcAft>
              <a:buFont typeface="Arial" pitchFamily="34" charset="0"/>
              <a:buChar char="•"/>
              <a:defRPr/>
            </a:pPr>
            <a:r>
              <a:rPr lang="en-US" sz="2800" b="1" dirty="0">
                <a:latin typeface="Times New Roman" panose="02020603050405020304" pitchFamily="18" charset="0"/>
                <a:cs typeface="Times New Roman" panose="02020603050405020304" pitchFamily="18" charset="0"/>
              </a:rPr>
              <a:t>Descriptive Use of Construct State: </a:t>
            </a:r>
            <a:r>
              <a:rPr lang="en-US" sz="2800" dirty="0">
                <a:solidFill>
                  <a:schemeClr val="accent2"/>
                </a:solidFill>
                <a:latin typeface="Times New Roman" panose="02020603050405020304" pitchFamily="18" charset="0"/>
                <a:cs typeface="Times New Roman" panose="02020603050405020304" pitchFamily="18" charset="0"/>
              </a:rPr>
              <a:t>“rod of iron” (two nouns)</a:t>
            </a:r>
            <a:r>
              <a:rPr lang="en-US" sz="2800" dirty="0">
                <a:latin typeface="Times New Roman" panose="02020603050405020304" pitchFamily="18" charset="0"/>
                <a:cs typeface="Times New Roman" panose="02020603050405020304" pitchFamily="18" charset="0"/>
              </a:rPr>
              <a:t> instead of “iron rod” (adjective and noun);</a:t>
            </a:r>
          </a:p>
          <a:p>
            <a:pPr marL="411163" indent="-228600">
              <a:spcAft>
                <a:spcPts val="1800"/>
              </a:spcAft>
              <a:buFont typeface="Arial" pitchFamily="34" charset="0"/>
              <a:buChar char="•"/>
              <a:defRPr/>
            </a:pPr>
            <a:r>
              <a:rPr lang="en-US" sz="2800" b="1" dirty="0">
                <a:latin typeface="Times New Roman" panose="02020603050405020304" pitchFamily="18" charset="0"/>
                <a:cs typeface="Times New Roman" panose="02020603050405020304" pitchFamily="18" charset="0"/>
              </a:rPr>
              <a:t>Possessive Use of Construct State:</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dirty="0">
                <a:solidFill>
                  <a:schemeClr val="accent2"/>
                </a:solidFill>
                <a:latin typeface="Times New Roman" panose="02020603050405020304" pitchFamily="18" charset="0"/>
                <a:cs typeface="Times New Roman" panose="02020603050405020304" pitchFamily="18" charset="0"/>
              </a:rPr>
              <a:t>“brother of Jared” (two nouns)</a:t>
            </a:r>
            <a:r>
              <a:rPr lang="en-US" sz="2800" dirty="0">
                <a:latin typeface="Times New Roman" panose="02020603050405020304" pitchFamily="18" charset="0"/>
                <a:cs typeface="Times New Roman" panose="02020603050405020304" pitchFamily="18" charset="0"/>
              </a:rPr>
              <a:t> instead of Jared’s brother (possessive</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10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2400" y="152400"/>
            <a:ext cx="8839200" cy="6324808"/>
          </a:xfrm>
          <a:prstGeom prst="rect">
            <a:avLst/>
          </a:prstGeom>
          <a:noFill/>
          <a:ln w="9525">
            <a:noFill/>
            <a:miter lim="800000"/>
            <a:headEnd/>
            <a:tailEnd/>
          </a:ln>
        </p:spPr>
        <p:txBody>
          <a:bodyPr wrap="square">
            <a:spAutoFit/>
          </a:bodyPr>
          <a:lstStyle/>
          <a:p>
            <a:pPr>
              <a:spcAft>
                <a:spcPts val="1800"/>
              </a:spcAft>
              <a:defRPr/>
            </a:pPr>
            <a:r>
              <a:rPr lang="en-US" sz="2500" b="1" dirty="0" smtClean="0">
                <a:latin typeface="Times New Roman" panose="02020603050405020304" pitchFamily="18" charset="0"/>
                <a:cs typeface="Times New Roman" panose="02020603050405020304" pitchFamily="18" charset="0"/>
              </a:rPr>
              <a:t>4. Hebraisms</a:t>
            </a:r>
            <a:r>
              <a:rPr lang="en-US" sz="2500" b="1" dirty="0">
                <a:latin typeface="Times New Roman" panose="02020603050405020304" pitchFamily="18" charset="0"/>
                <a:cs typeface="Times New Roman" panose="02020603050405020304" pitchFamily="18" charset="0"/>
              </a:rPr>
              <a:t>: </a:t>
            </a:r>
            <a:r>
              <a:rPr lang="en-US" sz="2500" b="1" dirty="0">
                <a:solidFill>
                  <a:schemeClr val="accent2"/>
                </a:solidFill>
                <a:latin typeface="Times New Roman" panose="02020603050405020304" pitchFamily="18" charset="0"/>
                <a:cs typeface="Times New Roman" panose="02020603050405020304" pitchFamily="18" charset="0"/>
              </a:rPr>
              <a:t>Construct </a:t>
            </a:r>
            <a:r>
              <a:rPr lang="en-US" sz="2500" b="1" dirty="0" smtClean="0">
                <a:solidFill>
                  <a:schemeClr val="accent2"/>
                </a:solidFill>
                <a:latin typeface="Times New Roman" panose="02020603050405020304" pitchFamily="18" charset="0"/>
                <a:cs typeface="Times New Roman" panose="02020603050405020304" pitchFamily="18" charset="0"/>
              </a:rPr>
              <a:t>State</a:t>
            </a:r>
            <a:endParaRPr lang="en-US" sz="2500" b="1" dirty="0">
              <a:latin typeface="Times New Roman" panose="02020603050405020304" pitchFamily="18" charset="0"/>
              <a:cs typeface="Times New Roman" panose="02020603050405020304" pitchFamily="18" charset="0"/>
            </a:endParaRPr>
          </a:p>
          <a:p>
            <a:pPr>
              <a:spcAft>
                <a:spcPts val="1800"/>
              </a:spcAft>
              <a:defRPr/>
            </a:pPr>
            <a:r>
              <a:rPr lang="en-US" sz="2500" dirty="0">
                <a:latin typeface="Times New Roman" panose="02020603050405020304" pitchFamily="18" charset="0"/>
                <a:cs typeface="Times New Roman" panose="02020603050405020304" pitchFamily="18" charset="0"/>
              </a:rPr>
              <a:t>In Psalm 23 of the Bible, Hebrew </a:t>
            </a:r>
            <a:r>
              <a:rPr lang="en-US" sz="2500" dirty="0" smtClean="0">
                <a:latin typeface="Times New Roman" panose="02020603050405020304" pitchFamily="18" charset="0"/>
                <a:cs typeface="Times New Roman" panose="02020603050405020304" pitchFamily="18" charset="0"/>
              </a:rPr>
              <a:t>would use </a:t>
            </a:r>
            <a:r>
              <a:rPr lang="en-US" sz="2500" dirty="0">
                <a:latin typeface="Times New Roman" panose="02020603050405020304" pitchFamily="18" charset="0"/>
                <a:cs typeface="Times New Roman" panose="02020603050405020304" pitchFamily="18" charset="0"/>
              </a:rPr>
              <a:t>the phrase </a:t>
            </a:r>
            <a:r>
              <a:rPr lang="en-US" sz="2500" dirty="0">
                <a:solidFill>
                  <a:schemeClr val="accent2"/>
                </a:solidFill>
                <a:latin typeface="Times New Roman" panose="02020603050405020304" pitchFamily="18" charset="0"/>
                <a:cs typeface="Times New Roman" panose="02020603050405020304" pitchFamily="18" charset="0"/>
              </a:rPr>
              <a:t>“pastures of greenness</a:t>
            </a:r>
            <a:r>
              <a:rPr lang="en-US" sz="2500" dirty="0" smtClean="0">
                <a:solidFill>
                  <a:schemeClr val="accent2"/>
                </a:solidFill>
                <a:latin typeface="Times New Roman" panose="02020603050405020304" pitchFamily="18" charset="0"/>
                <a:cs typeface="Times New Roman" panose="02020603050405020304" pitchFamily="18" charset="0"/>
              </a:rPr>
              <a:t>” (</a:t>
            </a:r>
            <a:r>
              <a:rPr lang="en-US" sz="2500" dirty="0">
                <a:solidFill>
                  <a:schemeClr val="accent2"/>
                </a:solidFill>
                <a:latin typeface="Times New Roman" panose="02020603050405020304" pitchFamily="18" charset="0"/>
                <a:cs typeface="Times New Roman" panose="02020603050405020304" pitchFamily="18" charset="0"/>
              </a:rPr>
              <a:t>two nouns) </a:t>
            </a:r>
            <a:r>
              <a:rPr lang="en-US" sz="2500" dirty="0">
                <a:latin typeface="Times New Roman" panose="02020603050405020304" pitchFamily="18" charset="0"/>
                <a:cs typeface="Times New Roman" panose="02020603050405020304" pitchFamily="18" charset="0"/>
              </a:rPr>
              <a:t>instead of “green pastures” </a:t>
            </a:r>
            <a:r>
              <a:rPr lang="en-US" sz="2500" dirty="0" smtClean="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adjective and noun</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a:p>
            <a:pPr>
              <a:spcAft>
                <a:spcPts val="1800"/>
              </a:spcAft>
              <a:defRPr/>
            </a:pPr>
            <a:r>
              <a:rPr lang="en-US" sz="2500" dirty="0">
                <a:latin typeface="Times New Roman" panose="02020603050405020304" pitchFamily="18" charset="0"/>
                <a:cs typeface="Times New Roman" panose="02020603050405020304" pitchFamily="18" charset="0"/>
              </a:rPr>
              <a:t>Here are examples of phrases in the Book of Mormon that use the more cumbersome </a:t>
            </a:r>
            <a:r>
              <a:rPr lang="en-US" sz="2500" b="1" dirty="0">
                <a:solidFill>
                  <a:schemeClr val="accent2"/>
                </a:solidFill>
                <a:latin typeface="Times New Roman" panose="02020603050405020304" pitchFamily="18" charset="0"/>
                <a:cs typeface="Times New Roman" panose="02020603050405020304" pitchFamily="18" charset="0"/>
              </a:rPr>
              <a:t>“construct state” </a:t>
            </a:r>
            <a:r>
              <a:rPr lang="en-US" sz="2500" dirty="0">
                <a:latin typeface="Times New Roman" panose="02020603050405020304" pitchFamily="18" charset="0"/>
                <a:cs typeface="Times New Roman" panose="02020603050405020304" pitchFamily="18" charset="0"/>
              </a:rPr>
              <a:t>common to Hebrew writing:</a:t>
            </a:r>
          </a:p>
          <a:p>
            <a:pPr>
              <a:defRPr/>
            </a:pPr>
            <a:r>
              <a:rPr lang="en-US" sz="2500" dirty="0">
                <a:latin typeface="Times New Roman" panose="02020603050405020304" pitchFamily="18" charset="0"/>
                <a:cs typeface="Times New Roman" panose="02020603050405020304" pitchFamily="18" charset="0"/>
              </a:rPr>
              <a:t>	sword of Laban		record of Jared</a:t>
            </a:r>
          </a:p>
          <a:p>
            <a:pPr>
              <a:defRPr/>
            </a:pPr>
            <a:r>
              <a:rPr lang="en-US" sz="2500" dirty="0">
                <a:latin typeface="Times New Roman" panose="02020603050405020304" pitchFamily="18" charset="0"/>
                <a:cs typeface="Times New Roman" panose="02020603050405020304" pitchFamily="18" charset="0"/>
              </a:rPr>
              <a:t>	people of Ammon		brother of Jared</a:t>
            </a:r>
          </a:p>
          <a:p>
            <a:pPr>
              <a:defRPr/>
            </a:pPr>
            <a:r>
              <a:rPr lang="en-US" sz="2500" dirty="0">
                <a:latin typeface="Times New Roman" panose="02020603050405020304" pitchFamily="18" charset="0"/>
                <a:cs typeface="Times New Roman" panose="02020603050405020304" pitchFamily="18" charset="0"/>
              </a:rPr>
              <a:t>	language of Jacob		descendants of Zarahemla</a:t>
            </a:r>
          </a:p>
          <a:p>
            <a:pPr>
              <a:defRPr/>
            </a:pPr>
            <a:r>
              <a:rPr lang="en-US" sz="2500" dirty="0">
                <a:latin typeface="Times New Roman" panose="02020603050405020304" pitchFamily="18" charset="0"/>
                <a:cs typeface="Times New Roman" panose="02020603050405020304" pitchFamily="18" charset="0"/>
              </a:rPr>
              <a:t>	plates of Nephi		words of Isaiah</a:t>
            </a:r>
          </a:p>
          <a:p>
            <a:pPr>
              <a:spcAft>
                <a:spcPts val="1200"/>
              </a:spcAft>
              <a:defRPr/>
            </a:pPr>
            <a:r>
              <a:rPr lang="en-US" sz="2500" dirty="0">
                <a:latin typeface="Times New Roman" panose="02020603050405020304" pitchFamily="18" charset="0"/>
                <a:cs typeface="Times New Roman" panose="02020603050405020304" pitchFamily="18" charset="0"/>
              </a:rPr>
              <a:t>	army of Moroni		Book of </a:t>
            </a:r>
            <a:r>
              <a:rPr lang="en-US" sz="2500" dirty="0" smtClean="0">
                <a:latin typeface="Times New Roman" panose="02020603050405020304" pitchFamily="18" charset="0"/>
                <a:cs typeface="Times New Roman" panose="02020603050405020304" pitchFamily="18" charset="0"/>
              </a:rPr>
              <a:t>Mormon</a:t>
            </a:r>
            <a:endParaRPr lang="en-US" sz="2500" dirty="0">
              <a:latin typeface="Times New Roman" panose="02020603050405020304" pitchFamily="18" charset="0"/>
              <a:cs typeface="Times New Roman" panose="02020603050405020304" pitchFamily="18" charset="0"/>
            </a:endParaRPr>
          </a:p>
          <a:p>
            <a:pPr marL="342900" indent="-228600">
              <a:buFont typeface="Arial" pitchFamily="34" charset="0"/>
              <a:buChar char="•"/>
              <a:defRPr/>
            </a:pPr>
            <a:r>
              <a:rPr lang="en-US" sz="2500" dirty="0">
                <a:solidFill>
                  <a:schemeClr val="accent2"/>
                </a:solidFill>
                <a:latin typeface="Times New Roman" panose="02020603050405020304" pitchFamily="18" charset="0"/>
                <a:cs typeface="Times New Roman" panose="02020603050405020304" pitchFamily="18" charset="0"/>
              </a:rPr>
              <a:t>“the days of the years of the life of my fathers.”</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(four nouns). </a:t>
            </a:r>
          </a:p>
          <a:p>
            <a:pPr marL="342900" indent="-228600">
              <a:buFont typeface="Arial" pitchFamily="34" charset="0"/>
              <a:buChar char="•"/>
              <a:defRPr/>
            </a:pPr>
            <a:r>
              <a:rPr lang="en-US" sz="2500" dirty="0" smtClean="0">
                <a:solidFill>
                  <a:schemeClr val="accent2"/>
                </a:solidFill>
                <a:latin typeface="Times New Roman" panose="02020603050405020304" pitchFamily="18" charset="0"/>
                <a:cs typeface="Times New Roman" panose="02020603050405020304" pitchFamily="18" charset="0"/>
              </a:rPr>
              <a:t>“</a:t>
            </a:r>
            <a:r>
              <a:rPr lang="en-US" sz="2500" dirty="0">
                <a:solidFill>
                  <a:schemeClr val="accent2"/>
                </a:solidFill>
                <a:latin typeface="Times New Roman" panose="02020603050405020304" pitchFamily="18" charset="0"/>
                <a:cs typeface="Times New Roman" panose="02020603050405020304" pitchFamily="18" charset="0"/>
              </a:rPr>
              <a:t>the sharpness of the power of the word of God”</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(four nouns in 2 Nephi 1:48)</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58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2400" y="305336"/>
            <a:ext cx="8763000" cy="6247864"/>
          </a:xfrm>
          <a:prstGeom prst="rect">
            <a:avLst/>
          </a:prstGeom>
          <a:noFill/>
          <a:ln w="9525">
            <a:noFill/>
            <a:miter lim="800000"/>
            <a:headEnd/>
            <a:tailEnd/>
          </a:ln>
        </p:spPr>
        <p:txBody>
          <a:bodyPr wrap="square">
            <a:spAutoFit/>
          </a:bodyPr>
          <a:lstStyle/>
          <a:p>
            <a:pPr algn="just">
              <a:spcAft>
                <a:spcPts val="1200"/>
              </a:spcAft>
              <a:defRPr/>
            </a:pPr>
            <a:r>
              <a:rPr lang="en-US" b="1" dirty="0" smtClean="0">
                <a:latin typeface="Times New Roman" panose="02020603050405020304" pitchFamily="18" charset="0"/>
                <a:cs typeface="Times New Roman" panose="02020603050405020304" pitchFamily="18" charset="0"/>
              </a:rPr>
              <a:t>5</a:t>
            </a:r>
            <a:r>
              <a:rPr lang="en-US" b="1" dirty="0">
                <a:latin typeface="Times New Roman" panose="02020603050405020304" pitchFamily="18" charset="0"/>
                <a:cs typeface="Times New Roman" panose="02020603050405020304" pitchFamily="18" charset="0"/>
              </a:rPr>
              <a:t>. Hebraisms: </a:t>
            </a:r>
            <a:r>
              <a:rPr lang="en-US" b="1" dirty="0">
                <a:solidFill>
                  <a:schemeClr val="accent2"/>
                </a:solidFill>
                <a:latin typeface="Times New Roman" panose="02020603050405020304" pitchFamily="18" charset="0"/>
                <a:cs typeface="Times New Roman" panose="02020603050405020304" pitchFamily="18" charset="0"/>
              </a:rPr>
              <a:t>Repeated </a:t>
            </a:r>
            <a:r>
              <a:rPr lang="en-US" b="1" dirty="0" smtClean="0">
                <a:solidFill>
                  <a:schemeClr val="accent2"/>
                </a:solidFill>
                <a:latin typeface="Times New Roman" panose="02020603050405020304" pitchFamily="18" charset="0"/>
                <a:cs typeface="Times New Roman" panose="02020603050405020304" pitchFamily="18" charset="0"/>
              </a:rPr>
              <a:t>Prepositions</a:t>
            </a:r>
            <a:endParaRPr lang="en-US" b="1" dirty="0">
              <a:latin typeface="Times New Roman" panose="02020603050405020304" pitchFamily="18" charset="0"/>
              <a:cs typeface="Times New Roman" panose="02020603050405020304" pitchFamily="18" charset="0"/>
            </a:endParaRPr>
          </a:p>
          <a:p>
            <a:pPr algn="just">
              <a:spcAft>
                <a:spcPts val="1200"/>
              </a:spcAft>
              <a:defRP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English, when a preposition governs objects in a series, we normally state the preposition once (unless we want to do it for emphasis</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dirty="0" smtClean="0">
                <a:solidFill>
                  <a:schemeClr val="accent2"/>
                </a:solidFill>
                <a:latin typeface="Times New Roman" panose="02020603050405020304" pitchFamily="18" charset="0"/>
                <a:cs typeface="Times New Roman" panose="02020603050405020304" pitchFamily="18" charset="0"/>
              </a:rPr>
              <a:t>In </a:t>
            </a:r>
            <a:r>
              <a:rPr lang="en-US" b="1" dirty="0">
                <a:solidFill>
                  <a:schemeClr val="accent2"/>
                </a:solidFill>
                <a:latin typeface="Times New Roman" panose="02020603050405020304" pitchFamily="18" charset="0"/>
                <a:cs typeface="Times New Roman" panose="02020603050405020304" pitchFamily="18" charset="0"/>
              </a:rPr>
              <a:t>Hebrew</a:t>
            </a:r>
            <a:r>
              <a:rPr lang="en-US" dirty="0">
                <a:solidFill>
                  <a:schemeClr val="accent2"/>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normal and proper to re-state </a:t>
            </a:r>
            <a:r>
              <a:rPr lang="en-US" dirty="0" smtClean="0">
                <a:latin typeface="Times New Roman" panose="02020603050405020304" pitchFamily="18" charset="0"/>
                <a:cs typeface="Times New Roman" panose="02020603050405020304" pitchFamily="18" charset="0"/>
              </a:rPr>
              <a:t>the preposition </a:t>
            </a:r>
            <a:r>
              <a:rPr lang="en-US" dirty="0">
                <a:latin typeface="Times New Roman" panose="02020603050405020304" pitchFamily="18" charset="0"/>
                <a:cs typeface="Times New Roman" panose="02020603050405020304" pitchFamily="18" charset="0"/>
              </a:rPr>
              <a:t>before each object in the series.</a:t>
            </a:r>
          </a:p>
          <a:p>
            <a:pPr marL="342900" indent="-342900" algn="just">
              <a:spcAft>
                <a:spcPts val="120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Jarom 1:19</a:t>
            </a:r>
            <a:r>
              <a:rPr lang="en-US" dirty="0" smtClean="0">
                <a:latin typeface="Times New Roman" panose="02020603050405020304" pitchFamily="18" charset="0"/>
                <a:cs typeface="Times New Roman" panose="02020603050405020304" pitchFamily="18" charset="0"/>
              </a:rPr>
              <a:t>:...exceeding </a:t>
            </a:r>
            <a:r>
              <a:rPr lang="en-US" dirty="0">
                <a:latin typeface="Times New Roman" panose="02020603050405020304" pitchFamily="18" charset="0"/>
                <a:cs typeface="Times New Roman" panose="02020603050405020304" pitchFamily="18" charset="0"/>
              </a:rPr>
              <a:t>rich </a:t>
            </a:r>
            <a:r>
              <a:rPr lang="en-US" b="1" dirty="0">
                <a:ln>
                  <a:solidFill>
                    <a:sysClr val="windowText" lastClr="000000"/>
                  </a:solidFill>
                </a:ln>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 gold and </a:t>
            </a:r>
            <a:r>
              <a:rPr lang="en-US" b="1" dirty="0">
                <a:ln>
                  <a:solidFill>
                    <a:sysClr val="windowText" lastClr="000000"/>
                  </a:solidFill>
                </a:ln>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 silver and </a:t>
            </a:r>
            <a:r>
              <a:rPr lang="en-US" b="1" dirty="0">
                <a:ln>
                  <a:solidFill>
                    <a:sysClr val="windowText" lastClr="000000"/>
                  </a:solidFill>
                </a:ln>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 precious things, and </a:t>
            </a:r>
            <a:r>
              <a:rPr lang="en-US" b="1" dirty="0">
                <a:ln>
                  <a:solidFill>
                    <a:sysClr val="windowText" lastClr="000000"/>
                  </a:solidFill>
                </a:ln>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 fine workmanship of wood </a:t>
            </a:r>
            <a:r>
              <a:rPr lang="en-US" b="1" dirty="0">
                <a:ln>
                  <a:solidFill>
                    <a:sysClr val="windowText" lastClr="000000"/>
                  </a:solidFill>
                </a:ln>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 buildings, and </a:t>
            </a:r>
            <a:r>
              <a:rPr lang="en-US" b="1" dirty="0">
                <a:ln>
                  <a:solidFill>
                    <a:sysClr val="windowText" lastClr="000000"/>
                  </a:solidFill>
                </a:ln>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 machinery and also </a:t>
            </a:r>
            <a:r>
              <a:rPr lang="en-US" b="1" dirty="0">
                <a:ln>
                  <a:solidFill>
                    <a:sysClr val="windowText" lastClr="000000"/>
                  </a:solidFill>
                </a:ln>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iron...</a:t>
            </a:r>
            <a:endParaRPr lang="en-US" dirty="0">
              <a:latin typeface="Times New Roman" panose="02020603050405020304" pitchFamily="18" charset="0"/>
              <a:cs typeface="Times New Roman" panose="02020603050405020304" pitchFamily="18" charset="0"/>
            </a:endParaRPr>
          </a:p>
          <a:p>
            <a:pPr marL="342900" indent="-342900" algn="just">
              <a:spcAft>
                <a:spcPts val="120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Helaman 1:15</a:t>
            </a:r>
            <a:r>
              <a:rPr lang="en-US" dirty="0" smtClean="0">
                <a:latin typeface="Times New Roman" panose="02020603050405020304" pitchFamily="18" charset="0"/>
                <a:cs typeface="Times New Roman" panose="02020603050405020304" pitchFamily="18" charset="0"/>
              </a:rPr>
              <a:t>:...The Lamanites had gathered...and armed </a:t>
            </a:r>
            <a:r>
              <a:rPr lang="en-US" b="1" dirty="0" smtClean="0">
                <a:ln>
                  <a:solidFill>
                    <a:sysClr val="windowText" lastClr="000000"/>
                  </a:solidFill>
                </a:ln>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swords and </a:t>
            </a:r>
            <a:r>
              <a:rPr lang="en-US" b="1" dirty="0" smtClean="0">
                <a:ln>
                  <a:solidFill>
                    <a:sysClr val="windowText" lastClr="000000"/>
                  </a:solidFill>
                </a:ln>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cimeters</a:t>
            </a:r>
            <a:r>
              <a:rPr lang="en-US" dirty="0" smtClean="0">
                <a:latin typeface="Times New Roman" panose="02020603050405020304" pitchFamily="18" charset="0"/>
                <a:cs typeface="Times New Roman" panose="02020603050405020304" pitchFamily="18" charset="0"/>
              </a:rPr>
              <a:t> and </a:t>
            </a:r>
            <a:r>
              <a:rPr lang="en-US" b="1" dirty="0" smtClean="0">
                <a:ln>
                  <a:solidFill>
                    <a:sysClr val="windowText" lastClr="000000"/>
                  </a:solidFill>
                </a:ln>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bows and </a:t>
            </a:r>
            <a:r>
              <a:rPr lang="en-US" b="1" dirty="0" smtClean="0">
                <a:ln>
                  <a:solidFill>
                    <a:sysClr val="windowText" lastClr="000000"/>
                  </a:solidFill>
                </a:ln>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arrows and </a:t>
            </a:r>
            <a:r>
              <a:rPr lang="en-US" b="1" dirty="0" smtClean="0">
                <a:ln>
                  <a:solidFill>
                    <a:sysClr val="windowText" lastClr="000000"/>
                  </a:solidFill>
                </a:ln>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head-plates and </a:t>
            </a:r>
            <a:r>
              <a:rPr lang="en-US" b="1" dirty="0" smtClean="0">
                <a:ln>
                  <a:solidFill>
                    <a:sysClr val="windowText" lastClr="000000"/>
                  </a:solidFill>
                </a:ln>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breastplates, and </a:t>
            </a:r>
            <a:r>
              <a:rPr lang="en-US" b="1" dirty="0" smtClean="0">
                <a:ln>
                  <a:solidFill>
                    <a:sysClr val="windowText" lastClr="000000"/>
                  </a:solidFill>
                </a:ln>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all manner of shields of every kind;</a:t>
            </a:r>
          </a:p>
          <a:p>
            <a:pPr marL="342900" indent="-342900" algn="just">
              <a:spcAft>
                <a:spcPts val="120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2 Nephi 4:21: “ And to work in all manner </a:t>
            </a:r>
            <a:r>
              <a:rPr lang="en-US" b="1" dirty="0">
                <a:ln>
                  <a:solidFill>
                    <a:sysClr val="windowText" lastClr="000000"/>
                  </a:solidFill>
                </a:ln>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wood, and </a:t>
            </a:r>
            <a:r>
              <a:rPr lang="en-US" b="1" dirty="0">
                <a:ln>
                  <a:solidFill>
                    <a:sysClr val="windowText" lastClr="000000"/>
                  </a:solidFill>
                </a:ln>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iron, and </a:t>
            </a:r>
            <a:r>
              <a:rPr lang="en-US" b="1" dirty="0">
                <a:ln>
                  <a:solidFill>
                    <a:sysClr val="windowText" lastClr="000000"/>
                  </a:solidFill>
                </a:ln>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copper, and </a:t>
            </a:r>
            <a:r>
              <a:rPr lang="en-US" b="1" dirty="0">
                <a:ln>
                  <a:solidFill>
                    <a:sysClr val="windowText" lastClr="000000"/>
                  </a:solidFill>
                </a:ln>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brass, and </a:t>
            </a:r>
            <a:r>
              <a:rPr lang="en-US" b="1" dirty="0">
                <a:ln>
                  <a:solidFill>
                    <a:sysClr val="windowText" lastClr="000000"/>
                  </a:solidFill>
                </a:ln>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steel, and </a:t>
            </a:r>
            <a:r>
              <a:rPr lang="en-US" b="1" dirty="0">
                <a:ln>
                  <a:solidFill>
                    <a:sysClr val="windowText" lastClr="000000"/>
                  </a:solidFill>
                </a:ln>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gold, and </a:t>
            </a:r>
            <a:r>
              <a:rPr lang="en-US" b="1" dirty="0">
                <a:ln>
                  <a:solidFill>
                    <a:sysClr val="windowText" lastClr="000000"/>
                  </a:solidFill>
                </a:ln>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silver, and </a:t>
            </a:r>
            <a:r>
              <a:rPr lang="en-US" b="1" dirty="0">
                <a:ln>
                  <a:solidFill>
                    <a:sysClr val="windowText" lastClr="000000"/>
                  </a:solidFill>
                </a:ln>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precious </a:t>
            </a:r>
            <a:r>
              <a:rPr lang="en-US" dirty="0" smtClean="0">
                <a:latin typeface="Times New Roman" panose="02020603050405020304" pitchFamily="18" charset="0"/>
                <a:cs typeface="Times New Roman" panose="02020603050405020304" pitchFamily="18" charset="0"/>
              </a:rPr>
              <a:t>ores...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86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304800"/>
            <a:ext cx="8839200" cy="5755422"/>
          </a:xfrm>
          <a:prstGeom prst="rect">
            <a:avLst/>
          </a:prstGeom>
          <a:noFill/>
          <a:ln w="9525">
            <a:noFill/>
            <a:miter lim="800000"/>
            <a:headEnd/>
            <a:tailEnd/>
          </a:ln>
        </p:spPr>
        <p:txBody>
          <a:bodyPr wrap="square">
            <a:spAutoFit/>
          </a:bodyPr>
          <a:lstStyle/>
          <a:p>
            <a:pPr>
              <a:spcAft>
                <a:spcPts val="1200"/>
              </a:spcAft>
              <a:defRPr/>
            </a:pPr>
            <a:r>
              <a:rPr lang="en-US" sz="2600" b="1" dirty="0" smtClean="0">
                <a:latin typeface="Times New Roman" panose="02020603050405020304" pitchFamily="18" charset="0"/>
                <a:cs typeface="Times New Roman" panose="02020603050405020304" pitchFamily="18" charset="0"/>
              </a:rPr>
              <a:t>6</a:t>
            </a:r>
            <a:r>
              <a:rPr lang="en-US" sz="2600" b="1" dirty="0">
                <a:latin typeface="Times New Roman" panose="02020603050405020304" pitchFamily="18" charset="0"/>
                <a:cs typeface="Times New Roman" panose="02020603050405020304" pitchFamily="18" charset="0"/>
              </a:rPr>
              <a:t>. Hebraisms:</a:t>
            </a:r>
            <a:r>
              <a:rPr lang="en-US" sz="2600" b="1" dirty="0">
                <a:solidFill>
                  <a:schemeClr val="accent2"/>
                </a:solidFill>
                <a:latin typeface="Times New Roman" panose="02020603050405020304" pitchFamily="18" charset="0"/>
                <a:cs typeface="Times New Roman" panose="02020603050405020304" pitchFamily="18" charset="0"/>
              </a:rPr>
              <a:t> </a:t>
            </a:r>
            <a:r>
              <a:rPr lang="en-US" sz="2600" b="1" dirty="0" smtClean="0">
                <a:solidFill>
                  <a:schemeClr val="accent2"/>
                </a:solidFill>
                <a:latin typeface="Times New Roman" panose="02020603050405020304" pitchFamily="18" charset="0"/>
                <a:cs typeface="Times New Roman" panose="02020603050405020304" pitchFamily="18" charset="0"/>
              </a:rPr>
              <a:t>Idiom</a:t>
            </a:r>
            <a:endParaRPr lang="en-US" sz="2600" dirty="0">
              <a:latin typeface="Times New Roman" panose="02020603050405020304" pitchFamily="18" charset="0"/>
              <a:cs typeface="Times New Roman" panose="02020603050405020304" pitchFamily="18" charset="0"/>
            </a:endParaRPr>
          </a:p>
          <a:p>
            <a:pPr>
              <a:spcAft>
                <a:spcPts val="1200"/>
              </a:spcAft>
              <a:defRPr/>
            </a:pPr>
            <a:r>
              <a:rPr lang="en-US" sz="2600" dirty="0" smtClean="0">
                <a:latin typeface="Times New Roman" panose="02020603050405020304" pitchFamily="18" charset="0"/>
                <a:cs typeface="Times New Roman" panose="02020603050405020304" pitchFamily="18" charset="0"/>
              </a:rPr>
              <a:t>An</a:t>
            </a:r>
            <a:r>
              <a:rPr lang="en-US" sz="2600" dirty="0" smtClean="0">
                <a:solidFill>
                  <a:schemeClr val="accent2"/>
                </a:solidFill>
                <a:latin typeface="Times New Roman" panose="02020603050405020304" pitchFamily="18" charset="0"/>
                <a:cs typeface="Times New Roman" panose="02020603050405020304" pitchFamily="18" charset="0"/>
              </a:rPr>
              <a:t> </a:t>
            </a:r>
            <a:r>
              <a:rPr lang="en-US" sz="2600" b="1" dirty="0">
                <a:solidFill>
                  <a:schemeClr val="accent2"/>
                </a:solidFill>
                <a:latin typeface="Times New Roman" panose="02020603050405020304" pitchFamily="18" charset="0"/>
                <a:cs typeface="Times New Roman" panose="02020603050405020304" pitchFamily="18" charset="0"/>
              </a:rPr>
              <a:t>“idiom” </a:t>
            </a:r>
            <a:r>
              <a:rPr lang="en-US" sz="2600" dirty="0">
                <a:latin typeface="Times New Roman" panose="02020603050405020304" pitchFamily="18" charset="0"/>
                <a:cs typeface="Times New Roman" panose="02020603050405020304" pitchFamily="18" charset="0"/>
              </a:rPr>
              <a:t>is an expression </a:t>
            </a:r>
            <a:r>
              <a:rPr lang="en-US" sz="2600" dirty="0" smtClean="0">
                <a:latin typeface="Times New Roman" panose="02020603050405020304" pitchFamily="18" charset="0"/>
                <a:cs typeface="Times New Roman" panose="02020603050405020304" pitchFamily="18" charset="0"/>
              </a:rPr>
              <a:t>peculiar </a:t>
            </a:r>
            <a:r>
              <a:rPr lang="en-US" sz="2600" dirty="0">
                <a:latin typeface="Times New Roman" panose="02020603050405020304" pitchFamily="18" charset="0"/>
                <a:cs typeface="Times New Roman" panose="02020603050405020304" pitchFamily="18" charset="0"/>
              </a:rPr>
              <a:t>to our language </a:t>
            </a:r>
            <a:r>
              <a:rPr lang="en-US" sz="2600" dirty="0" smtClean="0">
                <a:latin typeface="Times New Roman" panose="02020603050405020304" pitchFamily="18" charset="0"/>
                <a:cs typeface="Times New Roman" panose="02020603050405020304" pitchFamily="18" charset="0"/>
              </a:rPr>
              <a:t>that would </a:t>
            </a:r>
            <a:r>
              <a:rPr lang="en-US" sz="2600" dirty="0">
                <a:latin typeface="Times New Roman" panose="02020603050405020304" pitchFamily="18" charset="0"/>
                <a:cs typeface="Times New Roman" panose="02020603050405020304" pitchFamily="18" charset="0"/>
              </a:rPr>
              <a:t>make no sense if </a:t>
            </a:r>
            <a:r>
              <a:rPr lang="en-US" sz="2600" dirty="0" smtClean="0">
                <a:latin typeface="Times New Roman" panose="02020603050405020304" pitchFamily="18" charset="0"/>
                <a:cs typeface="Times New Roman" panose="02020603050405020304" pitchFamily="18" charset="0"/>
              </a:rPr>
              <a:t>literally </a:t>
            </a:r>
            <a:r>
              <a:rPr lang="en-US" sz="2600" dirty="0">
                <a:latin typeface="Times New Roman" panose="02020603050405020304" pitchFamily="18" charset="0"/>
                <a:cs typeface="Times New Roman" panose="02020603050405020304" pitchFamily="18" charset="0"/>
              </a:rPr>
              <a:t>translated into </a:t>
            </a:r>
            <a:r>
              <a:rPr lang="en-US" sz="2600" dirty="0" smtClean="0">
                <a:latin typeface="Times New Roman" panose="02020603050405020304" pitchFamily="18" charset="0"/>
                <a:cs typeface="Times New Roman" panose="02020603050405020304" pitchFamily="18" charset="0"/>
              </a:rPr>
              <a:t>another language</a:t>
            </a:r>
            <a:r>
              <a:rPr lang="en-US" sz="2600" dirty="0">
                <a:latin typeface="Times New Roman" panose="02020603050405020304" pitchFamily="18" charset="0"/>
                <a:cs typeface="Times New Roman" panose="02020603050405020304" pitchFamily="18" charset="0"/>
              </a:rPr>
              <a:t>. One </a:t>
            </a:r>
            <a:r>
              <a:rPr lang="en-US" sz="2600" dirty="0" smtClean="0">
                <a:latin typeface="Times New Roman" panose="02020603050405020304" pitchFamily="18" charset="0"/>
                <a:cs typeface="Times New Roman" panose="02020603050405020304" pitchFamily="18" charset="0"/>
              </a:rPr>
              <a:t>example </a:t>
            </a:r>
            <a:r>
              <a:rPr lang="en-US" sz="2600" dirty="0">
                <a:latin typeface="Times New Roman" panose="02020603050405020304" pitchFamily="18" charset="0"/>
                <a:cs typeface="Times New Roman" panose="02020603050405020304" pitchFamily="18" charset="0"/>
              </a:rPr>
              <a:t>of English idiom is</a:t>
            </a:r>
            <a:r>
              <a:rPr lang="en-US" sz="2600" dirty="0">
                <a:solidFill>
                  <a:schemeClr val="accent2"/>
                </a:solidFill>
                <a:latin typeface="Times New Roman" panose="02020603050405020304" pitchFamily="18" charset="0"/>
                <a:cs typeface="Times New Roman" panose="02020603050405020304" pitchFamily="18" charset="0"/>
              </a:rPr>
              <a:t> </a:t>
            </a:r>
            <a:r>
              <a:rPr lang="en-US" sz="2600" b="1" dirty="0" smtClean="0">
                <a:solidFill>
                  <a:schemeClr val="accent2"/>
                </a:solidFill>
                <a:latin typeface="Times New Roman" panose="02020603050405020304" pitchFamily="18" charset="0"/>
                <a:cs typeface="Times New Roman" panose="02020603050405020304" pitchFamily="18" charset="0"/>
              </a:rPr>
              <a:t>“</a:t>
            </a:r>
            <a:r>
              <a:rPr lang="en-US" sz="2600" b="1" dirty="0">
                <a:solidFill>
                  <a:schemeClr val="accent2"/>
                </a:solidFill>
                <a:latin typeface="Times New Roman" panose="02020603050405020304" pitchFamily="18" charset="0"/>
                <a:cs typeface="Times New Roman" panose="02020603050405020304" pitchFamily="18" charset="0"/>
              </a:rPr>
              <a:t>It’s raining cats and dogs</a:t>
            </a:r>
            <a:r>
              <a:rPr lang="en-US" sz="2600" b="1" dirty="0" smtClean="0">
                <a:solidFill>
                  <a:schemeClr val="accent2"/>
                </a:solidFill>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which </a:t>
            </a:r>
            <a:r>
              <a:rPr lang="en-US" sz="2600" dirty="0">
                <a:latin typeface="Times New Roman" panose="02020603050405020304" pitchFamily="18" charset="0"/>
                <a:cs typeface="Times New Roman" panose="02020603050405020304" pitchFamily="18" charset="0"/>
              </a:rPr>
              <a:t>actually means “</a:t>
            </a:r>
            <a:r>
              <a:rPr lang="en-US" sz="2600" dirty="0" smtClean="0">
                <a:latin typeface="Times New Roman" panose="02020603050405020304" pitchFamily="18" charset="0"/>
                <a:cs typeface="Times New Roman" panose="02020603050405020304" pitchFamily="18" charset="0"/>
              </a:rPr>
              <a:t>it’s raining </a:t>
            </a:r>
            <a:r>
              <a:rPr lang="en-US" sz="2600" dirty="0">
                <a:latin typeface="Times New Roman" panose="02020603050405020304" pitchFamily="18" charset="0"/>
                <a:cs typeface="Times New Roman" panose="02020603050405020304" pitchFamily="18" charset="0"/>
              </a:rPr>
              <a:t>very hard.” </a:t>
            </a:r>
          </a:p>
          <a:p>
            <a:pPr marL="228600" indent="-228600">
              <a:spcAft>
                <a:spcPts val="1200"/>
              </a:spcAft>
              <a:buFont typeface="Arial" pitchFamily="34" charset="0"/>
              <a:buChar char="•"/>
              <a:defRPr/>
            </a:pPr>
            <a:r>
              <a:rPr lang="en-US" sz="2600" dirty="0">
                <a:latin typeface="Times New Roman" panose="02020603050405020304" pitchFamily="18" charset="0"/>
                <a:cs typeface="Times New Roman" panose="02020603050405020304" pitchFamily="18" charset="0"/>
              </a:rPr>
              <a:t>In the New Testament, the idiom </a:t>
            </a:r>
            <a:r>
              <a:rPr lang="en-US" sz="2600" b="1" dirty="0">
                <a:solidFill>
                  <a:schemeClr val="accent2"/>
                </a:solidFill>
                <a:latin typeface="Times New Roman" panose="02020603050405020304" pitchFamily="18" charset="0"/>
                <a:cs typeface="Times New Roman" panose="02020603050405020304" pitchFamily="18" charset="0"/>
              </a:rPr>
              <a:t>“eye </a:t>
            </a:r>
            <a:r>
              <a:rPr lang="en-US" sz="2600" b="1" dirty="0" smtClean="0">
                <a:solidFill>
                  <a:schemeClr val="accent2"/>
                </a:solidFill>
                <a:latin typeface="Times New Roman" panose="02020603050405020304" pitchFamily="18" charset="0"/>
                <a:cs typeface="Times New Roman" panose="02020603050405020304" pitchFamily="18" charset="0"/>
              </a:rPr>
              <a:t>of </a:t>
            </a:r>
            <a:r>
              <a:rPr lang="en-US" sz="2600" b="1" dirty="0">
                <a:solidFill>
                  <a:schemeClr val="accent2"/>
                </a:solidFill>
                <a:latin typeface="Times New Roman" panose="02020603050405020304" pitchFamily="18" charset="0"/>
                <a:cs typeface="Times New Roman" panose="02020603050405020304" pitchFamily="18" charset="0"/>
              </a:rPr>
              <a:t>a needle” </a:t>
            </a:r>
            <a:r>
              <a:rPr lang="en-US" sz="2600" dirty="0">
                <a:latin typeface="Times New Roman" panose="02020603050405020304" pitchFamily="18" charset="0"/>
                <a:cs typeface="Times New Roman" panose="02020603050405020304" pitchFamily="18" charset="0"/>
              </a:rPr>
              <a:t>was an expression they </a:t>
            </a:r>
            <a:r>
              <a:rPr lang="en-US" sz="2600" dirty="0" smtClean="0">
                <a:latin typeface="Times New Roman" panose="02020603050405020304" pitchFamily="18" charset="0"/>
                <a:cs typeface="Times New Roman" panose="02020603050405020304" pitchFamily="18" charset="0"/>
              </a:rPr>
              <a:t>commonly </a:t>
            </a:r>
            <a:r>
              <a:rPr lang="en-US" sz="2600" dirty="0">
                <a:latin typeface="Times New Roman" panose="02020603050405020304" pitchFamily="18" charset="0"/>
                <a:cs typeface="Times New Roman" panose="02020603050405020304" pitchFamily="18" charset="0"/>
              </a:rPr>
              <a:t>used to describe the “gate of </a:t>
            </a:r>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city.” This idiom often confuses </a:t>
            </a:r>
            <a:r>
              <a:rPr lang="en-US" sz="2600" dirty="0" smtClean="0">
                <a:latin typeface="Times New Roman" panose="02020603050405020304" pitchFamily="18" charset="0"/>
                <a:cs typeface="Times New Roman" panose="02020603050405020304" pitchFamily="18" charset="0"/>
              </a:rPr>
              <a:t>modern </a:t>
            </a:r>
            <a:r>
              <a:rPr lang="en-US" sz="2600" dirty="0">
                <a:latin typeface="Times New Roman" panose="02020603050405020304" pitchFamily="18" charset="0"/>
                <a:cs typeface="Times New Roman" panose="02020603050405020304" pitchFamily="18" charset="0"/>
              </a:rPr>
              <a:t>English readers. </a:t>
            </a:r>
          </a:p>
          <a:p>
            <a:pPr marL="228600" indent="-228600">
              <a:spcAft>
                <a:spcPts val="1200"/>
              </a:spcAft>
              <a:buFont typeface="Arial" pitchFamily="34" charset="0"/>
              <a:buChar char="•"/>
              <a:defRPr/>
            </a:pPr>
            <a:r>
              <a:rPr lang="en-US" sz="2600" dirty="0">
                <a:latin typeface="Times New Roman" panose="02020603050405020304" pitchFamily="18" charset="0"/>
                <a:cs typeface="Times New Roman" panose="02020603050405020304" pitchFamily="18" charset="0"/>
              </a:rPr>
              <a:t>When Matthew 19:24 says </a:t>
            </a:r>
            <a:r>
              <a:rPr lang="en-US" sz="2600" b="1" dirty="0">
                <a:solidFill>
                  <a:schemeClr val="accent2"/>
                </a:solidFill>
                <a:latin typeface="Times New Roman" panose="02020603050405020304" pitchFamily="18" charset="0"/>
                <a:cs typeface="Times New Roman" panose="02020603050405020304" pitchFamily="18" charset="0"/>
              </a:rPr>
              <a:t>“it is easier for a camel to go through the eye of a needle . . . ,” </a:t>
            </a:r>
            <a:r>
              <a:rPr lang="en-US" sz="2600" dirty="0">
                <a:latin typeface="Times New Roman" panose="02020603050405020304" pitchFamily="18" charset="0"/>
                <a:cs typeface="Times New Roman" panose="02020603050405020304" pitchFamily="18" charset="0"/>
              </a:rPr>
              <a:t>most people today do not realize this referred to the fact that city gates were built low enough to force camels to get down on their knees in order to enter a city, so that invading armies could not </a:t>
            </a:r>
            <a:r>
              <a:rPr lang="en-US" sz="2600" dirty="0" smtClean="0">
                <a:latin typeface="Times New Roman" panose="02020603050405020304" pitchFamily="18" charset="0"/>
                <a:cs typeface="Times New Roman" panose="02020603050405020304" pitchFamily="18" charset="0"/>
              </a:rPr>
              <a:t>rush </a:t>
            </a:r>
            <a:r>
              <a:rPr lang="en-US" sz="2600" dirty="0">
                <a:latin typeface="Times New Roman" panose="02020603050405020304" pitchFamily="18" charset="0"/>
                <a:cs typeface="Times New Roman" panose="02020603050405020304" pitchFamily="18" charset="0"/>
              </a:rPr>
              <a:t>in</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99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611028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229600" cy="6401753"/>
          </a:xfrm>
          <a:prstGeom prst="rect">
            <a:avLst/>
          </a:prstGeom>
          <a:noFill/>
          <a:ln w="9525">
            <a:noFill/>
            <a:miter lim="800000"/>
            <a:headEnd/>
            <a:tailEnd/>
          </a:ln>
        </p:spPr>
        <p:txBody>
          <a:bodyPr wrap="square">
            <a:spAutoFit/>
          </a:bodyPr>
          <a:lstStyle/>
          <a:p>
            <a:pPr>
              <a:spcAft>
                <a:spcPts val="1200"/>
              </a:spcAft>
              <a:defRPr/>
            </a:pPr>
            <a:r>
              <a:rPr lang="en-US" sz="2600" b="1" dirty="0" smtClean="0">
                <a:latin typeface="Times New Roman" panose="02020603050405020304" pitchFamily="18" charset="0"/>
                <a:cs typeface="Times New Roman" panose="02020603050405020304" pitchFamily="18" charset="0"/>
              </a:rPr>
              <a:t>6</a:t>
            </a:r>
            <a:r>
              <a:rPr lang="en-US" sz="2600" b="1" dirty="0">
                <a:latin typeface="Times New Roman" panose="02020603050405020304" pitchFamily="18" charset="0"/>
                <a:cs typeface="Times New Roman" panose="02020603050405020304" pitchFamily="18" charset="0"/>
              </a:rPr>
              <a:t>. Hebraisms:</a:t>
            </a:r>
            <a:r>
              <a:rPr lang="en-US" sz="2600" b="1" dirty="0">
                <a:solidFill>
                  <a:schemeClr val="accent2"/>
                </a:solidFill>
                <a:latin typeface="Times New Roman" panose="02020603050405020304" pitchFamily="18" charset="0"/>
                <a:cs typeface="Times New Roman" panose="02020603050405020304" pitchFamily="18" charset="0"/>
              </a:rPr>
              <a:t> </a:t>
            </a:r>
            <a:r>
              <a:rPr lang="en-US" sz="2600" b="1" dirty="0" smtClean="0">
                <a:solidFill>
                  <a:schemeClr val="accent2"/>
                </a:solidFill>
                <a:latin typeface="Times New Roman" panose="02020603050405020304" pitchFamily="18" charset="0"/>
                <a:cs typeface="Times New Roman" panose="02020603050405020304" pitchFamily="18" charset="0"/>
              </a:rPr>
              <a:t>Idiom</a:t>
            </a:r>
            <a:endParaRPr lang="en-US" sz="2600" dirty="0">
              <a:latin typeface="Times New Roman" panose="02020603050405020304" pitchFamily="18" charset="0"/>
              <a:cs typeface="Times New Roman" panose="02020603050405020304" pitchFamily="18" charset="0"/>
            </a:endParaRPr>
          </a:p>
          <a:p>
            <a:pPr algn="just">
              <a:spcAft>
                <a:spcPts val="1200"/>
              </a:spcAft>
              <a:defRPr/>
            </a:pPr>
            <a:r>
              <a:rPr lang="en-US" sz="2600" dirty="0">
                <a:latin typeface="Times New Roman" panose="02020603050405020304" pitchFamily="18" charset="0"/>
                <a:cs typeface="Times New Roman" panose="02020603050405020304" pitchFamily="18" charset="0"/>
              </a:rPr>
              <a:t>If you did not know Hebrew, it would be very difficult by sheer chance to produce so many </a:t>
            </a:r>
            <a:r>
              <a:rPr lang="en-US" sz="2600" b="1" dirty="0">
                <a:solidFill>
                  <a:schemeClr val="accent2"/>
                </a:solidFill>
                <a:latin typeface="Times New Roman" panose="02020603050405020304" pitchFamily="18" charset="0"/>
                <a:cs typeface="Times New Roman" panose="02020603050405020304" pitchFamily="18" charset="0"/>
              </a:rPr>
              <a:t>idiomatic expressions of the Hebrew language</a:t>
            </a:r>
            <a:r>
              <a:rPr lang="en-US" sz="2600" dirty="0">
                <a:latin typeface="Times New Roman" panose="02020603050405020304" pitchFamily="18" charset="0"/>
                <a:cs typeface="Times New Roman" panose="02020603050405020304" pitchFamily="18" charset="0"/>
              </a:rPr>
              <a:t> as these</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before my face (3 Nephi 4:30)	</a:t>
            </a:r>
            <a:endParaRPr lang="en-US" sz="2600" dirty="0" smtClean="0">
              <a:latin typeface="Times New Roman" panose="02020603050405020304" pitchFamily="18" charset="0"/>
              <a:cs typeface="Times New Roman" panose="02020603050405020304" pitchFamily="18" charset="0"/>
            </a:endParaRPr>
          </a:p>
          <a:p>
            <a:pPr>
              <a:defRPr/>
            </a:pPr>
            <a:r>
              <a:rPr lang="en-US" sz="2600" dirty="0" smtClean="0">
                <a:latin typeface="Times New Roman" panose="02020603050405020304" pitchFamily="18" charset="0"/>
                <a:cs typeface="Times New Roman" panose="02020603050405020304" pitchFamily="18" charset="0"/>
              </a:rPr>
              <a:t>give </a:t>
            </a:r>
            <a:r>
              <a:rPr lang="en-US" sz="2600" dirty="0">
                <a:latin typeface="Times New Roman" panose="02020603050405020304" pitchFamily="18" charset="0"/>
                <a:cs typeface="Times New Roman" panose="02020603050405020304" pitchFamily="18" charset="0"/>
              </a:rPr>
              <a:t>ear (Helaman 4:55)</a:t>
            </a:r>
          </a:p>
          <a:p>
            <a:pPr>
              <a:defRPr/>
            </a:pPr>
            <a:r>
              <a:rPr lang="en-US" sz="2600" dirty="0">
                <a:latin typeface="Times New Roman" panose="02020603050405020304" pitchFamily="18" charset="0"/>
                <a:cs typeface="Times New Roman" panose="02020603050405020304" pitchFamily="18" charset="0"/>
              </a:rPr>
              <a:t>in the ears (2 Nephi 12:28)		</a:t>
            </a:r>
            <a:endParaRPr lang="en-US" sz="2600" dirty="0" smtClean="0">
              <a:latin typeface="Times New Roman" panose="02020603050405020304" pitchFamily="18" charset="0"/>
              <a:cs typeface="Times New Roman" panose="02020603050405020304" pitchFamily="18" charset="0"/>
            </a:endParaRPr>
          </a:p>
          <a:p>
            <a:pPr>
              <a:defRPr/>
            </a:pPr>
            <a:r>
              <a:rPr lang="en-US" sz="2600" dirty="0" smtClean="0">
                <a:latin typeface="Times New Roman" panose="02020603050405020304" pitchFamily="18" charset="0"/>
                <a:cs typeface="Times New Roman" panose="02020603050405020304" pitchFamily="18" charset="0"/>
              </a:rPr>
              <a:t>face </a:t>
            </a:r>
            <a:r>
              <a:rPr lang="en-US" sz="2600" dirty="0">
                <a:latin typeface="Times New Roman" panose="02020603050405020304" pitchFamily="18" charset="0"/>
                <a:cs typeface="Times New Roman" panose="02020603050405020304" pitchFamily="18" charset="0"/>
              </a:rPr>
              <a:t>of the earth (Ether 4:103)</a:t>
            </a:r>
          </a:p>
          <a:p>
            <a:pPr>
              <a:defRPr/>
            </a:pPr>
            <a:r>
              <a:rPr lang="en-US" sz="2600" dirty="0">
                <a:latin typeface="Times New Roman" panose="02020603050405020304" pitchFamily="18" charset="0"/>
                <a:cs typeface="Times New Roman" panose="02020603050405020304" pitchFamily="18" charset="0"/>
              </a:rPr>
              <a:t>by the mouth of (1 Nephi 3:51)	</a:t>
            </a:r>
            <a:endParaRPr lang="en-US" sz="2600" dirty="0" smtClean="0">
              <a:latin typeface="Times New Roman" panose="02020603050405020304" pitchFamily="18" charset="0"/>
              <a:cs typeface="Times New Roman" panose="02020603050405020304" pitchFamily="18" charset="0"/>
            </a:endParaRPr>
          </a:p>
          <a:p>
            <a:pPr>
              <a:defRPr/>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the eyes of (1 Nephi 6:35)</a:t>
            </a:r>
          </a:p>
          <a:p>
            <a:pPr>
              <a:defRPr/>
            </a:pPr>
            <a:r>
              <a:rPr lang="en-US" sz="2600" dirty="0">
                <a:latin typeface="Times New Roman" panose="02020603050405020304" pitchFamily="18" charset="0"/>
                <a:cs typeface="Times New Roman" panose="02020603050405020304" pitchFamily="18" charset="0"/>
              </a:rPr>
              <a:t>from the mouth of (Mosiah 9:170)	</a:t>
            </a:r>
            <a:endParaRPr lang="en-US" sz="2600" dirty="0" smtClean="0">
              <a:latin typeface="Times New Roman" panose="02020603050405020304" pitchFamily="18" charset="0"/>
              <a:cs typeface="Times New Roman" panose="02020603050405020304" pitchFamily="18" charset="0"/>
            </a:endParaRPr>
          </a:p>
          <a:p>
            <a:pPr>
              <a:defRPr/>
            </a:pPr>
            <a:r>
              <a:rPr lang="en-US" sz="2600" dirty="0" smtClean="0">
                <a:latin typeface="Times New Roman" panose="02020603050405020304" pitchFamily="18" charset="0"/>
                <a:cs typeface="Times New Roman" panose="02020603050405020304" pitchFamily="18" charset="0"/>
              </a:rPr>
              <a:t>burned </a:t>
            </a:r>
            <a:r>
              <a:rPr lang="en-US" sz="2600" dirty="0">
                <a:latin typeface="Times New Roman" panose="02020603050405020304" pitchFamily="18" charset="0"/>
                <a:cs typeface="Times New Roman" panose="02020603050405020304" pitchFamily="18" charset="0"/>
              </a:rPr>
              <a:t>with fire (3 Nephi 4:28)</a:t>
            </a:r>
          </a:p>
          <a:p>
            <a:pPr>
              <a:defRPr/>
            </a:pPr>
            <a:r>
              <a:rPr lang="en-US" sz="2600" dirty="0">
                <a:latin typeface="Times New Roman" panose="02020603050405020304" pitchFamily="18" charset="0"/>
                <a:cs typeface="Times New Roman" panose="02020603050405020304" pitchFamily="18" charset="0"/>
              </a:rPr>
              <a:t>r</a:t>
            </a:r>
            <a:r>
              <a:rPr lang="en-US" sz="2600" dirty="0" smtClean="0">
                <a:latin typeface="Times New Roman" panose="02020603050405020304" pitchFamily="18" charset="0"/>
                <a:cs typeface="Times New Roman" panose="02020603050405020304" pitchFamily="18" charset="0"/>
              </a:rPr>
              <a:t>ight hand (1 </a:t>
            </a:r>
            <a:r>
              <a:rPr lang="en-US" sz="2600" dirty="0">
                <a:latin typeface="Times New Roman" panose="02020603050405020304" pitchFamily="18" charset="0"/>
                <a:cs typeface="Times New Roman" panose="02020603050405020304" pitchFamily="18" charset="0"/>
              </a:rPr>
              <a:t>Nephi </a:t>
            </a:r>
            <a:r>
              <a:rPr lang="en-US" sz="2600" dirty="0" smtClean="0">
                <a:latin typeface="Times New Roman" panose="02020603050405020304" pitchFamily="18" charset="0"/>
                <a:cs typeface="Times New Roman" panose="02020603050405020304" pitchFamily="18" charset="0"/>
              </a:rPr>
              <a:t>6:20)</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pPr>
              <a:defRPr/>
            </a:pPr>
            <a:r>
              <a:rPr lang="en-US" sz="2600" dirty="0" smtClean="0">
                <a:latin typeface="Times New Roman" panose="02020603050405020304" pitchFamily="18" charset="0"/>
                <a:cs typeface="Times New Roman" panose="02020603050405020304" pitchFamily="18" charset="0"/>
              </a:rPr>
              <a:t>eye </a:t>
            </a:r>
            <a:r>
              <a:rPr lang="en-US" sz="2600" dirty="0">
                <a:latin typeface="Times New Roman" panose="02020603050405020304" pitchFamily="18" charset="0"/>
                <a:cs typeface="Times New Roman" panose="02020603050405020304" pitchFamily="18" charset="0"/>
              </a:rPr>
              <a:t>to eye (Alma 17:23)</a:t>
            </a:r>
          </a:p>
          <a:p>
            <a:pPr>
              <a:defRPr/>
            </a:pPr>
            <a:r>
              <a:rPr lang="en-US" sz="2600" dirty="0">
                <a:latin typeface="Times New Roman" panose="02020603050405020304" pitchFamily="18" charset="0"/>
                <a:cs typeface="Times New Roman" panose="02020603050405020304" pitchFamily="18" charset="0"/>
              </a:rPr>
              <a:t>in the presence of (Alma 13:63)</a:t>
            </a:r>
          </a:p>
        </p:txBody>
      </p:sp>
    </p:spTree>
    <p:extLst>
      <p:ext uri="{BB962C8B-B14F-4D97-AF65-F5344CB8AC3E}">
        <p14:creationId xmlns:p14="http://schemas.microsoft.com/office/powerpoint/2010/main" val="7452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152400"/>
            <a:ext cx="8763000" cy="6401753"/>
          </a:xfrm>
          <a:prstGeom prst="rect">
            <a:avLst/>
          </a:prstGeom>
          <a:noFill/>
          <a:ln w="9525">
            <a:noFill/>
            <a:miter lim="800000"/>
            <a:headEnd/>
            <a:tailEnd/>
          </a:ln>
        </p:spPr>
        <p:txBody>
          <a:bodyPr wrap="square">
            <a:spAutoFit/>
          </a:bodyPr>
          <a:lstStyle/>
          <a:p>
            <a:pPr algn="just">
              <a:spcAft>
                <a:spcPts val="1200"/>
              </a:spcAft>
              <a:defRPr/>
            </a:pPr>
            <a:r>
              <a:rPr lang="en-US" b="1" dirty="0" smtClean="0">
                <a:latin typeface="Times New Roman" panose="02020603050405020304" pitchFamily="18" charset="0"/>
                <a:cs typeface="Times New Roman" panose="02020603050405020304" pitchFamily="18" charset="0"/>
              </a:rPr>
              <a:t>7</a:t>
            </a:r>
            <a:r>
              <a:rPr lang="en-US" b="1" dirty="0">
                <a:latin typeface="Times New Roman" panose="02020603050405020304" pitchFamily="18" charset="0"/>
                <a:cs typeface="Times New Roman" panose="02020603050405020304" pitchFamily="18" charset="0"/>
              </a:rPr>
              <a:t>. Hebraisms: </a:t>
            </a:r>
            <a:r>
              <a:rPr lang="en-US" b="1" dirty="0">
                <a:solidFill>
                  <a:schemeClr val="accent2"/>
                </a:solidFill>
                <a:latin typeface="Times New Roman" panose="02020603050405020304" pitchFamily="18" charset="0"/>
                <a:cs typeface="Times New Roman" panose="02020603050405020304" pitchFamily="18" charset="0"/>
              </a:rPr>
              <a:t>Unique Uses of “And” </a:t>
            </a:r>
            <a:endParaRPr lang="en-US" b="1" dirty="0" smtClean="0">
              <a:solidFill>
                <a:schemeClr val="accent2"/>
              </a:solidFill>
              <a:latin typeface="Times New Roman" panose="02020603050405020304" pitchFamily="18" charset="0"/>
              <a:cs typeface="Times New Roman" panose="02020603050405020304" pitchFamily="18" charset="0"/>
            </a:endParaRPr>
          </a:p>
          <a:p>
            <a:pPr algn="just">
              <a:spcAft>
                <a:spcPts val="1200"/>
              </a:spcAft>
              <a:defRP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English, it would not be normal to start a sentence with “and.” In a series of nouns, the word “and” would be used </a:t>
            </a:r>
            <a:r>
              <a:rPr lang="en-US" dirty="0" smtClean="0">
                <a:latin typeface="Times New Roman" panose="02020603050405020304" pitchFamily="18" charset="0"/>
                <a:cs typeface="Times New Roman" panose="02020603050405020304" pitchFamily="18" charset="0"/>
              </a:rPr>
              <a:t>once.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b="1" dirty="0" smtClean="0">
                <a:solidFill>
                  <a:schemeClr val="accent2"/>
                </a:solidFill>
                <a:latin typeface="Times New Roman" panose="02020603050405020304" pitchFamily="18" charset="0"/>
                <a:cs typeface="Times New Roman" panose="02020603050405020304" pitchFamily="18" charset="0"/>
              </a:rPr>
              <a:t>In </a:t>
            </a:r>
            <a:r>
              <a:rPr lang="en-US" b="1" dirty="0">
                <a:solidFill>
                  <a:schemeClr val="accent2"/>
                </a:solidFill>
                <a:latin typeface="Times New Roman" panose="02020603050405020304" pitchFamily="18" charset="0"/>
                <a:cs typeface="Times New Roman" panose="02020603050405020304" pitchFamily="18" charset="0"/>
              </a:rPr>
              <a:t>Hebrew</a:t>
            </a:r>
            <a:r>
              <a:rPr lang="en-US" dirty="0">
                <a:solidFill>
                  <a:schemeClr val="accent2"/>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sentences and even books commonly begin with “and.” It is also used often within a </a:t>
            </a:r>
            <a:r>
              <a:rPr lang="en-US" dirty="0" smtClean="0">
                <a:latin typeface="Times New Roman" panose="02020603050405020304" pitchFamily="18" charset="0"/>
                <a:cs typeface="Times New Roman" panose="02020603050405020304" pitchFamily="18" charset="0"/>
              </a:rPr>
              <a:t>series or with a possessive pronoun</a:t>
            </a:r>
            <a:r>
              <a:rPr lang="en-US" dirty="0" smtClean="0">
                <a:solidFill>
                  <a:schemeClr val="accent2"/>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342900" indent="-342900" algn="just">
              <a:spcAft>
                <a:spcPts val="120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t>
            </a:r>
            <a:r>
              <a:rPr lang="en-US" b="1" dirty="0" smtClean="0">
                <a:ln>
                  <a:solidFill>
                    <a:sysClr val="windowText" lastClr="000000"/>
                  </a:solidFill>
                </a:ln>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came to pass that the people of Nephi did till the land, </a:t>
            </a:r>
            <a:r>
              <a:rPr lang="en-US" b="1" dirty="0">
                <a:ln>
                  <a:solidFill>
                    <a:sysClr val="windowText" lastClr="000000"/>
                  </a:solidFill>
                </a:ln>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raise all manner of grain, </a:t>
            </a:r>
            <a:r>
              <a:rPr lang="en-US" b="1" dirty="0">
                <a:ln>
                  <a:solidFill>
                    <a:sysClr val="windowText" lastClr="000000"/>
                  </a:solidFill>
                </a:ln>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of fruit, </a:t>
            </a:r>
            <a:r>
              <a:rPr lang="en-US" b="1" dirty="0">
                <a:ln>
                  <a:solidFill>
                    <a:sysClr val="windowText" lastClr="000000"/>
                  </a:solidFill>
                </a:ln>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flocks of herds, </a:t>
            </a:r>
            <a:r>
              <a:rPr lang="en-US" b="1" dirty="0">
                <a:ln>
                  <a:solidFill>
                    <a:sysClr val="windowText" lastClr="000000"/>
                  </a:solidFill>
                </a:ln>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flocks of all manner of cattle, of every kind, </a:t>
            </a:r>
            <a:r>
              <a:rPr lang="en-US" b="1" dirty="0">
                <a:ln>
                  <a:solidFill>
                    <a:sysClr val="windowText" lastClr="000000"/>
                  </a:solidFill>
                </a:ln>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goats, </a:t>
            </a:r>
            <a:r>
              <a:rPr lang="en-US" b="1" dirty="0" smtClean="0">
                <a:ln>
                  <a:solidFill>
                    <a:sysClr val="windowText" lastClr="000000"/>
                  </a:solidFill>
                </a:ln>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wild goats, </a:t>
            </a:r>
            <a:r>
              <a:rPr lang="en-US" b="1" dirty="0">
                <a:ln>
                  <a:solidFill>
                    <a:sysClr val="windowText" lastClr="000000"/>
                  </a:solidFill>
                </a:ln>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also many horses</a:t>
            </a:r>
            <a:r>
              <a:rPr lang="en-US" dirty="0" smtClean="0">
                <a:latin typeface="Times New Roman" panose="02020603050405020304" pitchFamily="18" charset="0"/>
                <a:cs typeface="Times New Roman" panose="02020603050405020304" pitchFamily="18" charset="0"/>
              </a:rPr>
              <a:t>.” [Enos 1:34]</a:t>
            </a:r>
          </a:p>
          <a:p>
            <a:pPr marL="342900" indent="-342900" algn="just">
              <a:spcAft>
                <a:spcPts val="120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t>
            </a:r>
            <a:r>
              <a:rPr lang="en-US" b="1" dirty="0" smtClean="0">
                <a:ln>
                  <a:solidFill>
                    <a:sysClr val="windowText" lastClr="000000"/>
                  </a:solidFill>
                </a:ln>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 left his house </a:t>
            </a:r>
            <a:r>
              <a:rPr lang="en-US" b="1" dirty="0">
                <a:ln>
                  <a:solidFill>
                    <a:sysClr val="windowText" lastClr="000000"/>
                  </a:solidFill>
                </a:ln>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the land of </a:t>
            </a:r>
            <a:r>
              <a:rPr lang="en-US" b="1" dirty="0">
                <a:ln>
                  <a:solidFill>
                    <a:sysClr val="windowText" lastClr="000000"/>
                  </a:solidFill>
                </a:ln>
                <a:latin typeface="Times New Roman" panose="02020603050405020304" pitchFamily="18" charset="0"/>
                <a:cs typeface="Times New Roman" panose="02020603050405020304" pitchFamily="18" charset="0"/>
              </a:rPr>
              <a:t>his</a:t>
            </a:r>
            <a:r>
              <a:rPr lang="en-US" dirty="0">
                <a:latin typeface="Times New Roman" panose="02020603050405020304" pitchFamily="18" charset="0"/>
                <a:cs typeface="Times New Roman" panose="02020603050405020304" pitchFamily="18" charset="0"/>
              </a:rPr>
              <a:t> inheritance, </a:t>
            </a:r>
            <a:r>
              <a:rPr lang="en-US" b="1" dirty="0">
                <a:ln>
                  <a:solidFill>
                    <a:sysClr val="windowText" lastClr="000000"/>
                  </a:solidFill>
                </a:ln>
                <a:latin typeface="Times New Roman" panose="02020603050405020304" pitchFamily="18" charset="0"/>
                <a:cs typeface="Times New Roman" panose="02020603050405020304" pitchFamily="18" charset="0"/>
              </a:rPr>
              <a:t>and his</a:t>
            </a:r>
            <a:r>
              <a:rPr lang="en-US" dirty="0">
                <a:ln>
                  <a:solidFill>
                    <a:sysClr val="windowText" lastClr="000000"/>
                  </a:solidFill>
                </a:ln>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gold </a:t>
            </a:r>
            <a:r>
              <a:rPr lang="en-US" b="1" dirty="0">
                <a:ln>
                  <a:solidFill>
                    <a:sysClr val="windowText" lastClr="000000"/>
                  </a:solidFill>
                </a:ln>
                <a:latin typeface="Times New Roman" panose="02020603050405020304" pitchFamily="18" charset="0"/>
                <a:cs typeface="Times New Roman" panose="02020603050405020304" pitchFamily="18" charset="0"/>
              </a:rPr>
              <a:t>and his </a:t>
            </a:r>
            <a:r>
              <a:rPr lang="en-US" dirty="0">
                <a:latin typeface="Times New Roman" panose="02020603050405020304" pitchFamily="18" charset="0"/>
                <a:cs typeface="Times New Roman" panose="02020603050405020304" pitchFamily="18" charset="0"/>
              </a:rPr>
              <a:t>silver </a:t>
            </a:r>
            <a:r>
              <a:rPr lang="en-US" b="1" dirty="0">
                <a:ln>
                  <a:solidFill>
                    <a:sysClr val="windowText" lastClr="000000"/>
                  </a:solidFill>
                </a:ln>
                <a:latin typeface="Times New Roman" panose="02020603050405020304" pitchFamily="18" charset="0"/>
                <a:cs typeface="Times New Roman" panose="02020603050405020304" pitchFamily="18" charset="0"/>
              </a:rPr>
              <a:t>and his </a:t>
            </a:r>
            <a:r>
              <a:rPr lang="en-US" dirty="0">
                <a:latin typeface="Times New Roman" panose="02020603050405020304" pitchFamily="18" charset="0"/>
                <a:cs typeface="Times New Roman" panose="02020603050405020304" pitchFamily="18" charset="0"/>
              </a:rPr>
              <a:t>precious </a:t>
            </a:r>
            <a:r>
              <a:rPr lang="en-US" dirty="0" smtClean="0">
                <a:latin typeface="Times New Roman" panose="02020603050405020304" pitchFamily="18" charset="0"/>
                <a:cs typeface="Times New Roman" panose="02020603050405020304" pitchFamily="18" charset="0"/>
              </a:rPr>
              <a:t>things...” [1 Nephi 1:29]</a:t>
            </a:r>
            <a:endParaRPr lang="en-US" dirty="0">
              <a:latin typeface="Times New Roman" panose="02020603050405020304" pitchFamily="18" charset="0"/>
              <a:cs typeface="Times New Roman" panose="02020603050405020304" pitchFamily="18" charset="0"/>
            </a:endParaRPr>
          </a:p>
          <a:p>
            <a:pPr marL="342900" indent="-342900" algn="just">
              <a:spcAft>
                <a:spcPts val="120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leave the land of their inheritance, </a:t>
            </a:r>
            <a:r>
              <a:rPr lang="en-US" b="1" dirty="0">
                <a:ln>
                  <a:solidFill>
                    <a:sysClr val="windowText" lastClr="000000"/>
                  </a:solidFill>
                </a:ln>
                <a:latin typeface="Times New Roman" panose="02020603050405020304" pitchFamily="18" charset="0"/>
                <a:cs typeface="Times New Roman" panose="02020603050405020304" pitchFamily="18" charset="0"/>
              </a:rPr>
              <a:t>and their </a:t>
            </a:r>
            <a:r>
              <a:rPr lang="en-US" dirty="0">
                <a:latin typeface="Times New Roman" panose="02020603050405020304" pitchFamily="18" charset="0"/>
                <a:cs typeface="Times New Roman" panose="02020603050405020304" pitchFamily="18" charset="0"/>
              </a:rPr>
              <a:t>gold </a:t>
            </a:r>
            <a:r>
              <a:rPr lang="en-US" b="1" dirty="0">
                <a:ln>
                  <a:solidFill>
                    <a:sysClr val="windowText" lastClr="000000"/>
                  </a:solidFill>
                </a:ln>
                <a:latin typeface="Times New Roman" panose="02020603050405020304" pitchFamily="18" charset="0"/>
                <a:cs typeface="Times New Roman" panose="02020603050405020304" pitchFamily="18" charset="0"/>
              </a:rPr>
              <a:t>and the</a:t>
            </a:r>
            <a:r>
              <a:rPr lang="en-US" b="1" dirty="0">
                <a:latin typeface="Times New Roman" panose="02020603050405020304" pitchFamily="18" charset="0"/>
                <a:cs typeface="Times New Roman" panose="02020603050405020304" pitchFamily="18" charset="0"/>
              </a:rPr>
              <a:t>ir</a:t>
            </a:r>
            <a:r>
              <a:rPr lang="en-US" dirty="0">
                <a:latin typeface="Times New Roman" panose="02020603050405020304" pitchFamily="18" charset="0"/>
                <a:cs typeface="Times New Roman" panose="02020603050405020304" pitchFamily="18" charset="0"/>
              </a:rPr>
              <a:t> silver </a:t>
            </a:r>
            <a:r>
              <a:rPr lang="en-US" b="1" dirty="0">
                <a:ln>
                  <a:solidFill>
                    <a:sysClr val="windowText" lastClr="000000"/>
                  </a:solidFill>
                </a:ln>
                <a:latin typeface="Times New Roman" panose="02020603050405020304" pitchFamily="18" charset="0"/>
                <a:cs typeface="Times New Roman" panose="02020603050405020304" pitchFamily="18" charset="0"/>
              </a:rPr>
              <a:t>and their </a:t>
            </a:r>
            <a:r>
              <a:rPr lang="en-US" dirty="0">
                <a:latin typeface="Times New Roman" panose="02020603050405020304" pitchFamily="18" charset="0"/>
                <a:cs typeface="Times New Roman" panose="02020603050405020304" pitchFamily="18" charset="0"/>
              </a:rPr>
              <a:t>precious </a:t>
            </a:r>
            <a:r>
              <a:rPr lang="en-US" dirty="0" smtClean="0">
                <a:latin typeface="Times New Roman" panose="02020603050405020304" pitchFamily="18" charset="0"/>
                <a:cs typeface="Times New Roman" panose="02020603050405020304" pitchFamily="18" charset="0"/>
              </a:rPr>
              <a:t>things...” [1 Nephi 1:38]</a:t>
            </a:r>
            <a:endParaRPr lang="en-US" dirty="0">
              <a:latin typeface="Times New Roman" panose="02020603050405020304" pitchFamily="18" charset="0"/>
              <a:cs typeface="Times New Roman" panose="02020603050405020304" pitchFamily="18" charset="0"/>
            </a:endParaRPr>
          </a:p>
          <a:p>
            <a:pPr marL="342900" indent="-342900" algn="just">
              <a:spcAft>
                <a:spcPts val="120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“...our </a:t>
            </a:r>
            <a:r>
              <a:rPr lang="en-US" dirty="0">
                <a:latin typeface="Times New Roman" panose="02020603050405020304" pitchFamily="18" charset="0"/>
                <a:cs typeface="Times New Roman" panose="02020603050405020304" pitchFamily="18" charset="0"/>
              </a:rPr>
              <a:t>gold </a:t>
            </a:r>
            <a:r>
              <a:rPr lang="en-US" b="1" dirty="0">
                <a:ln>
                  <a:solidFill>
                    <a:sysClr val="windowText" lastClr="000000"/>
                  </a:solidFill>
                </a:ln>
                <a:latin typeface="Times New Roman" panose="02020603050405020304" pitchFamily="18" charset="0"/>
                <a:cs typeface="Times New Roman" panose="02020603050405020304" pitchFamily="18" charset="0"/>
              </a:rPr>
              <a:t>and our </a:t>
            </a:r>
            <a:r>
              <a:rPr lang="en-US" dirty="0">
                <a:latin typeface="Times New Roman" panose="02020603050405020304" pitchFamily="18" charset="0"/>
                <a:cs typeface="Times New Roman" panose="02020603050405020304" pitchFamily="18" charset="0"/>
              </a:rPr>
              <a:t>silver </a:t>
            </a:r>
            <a:r>
              <a:rPr lang="en-US" b="1" dirty="0">
                <a:ln>
                  <a:solidFill>
                    <a:sysClr val="windowText" lastClr="000000"/>
                  </a:solidFill>
                </a:ln>
                <a:latin typeface="Times New Roman" panose="02020603050405020304" pitchFamily="18" charset="0"/>
                <a:cs typeface="Times New Roman" panose="02020603050405020304" pitchFamily="18" charset="0"/>
              </a:rPr>
              <a:t>and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all</a:t>
            </a:r>
            <a:r>
              <a:rPr lang="en-US" b="1" dirty="0">
                <a:latin typeface="Times New Roman" panose="02020603050405020304" pitchFamily="18" charset="0"/>
                <a:cs typeface="Times New Roman" panose="02020603050405020304" pitchFamily="18" charset="0"/>
              </a:rPr>
              <a:t> </a:t>
            </a:r>
            <a:r>
              <a:rPr lang="en-US" b="1" dirty="0">
                <a:ln>
                  <a:solidFill>
                    <a:sysClr val="windowText" lastClr="000000"/>
                  </a:solidFill>
                </a:ln>
                <a:latin typeface="Times New Roman" panose="02020603050405020304" pitchFamily="18" charset="0"/>
                <a:cs typeface="Times New Roman" panose="02020603050405020304" pitchFamily="18" charset="0"/>
              </a:rPr>
              <a:t>our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precious things.”</a:t>
            </a:r>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 Nephi 1:87]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4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750"/>
                                        <p:tgtEl>
                                          <p:spTgt spid="2">
                                            <p:txEl>
                                              <p:pRg st="3" end="3"/>
                                            </p:txEl>
                                          </p:spTgt>
                                        </p:tgtEl>
                                      </p:cBhvr>
                                    </p:animEffect>
                                    <p:anim calcmode="lin" valueType="num">
                                      <p:cBhvr>
                                        <p:cTn id="1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750"/>
                                        <p:tgtEl>
                                          <p:spTgt spid="2">
                                            <p:txEl>
                                              <p:pRg st="5" end="5"/>
                                            </p:txEl>
                                          </p:spTgt>
                                        </p:tgtEl>
                                      </p:cBhvr>
                                    </p:animEffect>
                                    <p:anim calcmode="lin" valueType="num">
                                      <p:cBhvr>
                                        <p:cTn id="29"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915400" cy="4893647"/>
          </a:xfrm>
          <a:prstGeom prst="rect">
            <a:avLst/>
          </a:prstGeom>
          <a:noFill/>
          <a:ln w="9525">
            <a:noFill/>
            <a:miter lim="800000"/>
            <a:headEnd/>
            <a:tailEnd/>
          </a:ln>
        </p:spPr>
        <p:txBody>
          <a:bodyPr>
            <a:spAutoFit/>
          </a:bodyPr>
          <a:lstStyle/>
          <a:p>
            <a:pPr>
              <a:spcAft>
                <a:spcPts val="1800"/>
              </a:spcAft>
              <a:defRPr/>
            </a:pPr>
            <a:r>
              <a:rPr lang="en-US" sz="2800" b="1" dirty="0" smtClean="0">
                <a:latin typeface="Times New Roman" panose="02020603050405020304" pitchFamily="18" charset="0"/>
                <a:cs typeface="Times New Roman" panose="02020603050405020304" pitchFamily="18" charset="0"/>
              </a:rPr>
              <a:t>8</a:t>
            </a:r>
            <a:r>
              <a:rPr lang="en-US" sz="2800" b="1" dirty="0">
                <a:latin typeface="Times New Roman" panose="02020603050405020304" pitchFamily="18" charset="0"/>
                <a:cs typeface="Times New Roman" panose="02020603050405020304" pitchFamily="18" charset="0"/>
              </a:rPr>
              <a:t>. Hebraisms: </a:t>
            </a:r>
            <a:r>
              <a:rPr lang="en-US" sz="2800" b="1" dirty="0">
                <a:solidFill>
                  <a:schemeClr val="accent2"/>
                </a:solidFill>
                <a:latin typeface="Times New Roman" panose="02020603050405020304" pitchFamily="18" charset="0"/>
                <a:cs typeface="Times New Roman" panose="02020603050405020304" pitchFamily="18" charset="0"/>
              </a:rPr>
              <a:t>Compound </a:t>
            </a:r>
            <a:r>
              <a:rPr lang="en-US" sz="2800" b="1" dirty="0" smtClean="0">
                <a:solidFill>
                  <a:schemeClr val="accent2"/>
                </a:solidFill>
                <a:latin typeface="Times New Roman" panose="02020603050405020304" pitchFamily="18" charset="0"/>
                <a:cs typeface="Times New Roman" panose="02020603050405020304" pitchFamily="18" charset="0"/>
              </a:rPr>
              <a:t>Numbers</a:t>
            </a:r>
            <a:endParaRPr lang="en-US" sz="2800" dirty="0">
              <a:solidFill>
                <a:schemeClr val="accent2"/>
              </a:solidFill>
              <a:latin typeface="Times New Roman" panose="02020603050405020304" pitchFamily="18" charset="0"/>
              <a:cs typeface="Times New Roman" panose="02020603050405020304" pitchFamily="18" charset="0"/>
            </a:endParaRPr>
          </a:p>
          <a:p>
            <a:pPr>
              <a:spcAft>
                <a:spcPts val="1800"/>
              </a:spcAft>
              <a:defRPr/>
            </a:pP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English, we hyphenate compound numbers such as “seventy-nine</a:t>
            </a:r>
            <a:r>
              <a:rPr lang="en-US" sz="2800" dirty="0" smtClean="0">
                <a:latin typeface="Times New Roman" panose="02020603050405020304" pitchFamily="18" charset="0"/>
                <a:cs typeface="Times New Roman" panose="02020603050405020304" pitchFamily="18" charset="0"/>
              </a:rPr>
              <a:t>.” </a:t>
            </a:r>
            <a:r>
              <a:rPr lang="en-US" sz="2800" b="1" dirty="0" smtClean="0">
                <a:solidFill>
                  <a:schemeClr val="accent2"/>
                </a:solidFill>
                <a:latin typeface="Times New Roman" panose="02020603050405020304" pitchFamily="18" charset="0"/>
                <a:cs typeface="Times New Roman" panose="02020603050405020304" pitchFamily="18" charset="0"/>
              </a:rPr>
              <a:t>In </a:t>
            </a:r>
            <a:r>
              <a:rPr lang="en-US" sz="2800" b="1" dirty="0">
                <a:solidFill>
                  <a:schemeClr val="accent2"/>
                </a:solidFill>
                <a:latin typeface="Times New Roman" panose="02020603050405020304" pitchFamily="18" charset="0"/>
                <a:cs typeface="Times New Roman" panose="02020603050405020304" pitchFamily="18" charset="0"/>
              </a:rPr>
              <a:t>Hebrew</a:t>
            </a:r>
            <a:r>
              <a:rPr lang="en-US" sz="2800" dirty="0">
                <a:solidFill>
                  <a:schemeClr val="accent2"/>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when speaking of tens and units, they will use the conjunction “and</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spcAft>
                <a:spcPts val="1800"/>
              </a:spcAft>
              <a:defRPr/>
            </a:pPr>
            <a:r>
              <a:rPr lang="en-US" sz="2800" b="1" dirty="0">
                <a:latin typeface="Times New Roman" panose="02020603050405020304" pitchFamily="18" charset="0"/>
                <a:cs typeface="Times New Roman" panose="02020603050405020304" pitchFamily="18" charset="0"/>
              </a:rPr>
              <a:t>Examples</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228600">
              <a:spcAft>
                <a:spcPts val="1800"/>
              </a:spcAft>
              <a:defRPr/>
            </a:pPr>
            <a:r>
              <a:rPr lang="en-US" sz="2800" dirty="0">
                <a:latin typeface="Times New Roman" panose="02020603050405020304" pitchFamily="18" charset="0"/>
                <a:cs typeface="Times New Roman" panose="02020603050405020304" pitchFamily="18" charset="0"/>
              </a:rPr>
              <a:t>“And when Corihor was thirty </a:t>
            </a:r>
            <a:r>
              <a:rPr lang="en-US" sz="2800" b="1"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and</a:t>
            </a:r>
            <a:r>
              <a:rPr lang="en-US" sz="2800" dirty="0">
                <a:latin typeface="Times New Roman" panose="02020603050405020304" pitchFamily="18" charset="0"/>
                <a:cs typeface="Times New Roman" panose="02020603050405020304" pitchFamily="18" charset="0"/>
              </a:rPr>
              <a:t> two years </a:t>
            </a:r>
            <a:r>
              <a:rPr lang="en-US" sz="2800" dirty="0" smtClean="0">
                <a:latin typeface="Times New Roman" panose="02020603050405020304" pitchFamily="18" charset="0"/>
                <a:cs typeface="Times New Roman" panose="02020603050405020304" pitchFamily="18" charset="0"/>
              </a:rPr>
              <a:t>old...” [Ether 3:41]</a:t>
            </a:r>
            <a:endParaRPr lang="en-US" sz="2800" dirty="0">
              <a:latin typeface="Times New Roman" panose="02020603050405020304" pitchFamily="18" charset="0"/>
              <a:cs typeface="Times New Roman" panose="02020603050405020304" pitchFamily="18" charset="0"/>
            </a:endParaRPr>
          </a:p>
          <a:p>
            <a:pPr marL="228600">
              <a:spcAft>
                <a:spcPts val="1800"/>
              </a:spcAft>
              <a:defRPr/>
            </a:pPr>
            <a:r>
              <a:rPr lang="en-US" sz="2800" dirty="0">
                <a:latin typeface="Times New Roman" panose="02020603050405020304" pitchFamily="18" charset="0"/>
                <a:cs typeface="Times New Roman" panose="02020603050405020304" pitchFamily="18" charset="0"/>
              </a:rPr>
              <a:t>“Therefore after that ye are seventy </a:t>
            </a:r>
            <a:r>
              <a:rPr lang="en-US" sz="2800" b="1"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and</a:t>
            </a:r>
            <a:r>
              <a:rPr lang="en-US" sz="2800" dirty="0">
                <a:latin typeface="Times New Roman" panose="02020603050405020304" pitchFamily="18" charset="0"/>
                <a:cs typeface="Times New Roman" panose="02020603050405020304" pitchFamily="18" charset="0"/>
              </a:rPr>
              <a:t> two years </a:t>
            </a:r>
            <a:r>
              <a:rPr lang="en-US" sz="2800" dirty="0" smtClean="0">
                <a:latin typeface="Times New Roman" panose="02020603050405020304" pitchFamily="18" charset="0"/>
                <a:cs typeface="Times New Roman" panose="02020603050405020304" pitchFamily="18" charset="0"/>
              </a:rPr>
              <a:t>old...” [3 </a:t>
            </a:r>
            <a:r>
              <a:rPr lang="en-US" sz="2800" dirty="0">
                <a:latin typeface="Times New Roman" panose="02020603050405020304" pitchFamily="18" charset="0"/>
                <a:cs typeface="Times New Roman" panose="02020603050405020304" pitchFamily="18" charset="0"/>
              </a:rPr>
              <a:t>Nephi </a:t>
            </a:r>
            <a:r>
              <a:rPr lang="en-US" sz="2800" dirty="0" smtClean="0">
                <a:latin typeface="Times New Roman" panose="02020603050405020304" pitchFamily="18" charset="0"/>
                <a:cs typeface="Times New Roman" panose="02020603050405020304" pitchFamily="18" charset="0"/>
              </a:rPr>
              <a:t>13:14]</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86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 y="304800"/>
            <a:ext cx="8763000" cy="4693593"/>
          </a:xfrm>
          <a:prstGeom prst="rect">
            <a:avLst/>
          </a:prstGeom>
          <a:noFill/>
          <a:ln w="9525">
            <a:noFill/>
            <a:miter lim="800000"/>
            <a:headEnd/>
            <a:tailEnd/>
          </a:ln>
        </p:spPr>
        <p:txBody>
          <a:bodyPr wrap="square">
            <a:spAutoFit/>
          </a:bodyPr>
          <a:lstStyle/>
          <a:p>
            <a:pPr>
              <a:spcAft>
                <a:spcPts val="1800"/>
              </a:spcAft>
              <a:defRPr/>
            </a:pPr>
            <a:r>
              <a:rPr lang="en-US" sz="2800" b="1" dirty="0" smtClean="0">
                <a:latin typeface="Times New Roman" panose="02020603050405020304" pitchFamily="18" charset="0"/>
                <a:cs typeface="Times New Roman" panose="02020603050405020304" pitchFamily="18" charset="0"/>
              </a:rPr>
              <a:t>9</a:t>
            </a:r>
            <a:r>
              <a:rPr lang="en-US" sz="2800" b="1" dirty="0">
                <a:latin typeface="Times New Roman" panose="02020603050405020304" pitchFamily="18" charset="0"/>
                <a:cs typeface="Times New Roman" panose="02020603050405020304" pitchFamily="18" charset="0"/>
              </a:rPr>
              <a:t>. Hebraisms: </a:t>
            </a:r>
            <a:r>
              <a:rPr lang="en-US" sz="2800" b="1" dirty="0">
                <a:solidFill>
                  <a:schemeClr val="accent2"/>
                </a:solidFill>
                <a:latin typeface="Times New Roman" panose="02020603050405020304" pitchFamily="18" charset="0"/>
                <a:cs typeface="Times New Roman" panose="02020603050405020304" pitchFamily="18" charset="0"/>
              </a:rPr>
              <a:t>Compound </a:t>
            </a:r>
            <a:r>
              <a:rPr lang="en-US" sz="2800" b="1" dirty="0" smtClean="0">
                <a:solidFill>
                  <a:schemeClr val="accent2"/>
                </a:solidFill>
                <a:latin typeface="Times New Roman" panose="02020603050405020304" pitchFamily="18" charset="0"/>
                <a:cs typeface="Times New Roman" panose="02020603050405020304" pitchFamily="18" charset="0"/>
              </a:rPr>
              <a:t>Prepositions</a:t>
            </a:r>
            <a:endParaRPr lang="en-US" sz="2800" dirty="0">
              <a:latin typeface="Times New Roman" panose="02020603050405020304" pitchFamily="18" charset="0"/>
              <a:cs typeface="Times New Roman" panose="02020603050405020304" pitchFamily="18" charset="0"/>
            </a:endParaRPr>
          </a:p>
          <a:p>
            <a:pPr algn="just">
              <a:spcAft>
                <a:spcPts val="1800"/>
              </a:spcAft>
              <a:defRPr/>
            </a:pPr>
            <a:r>
              <a:rPr lang="en-US" sz="2800" dirty="0">
                <a:latin typeface="Times New Roman" panose="02020603050405020304" pitchFamily="18" charset="0"/>
                <a:cs typeface="Times New Roman" panose="02020603050405020304" pitchFamily="18" charset="0"/>
              </a:rPr>
              <a:t>In English, we use single </a:t>
            </a:r>
            <a:r>
              <a:rPr lang="en-US" sz="2800" dirty="0" smtClean="0">
                <a:latin typeface="Times New Roman" panose="02020603050405020304" pitchFamily="18" charset="0"/>
                <a:cs typeface="Times New Roman" panose="02020603050405020304" pitchFamily="18" charset="0"/>
              </a:rPr>
              <a:t>prepositions.</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solidFill>
                  <a:schemeClr val="accent2"/>
                </a:solidFill>
                <a:latin typeface="Times New Roman" panose="02020603050405020304" pitchFamily="18" charset="0"/>
                <a:cs typeface="Times New Roman" panose="02020603050405020304" pitchFamily="18" charset="0"/>
              </a:rPr>
              <a:t>Hebrew</a:t>
            </a:r>
            <a:r>
              <a:rPr lang="en-US" sz="2800" dirty="0" smtClean="0">
                <a:latin typeface="Times New Roman" panose="02020603050405020304" pitchFamily="18" charset="0"/>
                <a:cs typeface="Times New Roman" panose="02020603050405020304" pitchFamily="18" charset="0"/>
              </a:rPr>
              <a:t> syntax however requires </a:t>
            </a:r>
            <a:r>
              <a:rPr lang="en-US" sz="2800" dirty="0">
                <a:latin typeface="Times New Roman" panose="02020603050405020304" pitchFamily="18" charset="0"/>
                <a:cs typeface="Times New Roman" panose="02020603050405020304" pitchFamily="18" charset="0"/>
              </a:rPr>
              <a:t>“compound prepositions,” which are used </a:t>
            </a:r>
            <a:r>
              <a:rPr lang="en-US" sz="2800" dirty="0" smtClean="0">
                <a:latin typeface="Times New Roman" panose="02020603050405020304" pitchFamily="18" charset="0"/>
                <a:cs typeface="Times New Roman" panose="02020603050405020304" pitchFamily="18" charset="0"/>
              </a:rPr>
              <a:t>to indicate </a:t>
            </a:r>
            <a:r>
              <a:rPr lang="en-US" sz="2800" dirty="0">
                <a:latin typeface="Times New Roman" panose="02020603050405020304" pitchFamily="18" charset="0"/>
                <a:cs typeface="Times New Roman" panose="02020603050405020304" pitchFamily="18" charset="0"/>
              </a:rPr>
              <a:t>the locale and direction of the action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11163" indent="-228600">
              <a:spcAft>
                <a:spcPts val="1800"/>
              </a:spcAft>
              <a:buFont typeface="Arial" pitchFamily="34" charset="0"/>
              <a:buChar char="•"/>
              <a:defRPr/>
            </a:pPr>
            <a:r>
              <a:rPr lang="en-US" sz="2800" dirty="0">
                <a:latin typeface="Times New Roman" panose="02020603050405020304" pitchFamily="18" charset="0"/>
                <a:cs typeface="Times New Roman" panose="02020603050405020304" pitchFamily="18" charset="0"/>
              </a:rPr>
              <a:t>“the servant went </a:t>
            </a:r>
            <a:r>
              <a:rPr lang="en-US" sz="2800" b="1" dirty="0">
                <a:ln>
                  <a:solidFill>
                    <a:sysClr val="windowText" lastClr="000000"/>
                  </a:solidFill>
                </a:ln>
                <a:latin typeface="Times New Roman" panose="02020603050405020304" pitchFamily="18" charset="0"/>
                <a:cs typeface="Times New Roman" panose="02020603050405020304" pitchFamily="18" charset="0"/>
              </a:rPr>
              <a:t>down into </a:t>
            </a:r>
            <a:r>
              <a:rPr lang="en-US" sz="2800" dirty="0">
                <a:latin typeface="Times New Roman" panose="02020603050405020304" pitchFamily="18" charset="0"/>
                <a:cs typeface="Times New Roman" panose="02020603050405020304" pitchFamily="18" charset="0"/>
              </a:rPr>
              <a:t>the vineyard” (Jacob 3:50)</a:t>
            </a:r>
          </a:p>
          <a:p>
            <a:pPr marL="411163" indent="-228600">
              <a:spcAft>
                <a:spcPts val="1800"/>
              </a:spcAft>
              <a:buFont typeface="Arial" pitchFamily="34" charset="0"/>
              <a:buChar char="•"/>
              <a:defRPr/>
            </a:pP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They went </a:t>
            </a:r>
            <a:r>
              <a:rPr lang="en-US" sz="2800" b="1" dirty="0">
                <a:ln>
                  <a:solidFill>
                    <a:sysClr val="windowText" lastClr="000000"/>
                  </a:solidFill>
                </a:ln>
                <a:latin typeface="Times New Roman" panose="02020603050405020304" pitchFamily="18" charset="0"/>
                <a:cs typeface="Times New Roman" panose="02020603050405020304" pitchFamily="18" charset="0"/>
              </a:rPr>
              <a:t>down into </a:t>
            </a:r>
            <a:r>
              <a:rPr lang="en-US" sz="2800" dirty="0">
                <a:latin typeface="Times New Roman" panose="02020603050405020304" pitchFamily="18" charset="0"/>
                <a:cs typeface="Times New Roman" panose="02020603050405020304" pitchFamily="18" charset="0"/>
              </a:rPr>
              <a:t>the land of Nephi” (Mosiah 5:7</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11163" indent="-228600">
              <a:spcAft>
                <a:spcPts val="1800"/>
              </a:spcAft>
              <a:buFont typeface="Arial" pitchFamily="34" charset="0"/>
              <a:buChar char="•"/>
              <a:defRPr/>
            </a:pPr>
            <a:r>
              <a:rPr lang="en-US" sz="2800" dirty="0">
                <a:latin typeface="Times New Roman" panose="02020603050405020304" pitchFamily="18" charset="0"/>
                <a:cs typeface="Times New Roman" panose="02020603050405020304" pitchFamily="18" charset="0"/>
              </a:rPr>
              <a:t>“did not flee </a:t>
            </a:r>
            <a:r>
              <a:rPr lang="en-US" sz="2800" b="1" dirty="0">
                <a:ln>
                  <a:solidFill>
                    <a:sysClr val="windowText" lastClr="000000"/>
                  </a:solidFill>
                </a:ln>
                <a:latin typeface="Times New Roman" panose="02020603050405020304" pitchFamily="18" charset="0"/>
                <a:cs typeface="Times New Roman" panose="02020603050405020304" pitchFamily="18" charset="0"/>
              </a:rPr>
              <a:t>from before</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Lamanites” (Mosiah 1:52</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11163" indent="-228600">
              <a:spcAft>
                <a:spcPts val="1800"/>
              </a:spcAft>
              <a:buFont typeface="Arial" pitchFamily="34" charset="0"/>
              <a:buChar char="•"/>
              <a:defRPr/>
            </a:pPr>
            <a:r>
              <a:rPr lang="en-US" sz="2800" dirty="0">
                <a:latin typeface="Times New Roman" panose="02020603050405020304" pitchFamily="18" charset="0"/>
                <a:cs typeface="Times New Roman" panose="02020603050405020304" pitchFamily="18" charset="0"/>
              </a:rPr>
              <a:t>“they fled </a:t>
            </a:r>
            <a:r>
              <a:rPr lang="en-US" sz="2800" b="1" dirty="0">
                <a:ln>
                  <a:solidFill>
                    <a:sysClr val="windowText" lastClr="000000"/>
                  </a:solidFill>
                </a:ln>
                <a:latin typeface="Times New Roman" panose="02020603050405020304" pitchFamily="18" charset="0"/>
                <a:cs typeface="Times New Roman" panose="02020603050405020304" pitchFamily="18" charset="0"/>
              </a:rPr>
              <a:t>from before </a:t>
            </a:r>
            <a:r>
              <a:rPr lang="en-US" sz="2800" dirty="0">
                <a:latin typeface="Times New Roman" panose="02020603050405020304" pitchFamily="18" charset="0"/>
                <a:cs typeface="Times New Roman" panose="02020603050405020304" pitchFamily="18" charset="0"/>
              </a:rPr>
              <a:t>my presence” (1 Nephi 1:132</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2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6200" y="198358"/>
            <a:ext cx="8915400" cy="6278642"/>
          </a:xfrm>
          <a:prstGeom prst="rect">
            <a:avLst/>
          </a:prstGeom>
          <a:noFill/>
          <a:ln w="9525">
            <a:noFill/>
            <a:miter lim="800000"/>
            <a:headEnd/>
            <a:tailEnd/>
          </a:ln>
        </p:spPr>
        <p:txBody>
          <a:bodyPr>
            <a:spAutoFit/>
          </a:bodyPr>
          <a:lstStyle/>
          <a:p>
            <a:pPr>
              <a:spcAft>
                <a:spcPts val="1200"/>
              </a:spcAft>
              <a:defRPr/>
            </a:pPr>
            <a:r>
              <a:rPr lang="en-US" b="1" dirty="0" smtClean="0">
                <a:latin typeface="Times New Roman" panose="02020603050405020304" pitchFamily="18" charset="0"/>
                <a:cs typeface="Times New Roman" panose="02020603050405020304" pitchFamily="18" charset="0"/>
              </a:rPr>
              <a:t>10</a:t>
            </a:r>
            <a:r>
              <a:rPr lang="en-US" b="1" dirty="0">
                <a:latin typeface="Times New Roman" panose="02020603050405020304" pitchFamily="18" charset="0"/>
                <a:cs typeface="Times New Roman" panose="02020603050405020304" pitchFamily="18" charset="0"/>
              </a:rPr>
              <a:t>. Hebraisms: </a:t>
            </a:r>
            <a:r>
              <a:rPr lang="en-US" b="1" dirty="0">
                <a:solidFill>
                  <a:schemeClr val="accent2"/>
                </a:solidFill>
                <a:latin typeface="Times New Roman" panose="02020603050405020304" pitchFamily="18" charset="0"/>
                <a:cs typeface="Times New Roman" panose="02020603050405020304" pitchFamily="18" charset="0"/>
              </a:rPr>
              <a:t>Plural &amp; Singular </a:t>
            </a:r>
            <a:r>
              <a:rPr lang="en-US" b="1" dirty="0" smtClean="0">
                <a:solidFill>
                  <a:schemeClr val="accent2"/>
                </a:solidFill>
                <a:latin typeface="Times New Roman" panose="02020603050405020304" pitchFamily="18" charset="0"/>
                <a:cs typeface="Times New Roman" panose="02020603050405020304" pitchFamily="18" charset="0"/>
              </a:rPr>
              <a:t>Forms</a:t>
            </a:r>
            <a:endParaRPr lang="en-US" dirty="0">
              <a:latin typeface="Times New Roman" panose="02020603050405020304" pitchFamily="18" charset="0"/>
              <a:cs typeface="Times New Roman" panose="02020603050405020304" pitchFamily="18" charset="0"/>
            </a:endParaRPr>
          </a:p>
          <a:p>
            <a:pPr>
              <a:spcAft>
                <a:spcPts val="1200"/>
              </a:spcAft>
              <a:defRPr/>
            </a:pPr>
            <a:r>
              <a:rPr lang="en-US" dirty="0">
                <a:latin typeface="Times New Roman" panose="02020603050405020304" pitchFamily="18" charset="0"/>
                <a:cs typeface="Times New Roman" panose="02020603050405020304" pitchFamily="18" charset="0"/>
              </a:rPr>
              <a:t>In English, we would normally use the singular </a:t>
            </a:r>
            <a:r>
              <a:rPr lang="en-US" dirty="0" smtClean="0">
                <a:latin typeface="Times New Roman" panose="02020603050405020304" pitchFamily="18" charset="0"/>
                <a:cs typeface="Times New Roman" panose="02020603050405020304" pitchFamily="18" charset="0"/>
              </a:rPr>
              <a:t>form.  In </a:t>
            </a:r>
            <a:r>
              <a:rPr lang="en-US" b="1" dirty="0">
                <a:solidFill>
                  <a:schemeClr val="accent2"/>
                </a:solidFill>
                <a:latin typeface="Times New Roman" panose="02020603050405020304" pitchFamily="18" charset="0"/>
                <a:cs typeface="Times New Roman" panose="02020603050405020304" pitchFamily="18" charset="0"/>
              </a:rPr>
              <a:t>Hebrew</a:t>
            </a:r>
            <a:r>
              <a:rPr lang="en-US" dirty="0">
                <a:latin typeface="Times New Roman" panose="02020603050405020304" pitchFamily="18" charset="0"/>
                <a:cs typeface="Times New Roman" panose="02020603050405020304" pitchFamily="18" charset="0"/>
              </a:rPr>
              <a:t>, they use the </a:t>
            </a:r>
            <a:r>
              <a:rPr lang="en-US" dirty="0">
                <a:solidFill>
                  <a:schemeClr val="accent2"/>
                </a:solidFill>
                <a:latin typeface="Times New Roman" panose="02020603050405020304" pitchFamily="18" charset="0"/>
                <a:cs typeface="Times New Roman" panose="02020603050405020304" pitchFamily="18" charset="0"/>
              </a:rPr>
              <a:t>plural form </a:t>
            </a:r>
            <a:r>
              <a:rPr lang="en-US" dirty="0">
                <a:latin typeface="Times New Roman" panose="02020603050405020304" pitchFamily="18" charset="0"/>
                <a:cs typeface="Times New Roman" panose="02020603050405020304" pitchFamily="18" charset="0"/>
              </a:rPr>
              <a:t>to intensify or heighten the idea of the singular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457200" indent="-182563">
              <a:spcAft>
                <a:spcPts val="1200"/>
              </a:spcAft>
              <a:buFont typeface="Arial" pitchFamily="34" charset="0"/>
              <a:buChar char="•"/>
              <a:defRPr/>
            </a:pPr>
            <a:r>
              <a:rPr lang="en-US" dirty="0">
                <a:latin typeface="Times New Roman" panose="02020603050405020304" pitchFamily="18" charset="0"/>
                <a:cs typeface="Times New Roman" panose="02020603050405020304" pitchFamily="18" charset="0"/>
              </a:rPr>
              <a:t>“and great </a:t>
            </a:r>
            <a:r>
              <a:rPr lang="en-US" b="1" dirty="0">
                <a:ln>
                  <a:solidFill>
                    <a:sysClr val="windowText" lastClr="000000"/>
                  </a:solidFill>
                </a:ln>
                <a:latin typeface="Times New Roman" panose="02020603050405020304" pitchFamily="18" charset="0"/>
                <a:cs typeface="Times New Roman" panose="02020603050405020304" pitchFamily="18" charset="0"/>
              </a:rPr>
              <a:t>slaughters</a:t>
            </a:r>
            <a:r>
              <a:rPr lang="en-US" dirty="0">
                <a:latin typeface="Times New Roman" panose="02020603050405020304" pitchFamily="18" charset="0"/>
                <a:cs typeface="Times New Roman" panose="02020603050405020304" pitchFamily="18" charset="0"/>
              </a:rPr>
              <a:t> by the sword”  (1 Nephi 3:99</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457200" indent="-182563">
              <a:spcAft>
                <a:spcPts val="1200"/>
              </a:spcAft>
              <a:buFont typeface="Arial" pitchFamily="34" charset="0"/>
              <a:buChar char="•"/>
              <a:defRPr/>
            </a:pPr>
            <a:r>
              <a:rPr lang="en-US" dirty="0">
                <a:latin typeface="Times New Roman" panose="02020603050405020304" pitchFamily="18" charset="0"/>
                <a:cs typeface="Times New Roman" panose="02020603050405020304" pitchFamily="18" charset="0"/>
              </a:rPr>
              <a:t>“all the </a:t>
            </a:r>
            <a:r>
              <a:rPr lang="en-US" b="1" dirty="0">
                <a:ln>
                  <a:solidFill>
                    <a:sysClr val="windowText" lastClr="000000"/>
                  </a:solidFill>
                </a:ln>
                <a:latin typeface="Times New Roman" panose="02020603050405020304" pitchFamily="18" charset="0"/>
                <a:cs typeface="Times New Roman" panose="02020603050405020304" pitchFamily="18" charset="0"/>
              </a:rPr>
              <a:t>energies</a:t>
            </a:r>
            <a:r>
              <a:rPr lang="en-US" dirty="0">
                <a:latin typeface="Times New Roman" panose="02020603050405020304" pitchFamily="18" charset="0"/>
                <a:cs typeface="Times New Roman" panose="02020603050405020304" pitchFamily="18" charset="0"/>
              </a:rPr>
              <a:t> of my soul” (1 Nephi 4:42</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457200" indent="-182563">
              <a:spcAft>
                <a:spcPts val="1200"/>
              </a:spcAft>
              <a:buFont typeface="Arial" pitchFamily="34" charset="0"/>
              <a:buChar char="•"/>
              <a:defRPr/>
            </a:pPr>
            <a:r>
              <a:rPr lang="en-US" dirty="0">
                <a:latin typeface="Times New Roman" panose="02020603050405020304" pitchFamily="18" charset="0"/>
                <a:cs typeface="Times New Roman" panose="02020603050405020304" pitchFamily="18" charset="0"/>
              </a:rPr>
              <a:t>“and by </a:t>
            </a:r>
            <a:r>
              <a:rPr lang="en-US" b="1" dirty="0">
                <a:ln>
                  <a:solidFill>
                    <a:sysClr val="windowText" lastClr="000000"/>
                  </a:solidFill>
                </a:ln>
                <a:latin typeface="Times New Roman" panose="02020603050405020304" pitchFamily="18" charset="0"/>
                <a:cs typeface="Times New Roman" panose="02020603050405020304" pitchFamily="18" charset="0"/>
              </a:rPr>
              <a:t>bloodsheds</a:t>
            </a:r>
            <a:r>
              <a:rPr lang="en-US" dirty="0">
                <a:latin typeface="Times New Roman" panose="02020603050405020304" pitchFamily="18" charset="0"/>
                <a:cs typeface="Times New Roman" panose="02020603050405020304" pitchFamily="18" charset="0"/>
              </a:rPr>
              <a:t>, and by pestilence” (2 Nephi 5:39</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457200" indent="-182563">
              <a:spcAft>
                <a:spcPts val="1200"/>
              </a:spcAft>
              <a:buFont typeface="Arial" pitchFamily="34" charset="0"/>
              <a:buChar char="•"/>
              <a:defRPr/>
            </a:pPr>
            <a:r>
              <a:rPr lang="en-US" dirty="0">
                <a:latin typeface="Times New Roman" panose="02020603050405020304" pitchFamily="18" charset="0"/>
                <a:cs typeface="Times New Roman" panose="02020603050405020304" pitchFamily="18" charset="0"/>
              </a:rPr>
              <a:t>“and did reap with your </a:t>
            </a:r>
            <a:r>
              <a:rPr lang="en-US" b="1" dirty="0">
                <a:ln>
                  <a:solidFill>
                    <a:sysClr val="windowText" lastClr="000000"/>
                  </a:solidFill>
                </a:ln>
                <a:latin typeface="Times New Roman" panose="02020603050405020304" pitchFamily="18" charset="0"/>
                <a:cs typeface="Times New Roman" panose="02020603050405020304" pitchFamily="18" charset="0"/>
              </a:rPr>
              <a:t>mights</a:t>
            </a:r>
            <a:r>
              <a:rPr lang="en-US" dirty="0">
                <a:latin typeface="Times New Roman" panose="02020603050405020304" pitchFamily="18" charset="0"/>
                <a:cs typeface="Times New Roman" panose="02020603050405020304" pitchFamily="18" charset="0"/>
              </a:rPr>
              <a:t>” (Alma 14:84</a:t>
            </a:r>
            <a:r>
              <a:rPr lang="en-US" dirty="0" smtClean="0">
                <a:latin typeface="Times New Roman" panose="02020603050405020304" pitchFamily="18" charset="0"/>
                <a:cs typeface="Times New Roman" panose="02020603050405020304" pitchFamily="18" charset="0"/>
              </a:rPr>
              <a:t>)</a:t>
            </a:r>
          </a:p>
          <a:p>
            <a:pPr>
              <a:spcAft>
                <a:spcPts val="1200"/>
              </a:spcAft>
              <a:defRPr/>
            </a:pPr>
            <a:r>
              <a:rPr lang="en-US" b="1" dirty="0" smtClean="0">
                <a:latin typeface="Times New Roman" panose="02020603050405020304" pitchFamily="18" charset="0"/>
                <a:cs typeface="Times New Roman" panose="02020603050405020304" pitchFamily="18" charset="0"/>
              </a:rPr>
              <a:t>Exception</a:t>
            </a:r>
            <a:r>
              <a:rPr lang="en-US" dirty="0">
                <a:latin typeface="Times New Roman" panose="02020603050405020304" pitchFamily="18" charset="0"/>
                <a:cs typeface="Times New Roman" panose="02020603050405020304" pitchFamily="18" charset="0"/>
              </a:rPr>
              <a:t>: In </a:t>
            </a:r>
            <a:r>
              <a:rPr lang="en-US" b="1" dirty="0">
                <a:solidFill>
                  <a:schemeClr val="accent2"/>
                </a:solidFill>
                <a:latin typeface="Times New Roman" panose="02020603050405020304" pitchFamily="18" charset="0"/>
                <a:cs typeface="Times New Roman" panose="02020603050405020304" pitchFamily="18" charset="0"/>
              </a:rPr>
              <a:t>Hebrew</a:t>
            </a:r>
            <a:r>
              <a:rPr lang="en-US" dirty="0">
                <a:latin typeface="Times New Roman" panose="02020603050405020304" pitchFamily="18" charset="0"/>
                <a:cs typeface="Times New Roman" panose="02020603050405020304" pitchFamily="18" charset="0"/>
              </a:rPr>
              <a:t>, the words </a:t>
            </a:r>
            <a:r>
              <a:rPr lang="en-US" dirty="0">
                <a:solidFill>
                  <a:schemeClr val="accent2"/>
                </a:solidFill>
                <a:latin typeface="Times New Roman" panose="02020603050405020304" pitchFamily="18" charset="0"/>
                <a:cs typeface="Times New Roman" panose="02020603050405020304" pitchFamily="18" charset="0"/>
              </a:rPr>
              <a:t>“head,” “mouth,” “tongue” and “voice” </a:t>
            </a:r>
            <a:r>
              <a:rPr lang="en-US" dirty="0">
                <a:latin typeface="Times New Roman" panose="02020603050405020304" pitchFamily="18" charset="0"/>
                <a:cs typeface="Times New Roman" panose="02020603050405020304" pitchFamily="18" charset="0"/>
              </a:rPr>
              <a:t>are used in the </a:t>
            </a:r>
            <a:r>
              <a:rPr lang="en-US" dirty="0">
                <a:solidFill>
                  <a:schemeClr val="accent2"/>
                </a:solidFill>
                <a:latin typeface="Times New Roman" panose="02020603050405020304" pitchFamily="18" charset="0"/>
                <a:cs typeface="Times New Roman" panose="02020603050405020304" pitchFamily="18" charset="0"/>
              </a:rPr>
              <a:t>singular form </a:t>
            </a:r>
            <a:r>
              <a:rPr lang="en-US" dirty="0">
                <a:latin typeface="Times New Roman" panose="02020603050405020304" pitchFamily="18" charset="0"/>
                <a:cs typeface="Times New Roman" panose="02020603050405020304" pitchFamily="18" charset="0"/>
              </a:rPr>
              <a:t>when they apply to more than one person</a:t>
            </a:r>
            <a:r>
              <a:rPr lang="en-US" dirty="0" smtClean="0">
                <a:latin typeface="Times New Roman" panose="02020603050405020304" pitchFamily="18" charset="0"/>
                <a:cs typeface="Times New Roman" panose="02020603050405020304" pitchFamily="18" charset="0"/>
              </a:rPr>
              <a:t>.</a:t>
            </a:r>
          </a:p>
          <a:p>
            <a:pPr marL="457200" indent="-182563">
              <a:spcAft>
                <a:spcPts val="1200"/>
              </a:spcAft>
              <a:buFont typeface="Arial" pitchFamily="34" charset="0"/>
              <a:buChar char="•"/>
              <a:defRPr/>
            </a:pPr>
            <a:r>
              <a:rPr lang="en-US" dirty="0">
                <a:latin typeface="Times New Roman" panose="02020603050405020304" pitchFamily="18" charset="0"/>
                <a:cs typeface="Times New Roman" panose="02020603050405020304" pitchFamily="18" charset="0"/>
              </a:rPr>
              <a:t>“by the </a:t>
            </a:r>
            <a:r>
              <a:rPr lang="en-US" b="1" dirty="0">
                <a:ln>
                  <a:solidFill>
                    <a:sysClr val="windowText" lastClr="000000"/>
                  </a:solidFill>
                </a:ln>
                <a:latin typeface="Times New Roman" panose="02020603050405020304" pitchFamily="18" charset="0"/>
                <a:cs typeface="Times New Roman" panose="02020603050405020304" pitchFamily="18" charset="0"/>
              </a:rPr>
              <a:t>mouth</a:t>
            </a:r>
            <a:r>
              <a:rPr lang="en-US" dirty="0">
                <a:latin typeface="Times New Roman" panose="02020603050405020304" pitchFamily="18" charset="0"/>
                <a:cs typeface="Times New Roman" panose="02020603050405020304" pitchFamily="18" charset="0"/>
              </a:rPr>
              <a:t> of his holy prophets” (2 Nephi 6:2</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457200" indent="-182563">
              <a:spcAft>
                <a:spcPts val="1200"/>
              </a:spcAft>
              <a:buFont typeface="Arial" pitchFamily="34" charset="0"/>
              <a:buChar char="•"/>
              <a:defRPr/>
            </a:pPr>
            <a:r>
              <a:rPr lang="en-US" dirty="0">
                <a:latin typeface="Times New Roman" panose="02020603050405020304" pitchFamily="18" charset="0"/>
                <a:cs typeface="Times New Roman" panose="02020603050405020304" pitchFamily="18" charset="0"/>
              </a:rPr>
              <a:t>“with the </a:t>
            </a:r>
            <a:r>
              <a:rPr lang="en-US" b="1" dirty="0">
                <a:ln>
                  <a:solidFill>
                    <a:sysClr val="windowText" lastClr="000000"/>
                  </a:solidFill>
                </a:ln>
                <a:latin typeface="Times New Roman" panose="02020603050405020304" pitchFamily="18" charset="0"/>
                <a:cs typeface="Times New Roman" panose="02020603050405020304" pitchFamily="18" charset="0"/>
              </a:rPr>
              <a:t>tongue</a:t>
            </a:r>
            <a:r>
              <a:rPr lang="en-US" dirty="0">
                <a:latin typeface="Times New Roman" panose="02020603050405020304" pitchFamily="18" charset="0"/>
                <a:cs typeface="Times New Roman" panose="02020603050405020304" pitchFamily="18" charset="0"/>
              </a:rPr>
              <a:t> of angels” (2 Nephi 13:17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457200" indent="-182563">
              <a:spcAft>
                <a:spcPts val="1200"/>
              </a:spcAft>
              <a:buFont typeface="Arial" pitchFamily="34" charset="0"/>
              <a:buChar char="•"/>
              <a:defRPr/>
            </a:pPr>
            <a:r>
              <a:rPr lang="en-US" dirty="0">
                <a:latin typeface="Times New Roman" panose="02020603050405020304" pitchFamily="18" charset="0"/>
                <a:cs typeface="Times New Roman" panose="02020603050405020304" pitchFamily="18" charset="0"/>
              </a:rPr>
              <a:t>“by the </a:t>
            </a:r>
            <a:r>
              <a:rPr lang="en-US" b="1" dirty="0">
                <a:ln>
                  <a:solidFill>
                    <a:sysClr val="windowText" lastClr="000000"/>
                  </a:solidFill>
                </a:ln>
                <a:latin typeface="Times New Roman" panose="02020603050405020304" pitchFamily="18" charset="0"/>
                <a:cs typeface="Times New Roman" panose="02020603050405020304" pitchFamily="18" charset="0"/>
              </a:rPr>
              <a:t>voice</a:t>
            </a:r>
            <a:r>
              <a:rPr lang="en-US" dirty="0">
                <a:latin typeface="Times New Roman" panose="02020603050405020304" pitchFamily="18" charset="0"/>
                <a:cs typeface="Times New Roman" panose="02020603050405020304" pitchFamily="18" charset="0"/>
              </a:rPr>
              <a:t> of his angels” (Alma 8:29</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80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1000"/>
                                        <p:tgtEl>
                                          <p:spTgt spid="2">
                                            <p:txEl>
                                              <p:pRg st="9" end="9"/>
                                            </p:txEl>
                                          </p:spTgt>
                                        </p:tgtEl>
                                      </p:cBhvr>
                                    </p:animEffect>
                                    <p:anim calcmode="lin" valueType="num">
                                      <p:cBhvr>
                                        <p:cTn id="2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5000" b="-51000"/>
          </a:stretch>
        </a:blipFill>
        <a:effectLst/>
      </p:bgPr>
    </p:bg>
    <p:spTree>
      <p:nvGrpSpPr>
        <p:cNvPr id="1" name=""/>
        <p:cNvGrpSpPr/>
        <p:nvPr/>
      </p:nvGrpSpPr>
      <p:grpSpPr>
        <a:xfrm>
          <a:off x="0" y="0"/>
          <a:ext cx="0" cy="0"/>
          <a:chOff x="0" y="0"/>
          <a:chExt cx="0" cy="0"/>
        </a:xfrm>
      </p:grpSpPr>
      <p:sp>
        <p:nvSpPr>
          <p:cNvPr id="2" name="Rectangle 1"/>
          <p:cNvSpPr/>
          <p:nvPr/>
        </p:nvSpPr>
        <p:spPr>
          <a:xfrm>
            <a:off x="381000" y="475357"/>
            <a:ext cx="8229600" cy="6001643"/>
          </a:xfrm>
          <a:prstGeom prst="rect">
            <a:avLst/>
          </a:prstGeom>
        </p:spPr>
        <p:txBody>
          <a:bodyPr wrap="square">
            <a:spAutoFit/>
          </a:bodyPr>
          <a:lstStyle/>
          <a:p>
            <a:pPr algn="just">
              <a:defRPr/>
            </a:pP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It took Joseph Smith only 65-75 days to </a:t>
            </a:r>
            <a:r>
              <a:rPr lang="en-US" sz="2800" dirty="0" smtClean="0">
                <a:latin typeface="Times New Roman" panose="02020603050405020304" pitchFamily="18" charset="0"/>
                <a:cs typeface="Times New Roman" panose="02020603050405020304" pitchFamily="18" charset="0"/>
              </a:rPr>
              <a:t>translate the </a:t>
            </a:r>
            <a:r>
              <a:rPr lang="en-US" sz="2800" dirty="0">
                <a:latin typeface="Times New Roman" panose="02020603050405020304" pitchFamily="18" charset="0"/>
                <a:cs typeface="Times New Roman" panose="02020603050405020304" pitchFamily="18" charset="0"/>
              </a:rPr>
              <a:t>entire book of 777 pages. For Joseph to have </a:t>
            </a:r>
            <a:r>
              <a:rPr lang="en-US" sz="2800" dirty="0" smtClean="0">
                <a:latin typeface="Times New Roman" panose="02020603050405020304" pitchFamily="18" charset="0"/>
                <a:cs typeface="Times New Roman" panose="02020603050405020304" pitchFamily="18" charset="0"/>
              </a:rPr>
              <a:t>studied </a:t>
            </a:r>
            <a:r>
              <a:rPr lang="en-US" sz="2800" dirty="0">
                <a:latin typeface="Times New Roman" panose="02020603050405020304" pitchFamily="18" charset="0"/>
                <a:cs typeface="Times New Roman" panose="02020603050405020304" pitchFamily="18" charset="0"/>
              </a:rPr>
              <a:t>the Hebrew language and then to have produced a Hebraic writing as harmonious and as extensive as the Book of Mormon all in his own power, takes on the proportion of a physical impossibility in that length of time. Considerations such as these lead us to conclude that the Book of Mormon is what it claims to be – an authentic Semitic record written by men thoroughly versed in Hebrew and translated by the ‘gift and power of God</a:t>
            </a:r>
            <a:r>
              <a:rPr lang="en-US" sz="2800" dirty="0" smtClean="0">
                <a:latin typeface="Times New Roman" panose="02020603050405020304" pitchFamily="18" charset="0"/>
                <a:cs typeface="Times New Roman" panose="02020603050405020304" pitchFamily="18" charset="0"/>
              </a:rPr>
              <a:t>.’”</a:t>
            </a:r>
          </a:p>
          <a:p>
            <a:pPr algn="just">
              <a:defRPr/>
            </a:pPr>
            <a:endParaRPr lang="en-US" dirty="0">
              <a:latin typeface="Times New Roman" panose="02020603050405020304" pitchFamily="18" charset="0"/>
              <a:cs typeface="Times New Roman" panose="02020603050405020304" pitchFamily="18" charset="0"/>
            </a:endParaRPr>
          </a:p>
          <a:p>
            <a:pPr>
              <a:defRPr/>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Angela </a:t>
            </a:r>
            <a:r>
              <a:rPr lang="en-US" sz="2000" dirty="0">
                <a:latin typeface="Times New Roman" panose="02020603050405020304" pitchFamily="18" charset="0"/>
                <a:cs typeface="Times New Roman" panose="02020603050405020304" pitchFamily="18" charset="0"/>
              </a:rPr>
              <a:t>M. Crowell, </a:t>
            </a:r>
            <a:r>
              <a:rPr lang="en-US" sz="2000" i="1" dirty="0">
                <a:latin typeface="Times New Roman" panose="02020603050405020304" pitchFamily="18" charset="0"/>
                <a:cs typeface="Times New Roman" panose="02020603050405020304" pitchFamily="18" charset="0"/>
              </a:rPr>
              <a:t>Hebraisms in the Book </a:t>
            </a:r>
          </a:p>
          <a:p>
            <a:pPr>
              <a:defRPr/>
            </a:pP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of Mormon,</a:t>
            </a:r>
            <a:r>
              <a:rPr lang="en-US" sz="2000" dirty="0">
                <a:latin typeface="Times New Roman" panose="02020603050405020304" pitchFamily="18" charset="0"/>
                <a:cs typeface="Times New Roman" panose="02020603050405020304" pitchFamily="18" charset="0"/>
              </a:rPr>
              <a:t> Recent Book of Mormon </a:t>
            </a:r>
          </a:p>
          <a:p>
            <a:pPr>
              <a:defRP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Developments</a:t>
            </a:r>
            <a:r>
              <a:rPr lang="en-US" sz="2000" dirty="0">
                <a:latin typeface="Times New Roman" panose="02020603050405020304" pitchFamily="18" charset="0"/>
                <a:cs typeface="Times New Roman" panose="02020603050405020304" pitchFamily="18" charset="0"/>
              </a:rPr>
              <a:t>, vol. 2 (Independence: </a:t>
            </a:r>
          </a:p>
          <a:p>
            <a:pPr>
              <a:defRP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Zarahemla </a:t>
            </a:r>
            <a:r>
              <a:rPr lang="en-US" sz="2000" dirty="0">
                <a:latin typeface="Times New Roman" panose="02020603050405020304" pitchFamily="18" charset="0"/>
                <a:cs typeface="Times New Roman" panose="02020603050405020304" pitchFamily="18" charset="0"/>
              </a:rPr>
              <a:t>Research Foundation: 1992), 11</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18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127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24000" r="-2000" b="-81000"/>
          </a:stretch>
        </a:blip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914400" y="4572000"/>
            <a:ext cx="716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3000" dirty="0">
                <a:ln>
                  <a:solidFill>
                    <a:schemeClr val="bg1"/>
                  </a:solidFill>
                </a:ln>
                <a:solidFill>
                  <a:schemeClr val="bg1"/>
                </a:solidFill>
              </a:rPr>
              <a:t>Behold, I stand at the door, and knock; if any man hear my voice, and open the door, I will come in to him, and will sup with him, and he with me. </a:t>
            </a:r>
            <a:r>
              <a:rPr lang="en-US" altLang="en-US" sz="3000" dirty="0" smtClean="0">
                <a:ln>
                  <a:solidFill>
                    <a:schemeClr val="bg1"/>
                  </a:solidFill>
                </a:ln>
                <a:solidFill>
                  <a:schemeClr val="bg1"/>
                </a:solidFill>
              </a:rPr>
              <a:t>[Revelation 3:20]</a:t>
            </a:r>
            <a:endParaRPr lang="en-US" altLang="en-US" sz="3000" dirty="0">
              <a:ln>
                <a:solidFill>
                  <a:schemeClr val="bg1"/>
                </a:solidFill>
              </a:ln>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027 Hirelings f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29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700" y="-76200"/>
            <a:ext cx="462264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81600" y="3810000"/>
            <a:ext cx="3276600" cy="1569660"/>
          </a:xfrm>
          <a:prstGeom prst="rect">
            <a:avLst/>
          </a:prstGeom>
          <a:no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What happened to the Church that Christ built?</a:t>
            </a:r>
            <a:endParaRPr 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667000" y="1143000"/>
            <a:ext cx="6324600" cy="4401205"/>
          </a:xfrm>
          <a:prstGeom prst="rect">
            <a:avLst/>
          </a:prstGeom>
        </p:spPr>
        <p:txBody>
          <a:bodyPr wrap="square">
            <a:spAutoFit/>
          </a:bodyPr>
          <a:lstStyle/>
          <a:p>
            <a:pPr algn="just">
              <a:spcBef>
                <a:spcPts val="0"/>
              </a:spcBef>
              <a:spcAft>
                <a:spcPts val="2400"/>
              </a:spcAft>
            </a:pPr>
            <a:r>
              <a:rPr lang="en-US" altLang="en-US" sz="2800" dirty="0">
                <a:solidFill>
                  <a:schemeClr val="bg1"/>
                </a:solidFill>
                <a:latin typeface="Times New Roman" panose="02020603050405020304" pitchFamily="18" charset="0"/>
                <a:cs typeface="Times New Roman" panose="02020603050405020304" pitchFamily="18" charset="0"/>
              </a:rPr>
              <a:t>The real cause was, ‘the love of many’ almost of all Christians, so called, was ‘waxed cold.’ </a:t>
            </a:r>
            <a:r>
              <a:rPr lang="en-US" altLang="en-US" sz="2800" dirty="0" smtClean="0">
                <a:solidFill>
                  <a:schemeClr val="bg1"/>
                </a:solidFill>
                <a:latin typeface="Times New Roman" panose="02020603050405020304" pitchFamily="18" charset="0"/>
                <a:cs typeface="Times New Roman" panose="02020603050405020304" pitchFamily="18" charset="0"/>
              </a:rPr>
              <a:t>The </a:t>
            </a:r>
            <a:r>
              <a:rPr lang="en-US" altLang="en-US" sz="2800" dirty="0">
                <a:solidFill>
                  <a:schemeClr val="bg1"/>
                </a:solidFill>
                <a:latin typeface="Times New Roman" panose="02020603050405020304" pitchFamily="18" charset="0"/>
                <a:cs typeface="Times New Roman" panose="02020603050405020304" pitchFamily="18" charset="0"/>
              </a:rPr>
              <a:t>Christians had no more of the Spirit of Christ, than the other </a:t>
            </a:r>
            <a:r>
              <a:rPr lang="en-US" altLang="en-US" sz="2800" dirty="0" smtClean="0">
                <a:solidFill>
                  <a:schemeClr val="bg1"/>
                </a:solidFill>
                <a:latin typeface="Times New Roman" panose="02020603050405020304" pitchFamily="18" charset="0"/>
                <a:cs typeface="Times New Roman" panose="02020603050405020304" pitchFamily="18" charset="0"/>
              </a:rPr>
              <a:t>heathens.  This </a:t>
            </a:r>
            <a:r>
              <a:rPr lang="en-US" altLang="en-US" sz="2800" dirty="0">
                <a:solidFill>
                  <a:schemeClr val="bg1"/>
                </a:solidFill>
                <a:latin typeface="Times New Roman" panose="02020603050405020304" pitchFamily="18" charset="0"/>
                <a:cs typeface="Times New Roman" panose="02020603050405020304" pitchFamily="18" charset="0"/>
              </a:rPr>
              <a:t>was the real cause why extraordinary gifts of the Holy Ghost were no longer to be found in the Christian church; because the Christians were turned heathens again, and </a:t>
            </a:r>
            <a:r>
              <a:rPr lang="en-US" altLang="en-US" sz="2800" dirty="0" smtClean="0">
                <a:solidFill>
                  <a:schemeClr val="bg1"/>
                </a:solidFill>
                <a:latin typeface="Times New Roman" panose="02020603050405020304" pitchFamily="18" charset="0"/>
                <a:cs typeface="Times New Roman" panose="02020603050405020304" pitchFamily="18" charset="0"/>
              </a:rPr>
              <a:t>had only</a:t>
            </a:r>
            <a:r>
              <a:rPr lang="en-US" altLang="en-US" sz="2800" dirty="0">
                <a:latin typeface="Times New Roman" panose="02020603050405020304" pitchFamily="18" charset="0"/>
                <a:cs typeface="Times New Roman" panose="02020603050405020304" pitchFamily="18" charset="0"/>
              </a:rPr>
              <a:t> </a:t>
            </a:r>
            <a:r>
              <a:rPr lang="en-US" altLang="en-US" sz="2800" dirty="0" smtClean="0">
                <a:solidFill>
                  <a:schemeClr val="bg1"/>
                </a:solidFill>
                <a:latin typeface="Times New Roman" panose="02020603050405020304" pitchFamily="18" charset="0"/>
                <a:cs typeface="Times New Roman" panose="02020603050405020304" pitchFamily="18" charset="0"/>
              </a:rPr>
              <a:t>a dead form </a:t>
            </a:r>
            <a:r>
              <a:rPr lang="en-US" altLang="en-US" sz="2800" dirty="0">
                <a:solidFill>
                  <a:schemeClr val="bg1"/>
                </a:solidFill>
                <a:latin typeface="Times New Roman" panose="02020603050405020304" pitchFamily="18" charset="0"/>
                <a:cs typeface="Times New Roman" panose="02020603050405020304" pitchFamily="18" charset="0"/>
              </a:rPr>
              <a:t>left</a:t>
            </a:r>
            <a:r>
              <a:rPr lang="en-US" altLang="en-US" sz="2800" dirty="0" smtClean="0">
                <a:solidFill>
                  <a:schemeClr val="bg1"/>
                </a:solidFill>
                <a:latin typeface="Times New Roman" panose="02020603050405020304" pitchFamily="18" charset="0"/>
                <a:cs typeface="Times New Roman" panose="02020603050405020304" pitchFamily="18" charset="0"/>
              </a:rPr>
              <a:t>. – </a:t>
            </a:r>
            <a:r>
              <a:rPr lang="en-US" altLang="en-US" sz="2800" i="1" dirty="0" smtClean="0">
                <a:solidFill>
                  <a:schemeClr val="bg1"/>
                </a:solidFill>
                <a:latin typeface="Times New Roman" panose="02020603050405020304" pitchFamily="18" charset="0"/>
                <a:cs typeface="Times New Roman" panose="02020603050405020304" pitchFamily="18" charset="0"/>
              </a:rPr>
              <a:t>John Wesley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9200"/>
            <a:ext cx="2362200" cy="2880900"/>
          </a:xfrm>
          <a:prstGeom prst="rect">
            <a:avLst/>
          </a:prstGeom>
        </p:spPr>
      </p:pic>
      <p:sp>
        <p:nvSpPr>
          <p:cNvPr id="4" name="TextBox 3"/>
          <p:cNvSpPr txBox="1"/>
          <p:nvPr/>
        </p:nvSpPr>
        <p:spPr>
          <a:xfrm>
            <a:off x="381000" y="4114800"/>
            <a:ext cx="1905000" cy="1200329"/>
          </a:xfrm>
          <a:prstGeom prst="rect">
            <a:avLst/>
          </a:prstGeom>
          <a:noFill/>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John Wesley</a:t>
            </a:r>
          </a:p>
          <a:p>
            <a:pPr algn="ctr"/>
            <a:r>
              <a:rPr lang="en-US" dirty="0" smtClean="0">
                <a:solidFill>
                  <a:schemeClr val="bg1"/>
                </a:solidFill>
                <a:latin typeface="Times New Roman" panose="02020603050405020304" pitchFamily="18" charset="0"/>
                <a:cs typeface="Times New Roman" panose="02020603050405020304" pitchFamily="18" charset="0"/>
              </a:rPr>
              <a:t>(1703-1791)</a:t>
            </a:r>
          </a:p>
          <a:p>
            <a:pPr algn="ctr"/>
            <a:r>
              <a:rPr lang="en-US" dirty="0" smtClean="0">
                <a:solidFill>
                  <a:schemeClr val="bg1"/>
                </a:solidFill>
                <a:latin typeface="Times New Roman" panose="02020603050405020304" pitchFamily="18" charset="0"/>
                <a:cs typeface="Times New Roman" panose="02020603050405020304" pitchFamily="18" charset="0"/>
              </a:rPr>
              <a:t>Methodist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21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304800" y="609600"/>
            <a:ext cx="8483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bg1"/>
                </a:solidFill>
                <a:latin typeface="Times New Roman" panose="02020603050405020304" pitchFamily="18" charset="0"/>
              </a:defRPr>
            </a:lvl1pPr>
            <a:lvl2pPr marL="742950" indent="-285750">
              <a:defRPr>
                <a:solidFill>
                  <a:schemeClr val="bg1"/>
                </a:solidFill>
                <a:latin typeface="Times New Roman" panose="02020603050405020304" pitchFamily="18" charset="0"/>
              </a:defRPr>
            </a:lvl2pPr>
            <a:lvl3pPr marL="1143000" indent="-228600">
              <a:defRPr>
                <a:solidFill>
                  <a:schemeClr val="bg1"/>
                </a:solidFill>
                <a:latin typeface="Times New Roman" panose="02020603050405020304" pitchFamily="18" charset="0"/>
              </a:defRPr>
            </a:lvl3pPr>
            <a:lvl4pPr marL="1600200" indent="-228600">
              <a:defRPr>
                <a:solidFill>
                  <a:schemeClr val="bg1"/>
                </a:solidFill>
                <a:latin typeface="Times New Roman" panose="02020603050405020304" pitchFamily="18" charset="0"/>
              </a:defRPr>
            </a:lvl4pPr>
            <a:lvl5pPr marL="2057400" indent="-228600">
              <a:defRPr>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bg1"/>
                </a:solidFill>
                <a:latin typeface="Times New Roman" panose="02020603050405020304" pitchFamily="18" charset="0"/>
              </a:defRPr>
            </a:lvl9pPr>
          </a:lstStyle>
          <a:p>
            <a:pPr algn="just"/>
            <a:r>
              <a:rPr lang="en-US" altLang="en-US" sz="2800" dirty="0" smtClean="0"/>
              <a:t>“</a:t>
            </a:r>
            <a:r>
              <a:rPr lang="en-US" altLang="en-US" sz="2800" dirty="0"/>
              <a:t>The times which we have reason to believe are at hand—if they are not already begun—are what many pious men have termed, the time of ‘the Latter-Day Glory’; meaning the time wherein God would gloriously display his power and love…and set up his kingdom over the earth.” – </a:t>
            </a:r>
            <a:r>
              <a:rPr lang="en-US" altLang="en-US" sz="2800" i="1" dirty="0"/>
              <a:t>John Wesley’s Sermon #</a:t>
            </a:r>
            <a:r>
              <a:rPr lang="en-US" altLang="en-US" sz="2800" i="1" dirty="0" smtClean="0"/>
              <a:t>71</a:t>
            </a:r>
          </a:p>
          <a:p>
            <a:pPr algn="just"/>
            <a:endParaRPr lang="en-US" altLang="en-US" sz="2800" dirty="0"/>
          </a:p>
          <a:p>
            <a:pPr algn="just"/>
            <a:r>
              <a:rPr lang="en-US" altLang="en-US" sz="2800" dirty="0"/>
              <a:t>What could God have done which He hath not done, to convince you that the day is coming, that the time is at hand, when He will fulfill His glorious promises; when He will arise and maintain His own cause </a:t>
            </a:r>
            <a:r>
              <a:rPr lang="en-US" altLang="en-US" sz="2800" dirty="0" smtClean="0"/>
              <a:t>and to </a:t>
            </a:r>
            <a:r>
              <a:rPr lang="en-US" altLang="en-US" sz="2800" dirty="0"/>
              <a:t>set up  His Kingdom </a:t>
            </a:r>
            <a:r>
              <a:rPr lang="en-US" altLang="en-US" sz="2800" dirty="0" smtClean="0"/>
              <a:t>over all </a:t>
            </a:r>
            <a:r>
              <a:rPr lang="en-US" altLang="en-US" sz="2800" dirty="0"/>
              <a:t>the earth</a:t>
            </a:r>
            <a:r>
              <a:rPr lang="en-US" altLang="en-US" sz="2800" dirty="0" smtClean="0"/>
              <a:t>? </a:t>
            </a:r>
            <a:r>
              <a:rPr lang="en-US" altLang="en-US" sz="2800" dirty="0">
                <a:cs typeface="Times New Roman" panose="02020603050405020304" pitchFamily="18" charset="0"/>
              </a:rPr>
              <a:t>—</a:t>
            </a:r>
            <a:r>
              <a:rPr lang="en-US" altLang="en-US" sz="2800" i="1" dirty="0"/>
              <a:t>Wesley's Sermons, vol. 2, p.  </a:t>
            </a:r>
            <a:r>
              <a:rPr lang="en-US" altLang="en-US" sz="2800" i="1" dirty="0" smtClean="0"/>
              <a:t>98</a:t>
            </a:r>
            <a:endParaRPr lang="en-US" altLang="en-US" sz="2800" i="1" dirty="0"/>
          </a:p>
        </p:txBody>
      </p:sp>
    </p:spTree>
    <p:extLst>
      <p:ext uri="{BB962C8B-B14F-4D97-AF65-F5344CB8AC3E}">
        <p14:creationId xmlns:p14="http://schemas.microsoft.com/office/powerpoint/2010/main" val="259925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3" descr="011 Angel fl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25"/>
            <a:ext cx="9144000"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OR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12271</TotalTime>
  <Words>5508</Words>
  <Application>Microsoft Office PowerPoint</Application>
  <PresentationFormat>On-screen Show (4:3)</PresentationFormat>
  <Paragraphs>413</Paragraphs>
  <Slides>47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Castellar</vt:lpstr>
      <vt:lpstr>Lucida Calligraphy</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INTERNAL EVIDENCE IN THE BOOK OF MORMON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dc:creator>
  <cp:lastModifiedBy>andrew.king.87@outlook.com</cp:lastModifiedBy>
  <cp:revision>157</cp:revision>
  <dcterms:created xsi:type="dcterms:W3CDTF">2005-07-26T23:16:36Z</dcterms:created>
  <dcterms:modified xsi:type="dcterms:W3CDTF">2017-11-17T17:56:22Z</dcterms:modified>
</cp:coreProperties>
</file>